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5153" r:id="rId1"/>
  </p:sldMasterIdLst>
  <p:notesMasterIdLst>
    <p:notesMasterId r:id="rId103"/>
  </p:notesMasterIdLst>
  <p:handoutMasterIdLst>
    <p:handoutMasterId r:id="rId104"/>
  </p:handoutMasterIdLst>
  <p:sldIdLst>
    <p:sldId id="416" r:id="rId2"/>
    <p:sldId id="475" r:id="rId3"/>
    <p:sldId id="537" r:id="rId4"/>
    <p:sldId id="534" r:id="rId5"/>
    <p:sldId id="538" r:id="rId6"/>
    <p:sldId id="623" r:id="rId7"/>
    <p:sldId id="481" r:id="rId8"/>
    <p:sldId id="636" r:id="rId9"/>
    <p:sldId id="494" r:id="rId10"/>
    <p:sldId id="547" r:id="rId11"/>
    <p:sldId id="575" r:id="rId12"/>
    <p:sldId id="624" r:id="rId13"/>
    <p:sldId id="625" r:id="rId14"/>
    <p:sldId id="546" r:id="rId15"/>
    <p:sldId id="560" r:id="rId16"/>
    <p:sldId id="561" r:id="rId17"/>
    <p:sldId id="585" r:id="rId18"/>
    <p:sldId id="566" r:id="rId19"/>
    <p:sldId id="539" r:id="rId20"/>
    <p:sldId id="540" r:id="rId21"/>
    <p:sldId id="548" r:id="rId22"/>
    <p:sldId id="549" r:id="rId23"/>
    <p:sldId id="550" r:id="rId24"/>
    <p:sldId id="552" r:id="rId25"/>
    <p:sldId id="553" r:id="rId26"/>
    <p:sldId id="554" r:id="rId27"/>
    <p:sldId id="555" r:id="rId28"/>
    <p:sldId id="541" r:id="rId29"/>
    <p:sldId id="556" r:id="rId30"/>
    <p:sldId id="542" r:id="rId31"/>
    <p:sldId id="557" r:id="rId32"/>
    <p:sldId id="558" r:id="rId33"/>
    <p:sldId id="559" r:id="rId34"/>
    <p:sldId id="562" r:id="rId35"/>
    <p:sldId id="543" r:id="rId36"/>
    <p:sldId id="576" r:id="rId37"/>
    <p:sldId id="572" r:id="rId38"/>
    <p:sldId id="573" r:id="rId39"/>
    <p:sldId id="574" r:id="rId40"/>
    <p:sldId id="578" r:id="rId41"/>
    <p:sldId id="577" r:id="rId42"/>
    <p:sldId id="564" r:id="rId43"/>
    <p:sldId id="563" r:id="rId44"/>
    <p:sldId id="571" r:id="rId45"/>
    <p:sldId id="580" r:id="rId46"/>
    <p:sldId id="581" r:id="rId47"/>
    <p:sldId id="582" r:id="rId48"/>
    <p:sldId id="579" r:id="rId49"/>
    <p:sldId id="565" r:id="rId50"/>
    <p:sldId id="570" r:id="rId51"/>
    <p:sldId id="569" r:id="rId52"/>
    <p:sldId id="568" r:id="rId53"/>
    <p:sldId id="583" r:id="rId54"/>
    <p:sldId id="567" r:id="rId55"/>
    <p:sldId id="545" r:id="rId56"/>
    <p:sldId id="587" r:id="rId57"/>
    <p:sldId id="633" r:id="rId58"/>
    <p:sldId id="626" r:id="rId59"/>
    <p:sldId id="634" r:id="rId60"/>
    <p:sldId id="627" r:id="rId61"/>
    <p:sldId id="628" r:id="rId62"/>
    <p:sldId id="629" r:id="rId63"/>
    <p:sldId id="630" r:id="rId64"/>
    <p:sldId id="631" r:id="rId65"/>
    <p:sldId id="632" r:id="rId66"/>
    <p:sldId id="589" r:id="rId67"/>
    <p:sldId id="588" r:id="rId68"/>
    <p:sldId id="590" r:id="rId69"/>
    <p:sldId id="591" r:id="rId70"/>
    <p:sldId id="592" r:id="rId71"/>
    <p:sldId id="604" r:id="rId72"/>
    <p:sldId id="593" r:id="rId73"/>
    <p:sldId id="606" r:id="rId74"/>
    <p:sldId id="605" r:id="rId75"/>
    <p:sldId id="594" r:id="rId76"/>
    <p:sldId id="607" r:id="rId77"/>
    <p:sldId id="608" r:id="rId78"/>
    <p:sldId id="595" r:id="rId79"/>
    <p:sldId id="609" r:id="rId80"/>
    <p:sldId id="596" r:id="rId81"/>
    <p:sldId id="618" r:id="rId82"/>
    <p:sldId id="610" r:id="rId83"/>
    <p:sldId id="597" r:id="rId84"/>
    <p:sldId id="619" r:id="rId85"/>
    <p:sldId id="611" r:id="rId86"/>
    <p:sldId id="598" r:id="rId87"/>
    <p:sldId id="612" r:id="rId88"/>
    <p:sldId id="599" r:id="rId89"/>
    <p:sldId id="613" r:id="rId90"/>
    <p:sldId id="600" r:id="rId91"/>
    <p:sldId id="614" r:id="rId92"/>
    <p:sldId id="601" r:id="rId93"/>
    <p:sldId id="615" r:id="rId94"/>
    <p:sldId id="602" r:id="rId95"/>
    <p:sldId id="620" r:id="rId96"/>
    <p:sldId id="616" r:id="rId97"/>
    <p:sldId id="603" r:id="rId98"/>
    <p:sldId id="621" r:id="rId99"/>
    <p:sldId id="617" r:id="rId100"/>
    <p:sldId id="635" r:id="rId101"/>
    <p:sldId id="586" r:id="rId102"/>
  </p:sldIdLst>
  <p:sldSz cx="9144000" cy="6858000" type="screen4x3"/>
  <p:notesSz cx="6662738" cy="9926638"/>
  <p:defaultTextStyle>
    <a:defPPr>
      <a:defRPr lang="en-US"/>
    </a:defPPr>
    <a:lvl1pPr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1pPr>
    <a:lvl2pPr marL="4572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2pPr>
    <a:lvl3pPr marL="9144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3pPr>
    <a:lvl4pPr marL="13716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4pPr>
    <a:lvl5pPr marL="1828800" algn="ctr" rtl="0" eaLnBrk="0" fontAlgn="base" hangingPunct="0">
      <a:spcBef>
        <a:spcPct val="50000"/>
      </a:spcBef>
      <a:spcAft>
        <a:spcPct val="0"/>
      </a:spcAft>
      <a:defRPr sz="1600" kern="1200">
        <a:solidFill>
          <a:schemeClr val="tx2"/>
        </a:solidFill>
        <a:latin typeface="Arial" charset="0"/>
        <a:ea typeface="ＭＳ Ｐゴシック" charset="0"/>
        <a:cs typeface="ＭＳ Ｐゴシック" charset="0"/>
      </a:defRPr>
    </a:lvl5pPr>
    <a:lvl6pPr marL="2286000" algn="l" defTabSz="457200" rtl="0" eaLnBrk="1" latinLnBrk="0" hangingPunct="1">
      <a:defRPr sz="1600" kern="1200">
        <a:solidFill>
          <a:schemeClr val="tx2"/>
        </a:solidFill>
        <a:latin typeface="Arial" charset="0"/>
        <a:ea typeface="ＭＳ Ｐゴシック" charset="0"/>
        <a:cs typeface="ＭＳ Ｐゴシック" charset="0"/>
      </a:defRPr>
    </a:lvl6pPr>
    <a:lvl7pPr marL="2743200" algn="l" defTabSz="457200" rtl="0" eaLnBrk="1" latinLnBrk="0" hangingPunct="1">
      <a:defRPr sz="1600" kern="1200">
        <a:solidFill>
          <a:schemeClr val="tx2"/>
        </a:solidFill>
        <a:latin typeface="Arial" charset="0"/>
        <a:ea typeface="ＭＳ Ｐゴシック" charset="0"/>
        <a:cs typeface="ＭＳ Ｐゴシック" charset="0"/>
      </a:defRPr>
    </a:lvl7pPr>
    <a:lvl8pPr marL="3200400" algn="l" defTabSz="457200" rtl="0" eaLnBrk="1" latinLnBrk="0" hangingPunct="1">
      <a:defRPr sz="1600" kern="1200">
        <a:solidFill>
          <a:schemeClr val="tx2"/>
        </a:solidFill>
        <a:latin typeface="Arial" charset="0"/>
        <a:ea typeface="ＭＳ Ｐゴシック" charset="0"/>
        <a:cs typeface="ＭＳ Ｐゴシック" charset="0"/>
      </a:defRPr>
    </a:lvl8pPr>
    <a:lvl9pPr marL="3657600" algn="l" defTabSz="457200" rtl="0" eaLnBrk="1" latinLnBrk="0" hangingPunct="1">
      <a:defRPr sz="1600" kern="1200">
        <a:solidFill>
          <a:schemeClr val="tx2"/>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57">
          <p15:clr>
            <a:srgbClr val="A4A3A4"/>
          </p15:clr>
        </p15:guide>
        <p15:guide id="2" orient="horz" pos="4031">
          <p15:clr>
            <a:srgbClr val="A4A3A4"/>
          </p15:clr>
        </p15:guide>
        <p15:guide id="3" orient="horz" pos="730">
          <p15:clr>
            <a:srgbClr val="A4A3A4"/>
          </p15:clr>
        </p15:guide>
        <p15:guide id="4" pos="5465">
          <p15:clr>
            <a:srgbClr val="A4A3A4"/>
          </p15:clr>
        </p15:guide>
        <p15:guide id="5" pos="328">
          <p15:clr>
            <a:srgbClr val="A4A3A4"/>
          </p15:clr>
        </p15:guide>
      </p15:sldGuideLst>
    </p:ext>
    <p:ext uri="{2D200454-40CA-4A62-9FC3-DE9A4176ACB9}">
      <p15:notesGuideLst xmlns:p15="http://schemas.microsoft.com/office/powerpoint/2012/main">
        <p15:guide id="1" orient="horz" pos="3127">
          <p15:clr>
            <a:srgbClr val="A4A3A4"/>
          </p15:clr>
        </p15:guide>
        <p15:guide id="2" pos="209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596D4"/>
    <a:srgbClr val="3D8AC6"/>
    <a:srgbClr val="52A8EA"/>
    <a:srgbClr val="44619D"/>
    <a:srgbClr val="FD8000"/>
    <a:srgbClr val="3978AD"/>
    <a:srgbClr val="016370"/>
    <a:srgbClr val="00B050"/>
    <a:srgbClr val="0176C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0A15C55-8517-42AA-B614-E9B94910E393}">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4222" autoAdjust="0"/>
    <p:restoredTop sz="85458" autoAdjust="0"/>
  </p:normalViewPr>
  <p:slideViewPr>
    <p:cSldViewPr snapToObjects="1" showGuides="1">
      <p:cViewPr varScale="1">
        <p:scale>
          <a:sx n="60" d="100"/>
          <a:sy n="60" d="100"/>
        </p:scale>
        <p:origin x="1254" y="66"/>
      </p:cViewPr>
      <p:guideLst>
        <p:guide orient="horz" pos="957"/>
        <p:guide orient="horz" pos="4031"/>
        <p:guide orient="horz" pos="730"/>
        <p:guide pos="5465"/>
        <p:guide pos="328"/>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33096"/>
    </p:cViewPr>
  </p:sorterViewPr>
  <p:notesViewPr>
    <p:cSldViewPr snapToObjects="1" showGuides="1">
      <p:cViewPr varScale="1">
        <p:scale>
          <a:sx n="50" d="100"/>
          <a:sy n="50" d="100"/>
        </p:scale>
        <p:origin x="-1938" y="-84"/>
      </p:cViewPr>
      <p:guideLst>
        <p:guide orient="horz" pos="3127"/>
        <p:guide pos="2098"/>
      </p:guideLst>
    </p:cSldViewPr>
  </p:notesViewPr>
  <p:gridSpacing cx="90012" cy="90012"/>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947476559935877"/>
          <c:y val="3.4852569507124322E-2"/>
          <c:w val="0.50052523440064123"/>
          <c:h val="0.92893750616472548"/>
        </c:manualLayout>
      </c:layout>
      <c:barChart>
        <c:barDir val="bar"/>
        <c:grouping val="clustered"/>
        <c:varyColors val="0"/>
        <c:ser>
          <c:idx val="0"/>
          <c:order val="0"/>
          <c:tx>
            <c:strRef>
              <c:f>Blatt1!$B$1</c:f>
              <c:strCache>
                <c:ptCount val="1"/>
                <c:pt idx="0">
                  <c:v>Datenreihe 1</c:v>
                </c:pt>
              </c:strCache>
            </c:strRef>
          </c:tx>
          <c:spPr>
            <a:solidFill>
              <a:schemeClr val="accent6"/>
            </a:solidFill>
          </c:spPr>
          <c:invertIfNegative val="0"/>
          <c:dPt>
            <c:idx val="13"/>
            <c:invertIfNegative val="0"/>
            <c:bubble3D val="0"/>
          </c:dPt>
          <c:dLbls>
            <c:numFmt formatCode="0%" sourceLinked="0"/>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Blatt1!$A$2:$A$15</c:f>
              <c:strCache>
                <c:ptCount val="14"/>
                <c:pt idx="0">
                  <c:v>Journal's reputation</c:v>
                </c:pt>
                <c:pt idx="1">
                  <c:v>Quality of journal's papers</c:v>
                </c:pt>
                <c:pt idx="2">
                  <c:v>Quality of peer review</c:v>
                </c:pt>
                <c:pt idx="3">
                  <c:v>International scope</c:v>
                </c:pt>
                <c:pt idx="4">
                  <c:v>Speed of publication</c:v>
                </c:pt>
                <c:pt idx="5">
                  <c:v>Impact Factor</c:v>
                </c:pt>
                <c:pt idx="6">
                  <c:v>Electronic submission system</c:v>
                </c:pt>
                <c:pt idx="7">
                  <c:v>Coverage by major A&amp;I services</c:v>
                </c:pt>
                <c:pt idx="8">
                  <c:v>Readership</c:v>
                </c:pt>
                <c:pt idx="9">
                  <c:v>Advanced online publication</c:v>
                </c:pt>
                <c:pt idx="10">
                  <c:v>Editors / editorial board</c:v>
                </c:pt>
                <c:pt idx="11">
                  <c:v>Prior experience</c:v>
                </c:pt>
                <c:pt idx="12">
                  <c:v>Design / layout</c:v>
                </c:pt>
                <c:pt idx="13">
                  <c:v>Open Access</c:v>
                </c:pt>
              </c:strCache>
            </c:strRef>
          </c:cat>
          <c:val>
            <c:numRef>
              <c:f>Blatt1!$B$2:$B$15</c:f>
              <c:numCache>
                <c:formatCode>0%</c:formatCode>
                <c:ptCount val="14"/>
                <c:pt idx="0">
                  <c:v>0.61699999999999999</c:v>
                </c:pt>
                <c:pt idx="1">
                  <c:v>0.57799999999999996</c:v>
                </c:pt>
                <c:pt idx="2">
                  <c:v>0.56499999999999995</c:v>
                </c:pt>
                <c:pt idx="3">
                  <c:v>0.53200000000000003</c:v>
                </c:pt>
                <c:pt idx="4">
                  <c:v>0.51200000000000001</c:v>
                </c:pt>
                <c:pt idx="5">
                  <c:v>0.499</c:v>
                </c:pt>
                <c:pt idx="6">
                  <c:v>0.48699999999999999</c:v>
                </c:pt>
                <c:pt idx="7">
                  <c:v>0.48499999999999999</c:v>
                </c:pt>
                <c:pt idx="8">
                  <c:v>0.42199999999999999</c:v>
                </c:pt>
                <c:pt idx="9">
                  <c:v>0.39500000000000002</c:v>
                </c:pt>
                <c:pt idx="10">
                  <c:v>0.34599999999999997</c:v>
                </c:pt>
                <c:pt idx="11">
                  <c:v>0.314</c:v>
                </c:pt>
                <c:pt idx="12">
                  <c:v>0.17100000000000001</c:v>
                </c:pt>
                <c:pt idx="13">
                  <c:v>0.108</c:v>
                </c:pt>
              </c:numCache>
            </c:numRef>
          </c:val>
        </c:ser>
        <c:dLbls>
          <c:showLegendKey val="0"/>
          <c:showVal val="0"/>
          <c:showCatName val="0"/>
          <c:showSerName val="0"/>
          <c:showPercent val="0"/>
          <c:showBubbleSize val="0"/>
        </c:dLbls>
        <c:gapWidth val="150"/>
        <c:axId val="282186704"/>
        <c:axId val="335294632"/>
      </c:barChart>
      <c:catAx>
        <c:axId val="282186704"/>
        <c:scaling>
          <c:orientation val="maxMin"/>
        </c:scaling>
        <c:delete val="0"/>
        <c:axPos val="l"/>
        <c:numFmt formatCode="General" sourceLinked="0"/>
        <c:majorTickMark val="out"/>
        <c:minorTickMark val="none"/>
        <c:tickLblPos val="nextTo"/>
        <c:txPr>
          <a:bodyPr rot="0"/>
          <a:lstStyle/>
          <a:p>
            <a:pPr>
              <a:defRPr sz="1200" baseline="0"/>
            </a:pPr>
            <a:endParaRPr lang="en-US"/>
          </a:p>
        </c:txPr>
        <c:crossAx val="335294632"/>
        <c:crosses val="autoZero"/>
        <c:auto val="1"/>
        <c:lblAlgn val="ctr"/>
        <c:lblOffset val="100"/>
        <c:noMultiLvlLbl val="0"/>
      </c:catAx>
      <c:valAx>
        <c:axId val="335294632"/>
        <c:scaling>
          <c:orientation val="minMax"/>
        </c:scaling>
        <c:delete val="1"/>
        <c:axPos val="t"/>
        <c:numFmt formatCode="0%" sourceLinked="1"/>
        <c:majorTickMark val="out"/>
        <c:minorTickMark val="none"/>
        <c:tickLblPos val="none"/>
        <c:crossAx val="282186704"/>
        <c:crosses val="autoZero"/>
        <c:crossBetween val="between"/>
      </c:valAx>
    </c:plotArea>
    <c:plotVisOnly val="1"/>
    <c:dispBlanksAs val="gap"/>
    <c:showDLblsOverMax val="0"/>
  </c:chart>
  <c:txPr>
    <a:bodyPr/>
    <a:lstStyle/>
    <a:p>
      <a:pPr>
        <a:defRPr sz="1000" baseline="0">
          <a:latin typeface="Calibri" panose="020F050202020403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Sheet1!$B$2</c:f>
              <c:strCache>
                <c:ptCount val="1"/>
                <c:pt idx="0">
                  <c:v>Very important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Sheet1!$A$3:$A$13</c:f>
              <c:strCache>
                <c:ptCount val="11"/>
                <c:pt idx="0">
                  <c:v>Journal Reputation</c:v>
                </c:pt>
                <c:pt idx="1">
                  <c:v>Relevance to discipline</c:v>
                </c:pt>
                <c:pt idx="2">
                  <c:v>Impact Factor</c:v>
                </c:pt>
                <c:pt idx="3">
                  <c:v>Quality of Peer Review</c:v>
                </c:pt>
                <c:pt idx="4">
                  <c:v>Speed to acceptance</c:v>
                </c:pt>
                <c:pt idx="5">
                  <c:v>Rejection rate</c:v>
                </c:pt>
                <c:pt idx="6">
                  <c:v>Editor experience</c:v>
                </c:pt>
                <c:pt idx="7">
                  <c:v>Speed to publication</c:v>
                </c:pt>
                <c:pt idx="8">
                  <c:v>OA Fees</c:v>
                </c:pt>
                <c:pt idx="9">
                  <c:v>OA availability</c:v>
                </c:pt>
                <c:pt idx="10">
                  <c:v>Funder requirements</c:v>
                </c:pt>
              </c:strCache>
            </c:strRef>
          </c:cat>
          <c:val>
            <c:numRef>
              <c:f>Sheet1!$B$3:$B$13</c:f>
              <c:numCache>
                <c:formatCode>0%</c:formatCode>
                <c:ptCount val="11"/>
                <c:pt idx="0">
                  <c:v>0.67</c:v>
                </c:pt>
                <c:pt idx="1">
                  <c:v>0.63</c:v>
                </c:pt>
                <c:pt idx="2">
                  <c:v>0.53</c:v>
                </c:pt>
                <c:pt idx="3">
                  <c:v>0.46</c:v>
                </c:pt>
                <c:pt idx="4">
                  <c:v>0.28000000000000003</c:v>
                </c:pt>
                <c:pt idx="5">
                  <c:v>0.24</c:v>
                </c:pt>
                <c:pt idx="6">
                  <c:v>0.26</c:v>
                </c:pt>
                <c:pt idx="7">
                  <c:v>0.2</c:v>
                </c:pt>
                <c:pt idx="8">
                  <c:v>0.14000000000000001</c:v>
                </c:pt>
                <c:pt idx="9">
                  <c:v>0.09</c:v>
                </c:pt>
                <c:pt idx="10">
                  <c:v>0.04</c:v>
                </c:pt>
              </c:numCache>
            </c:numRef>
          </c:val>
        </c:ser>
        <c:dLbls>
          <c:dLblPos val="ctr"/>
          <c:showLegendKey val="0"/>
          <c:showVal val="1"/>
          <c:showCatName val="0"/>
          <c:showSerName val="0"/>
          <c:showPercent val="0"/>
          <c:showBubbleSize val="0"/>
        </c:dLbls>
        <c:gapWidth val="79"/>
        <c:overlap val="100"/>
        <c:axId val="335295416"/>
        <c:axId val="335295808"/>
      </c:barChart>
      <c:catAx>
        <c:axId val="335295416"/>
        <c:scaling>
          <c:orientation val="maxMin"/>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cap="none" spc="120" normalizeH="0" baseline="0">
                <a:solidFill>
                  <a:schemeClr val="tx1"/>
                </a:solidFill>
                <a:latin typeface="Calibri" panose="020F0502020204030204" pitchFamily="34" charset="0"/>
                <a:ea typeface="+mn-ea"/>
                <a:cs typeface="+mn-cs"/>
              </a:defRPr>
            </a:pPr>
            <a:endParaRPr lang="en-US"/>
          </a:p>
        </c:txPr>
        <c:crossAx val="335295808"/>
        <c:crosses val="autoZero"/>
        <c:auto val="0"/>
        <c:lblAlgn val="ctr"/>
        <c:lblOffset val="100"/>
        <c:noMultiLvlLbl val="0"/>
      </c:catAx>
      <c:valAx>
        <c:axId val="335295808"/>
        <c:scaling>
          <c:orientation val="minMax"/>
          <c:max val="1"/>
        </c:scaling>
        <c:delete val="1"/>
        <c:axPos val="t"/>
        <c:numFmt formatCode="0%" sourceLinked="1"/>
        <c:majorTickMark val="none"/>
        <c:minorTickMark val="none"/>
        <c:tickLblPos val="nextTo"/>
        <c:crossAx val="335295416"/>
        <c:crosses val="autoZero"/>
        <c:crossBetween val="between"/>
        <c:majorUnit val="0.25"/>
        <c:minorUnit val="5.000000000000001E-2"/>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7" name="Rectangle 3"/>
          <p:cNvSpPr>
            <a:spLocks noGrp="1" noChangeArrowheads="1"/>
          </p:cNvSpPr>
          <p:nvPr>
            <p:ph type="dt" sz="quarter"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8" name="Rectangle 4"/>
          <p:cNvSpPr>
            <a:spLocks noGrp="1" noChangeArrowheads="1"/>
          </p:cNvSpPr>
          <p:nvPr>
            <p:ph type="ftr" sz="quarter" idx="2"/>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6149" name="Rectangle 5"/>
          <p:cNvSpPr>
            <a:spLocks noGrp="1" noChangeArrowheads="1"/>
          </p:cNvSpPr>
          <p:nvPr>
            <p:ph type="sldNum" sz="quarter" idx="3"/>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EEC8A6E9-3B0A-0842-8D92-0A31D9BB8D6C}" type="slidenum">
              <a:rPr lang="de-DE"/>
              <a:pPr>
                <a:defRPr/>
              </a:pPr>
              <a:t>‹#›</a:t>
            </a:fld>
            <a:endParaRPr lang="de-DE"/>
          </a:p>
        </p:txBody>
      </p:sp>
    </p:spTree>
    <p:extLst>
      <p:ext uri="{BB962C8B-B14F-4D97-AF65-F5344CB8AC3E}">
        <p14:creationId xmlns:p14="http://schemas.microsoft.com/office/powerpoint/2010/main" val="3664496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5" name="Rectangle 3"/>
          <p:cNvSpPr>
            <a:spLocks noGrp="1" noChangeArrowheads="1"/>
          </p:cNvSpPr>
          <p:nvPr>
            <p:ph type="dt" idx="1"/>
          </p:nvPr>
        </p:nvSpPr>
        <p:spPr bwMode="auto">
          <a:xfrm>
            <a:off x="3775075" y="0"/>
            <a:ext cx="2887663" cy="496888"/>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lvl1pPr algn="r"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849313" y="744538"/>
            <a:ext cx="4964112"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7" name="Rectangle 5"/>
          <p:cNvSpPr>
            <a:spLocks noGrp="1" noChangeArrowheads="1"/>
          </p:cNvSpPr>
          <p:nvPr>
            <p:ph type="body" sz="quarter" idx="3"/>
          </p:nvPr>
        </p:nvSpPr>
        <p:spPr bwMode="auto">
          <a:xfrm>
            <a:off x="889000" y="4716463"/>
            <a:ext cx="4959350" cy="4465637"/>
          </a:xfrm>
          <a:prstGeom prst="rect">
            <a:avLst/>
          </a:prstGeom>
          <a:noFill/>
          <a:ln w="9525">
            <a:noFill/>
            <a:miter lim="800000"/>
            <a:headEnd/>
            <a:tailEnd/>
          </a:ln>
          <a:effectLst/>
        </p:spPr>
        <p:txBody>
          <a:bodyPr vert="horz" wrap="square" lIns="91434" tIns="45718" rIns="91434" bIns="45718" numCol="1" anchor="t" anchorCtr="0" compatLnSpc="1">
            <a:prstTxWarp prst="textNoShape">
              <a:avLst/>
            </a:prstTxWarp>
          </a:bodyPr>
          <a:lstStyle/>
          <a:p>
            <a:pPr lvl="0"/>
            <a:r>
              <a:rPr lang="de-DE" noProof="0"/>
              <a:t>Klicken Sie, um die Textformatierung des Masters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8198" name="Rectangle 6"/>
          <p:cNvSpPr>
            <a:spLocks noGrp="1" noChangeArrowheads="1"/>
          </p:cNvSpPr>
          <p:nvPr>
            <p:ph type="ftr" sz="quarter" idx="4"/>
          </p:nvPr>
        </p:nvSpPr>
        <p:spPr bwMode="auto">
          <a:xfrm>
            <a:off x="0"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l" defTabSz="913953">
              <a:spcBef>
                <a:spcPct val="0"/>
              </a:spcBef>
              <a:defRPr sz="1200">
                <a:solidFill>
                  <a:schemeClr val="tx1"/>
                </a:solidFill>
                <a:latin typeface="Times" pitchFamily="18" charset="0"/>
                <a:ea typeface="+mn-ea"/>
                <a:cs typeface="+mn-cs"/>
              </a:defRPr>
            </a:lvl1pPr>
          </a:lstStyle>
          <a:p>
            <a:pPr>
              <a:defRPr/>
            </a:pPr>
            <a:endParaRPr lang="de-DE"/>
          </a:p>
        </p:txBody>
      </p:sp>
      <p:sp>
        <p:nvSpPr>
          <p:cNvPr id="8199" name="Rectangle 7"/>
          <p:cNvSpPr>
            <a:spLocks noGrp="1" noChangeArrowheads="1"/>
          </p:cNvSpPr>
          <p:nvPr>
            <p:ph type="sldNum" sz="quarter" idx="5"/>
          </p:nvPr>
        </p:nvSpPr>
        <p:spPr bwMode="auto">
          <a:xfrm>
            <a:off x="3775075" y="9429750"/>
            <a:ext cx="2887663" cy="496888"/>
          </a:xfrm>
          <a:prstGeom prst="rect">
            <a:avLst/>
          </a:prstGeom>
          <a:noFill/>
          <a:ln w="9525">
            <a:noFill/>
            <a:miter lim="800000"/>
            <a:headEnd/>
            <a:tailEnd/>
          </a:ln>
          <a:effectLst/>
        </p:spPr>
        <p:txBody>
          <a:bodyPr vert="horz" wrap="square" lIns="91434" tIns="45718" rIns="91434" bIns="45718" numCol="1" anchor="b" anchorCtr="0" compatLnSpc="1">
            <a:prstTxWarp prst="textNoShape">
              <a:avLst/>
            </a:prstTxWarp>
          </a:bodyPr>
          <a:lstStyle>
            <a:lvl1pPr algn="r" defTabSz="912813">
              <a:spcBef>
                <a:spcPct val="0"/>
              </a:spcBef>
              <a:defRPr sz="1200">
                <a:solidFill>
                  <a:schemeClr val="tx1"/>
                </a:solidFill>
                <a:latin typeface="Times" charset="0"/>
                <a:cs typeface="+mn-cs"/>
              </a:defRPr>
            </a:lvl1pPr>
          </a:lstStyle>
          <a:p>
            <a:pPr>
              <a:defRPr/>
            </a:pPr>
            <a:fld id="{B7029886-40EC-0D47-A55E-B9CEA8367316}" type="slidenum">
              <a:rPr lang="de-DE"/>
              <a:pPr>
                <a:defRPr/>
              </a:pPr>
              <a:t>‹#›</a:t>
            </a:fld>
            <a:endParaRPr lang="de-DE"/>
          </a:p>
        </p:txBody>
      </p:sp>
    </p:spTree>
    <p:extLst>
      <p:ext uri="{BB962C8B-B14F-4D97-AF65-F5344CB8AC3E}">
        <p14:creationId xmlns:p14="http://schemas.microsoft.com/office/powerpoint/2010/main" val="1498641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charset="0"/>
        <a:cs typeface="ＭＳ Ｐゴシック"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endParaRPr lang="en-US" b="0" baseline="0" noProof="0" dirty="0" smtClean="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1</a:t>
            </a:fld>
            <a:endParaRPr lang="en-NZ" dirty="0"/>
          </a:p>
        </p:txBody>
      </p:sp>
    </p:spTree>
    <p:extLst>
      <p:ext uri="{BB962C8B-B14F-4D97-AF65-F5344CB8AC3E}">
        <p14:creationId xmlns:p14="http://schemas.microsoft.com/office/powerpoint/2010/main" val="8469308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thing they have to establish is the journal’s vision and direction, including what is their journal really adding to the field. Try to find a niche that makes the journal unique. If it’s just a cookie cutter journal, there is no reason for authors to submit there.</a:t>
            </a:r>
          </a:p>
          <a:p>
            <a:endParaRPr lang="en-US" baseline="0" dirty="0" smtClean="0"/>
          </a:p>
          <a:p>
            <a:r>
              <a:rPr lang="en-US" baseline="0" dirty="0" smtClean="0"/>
              <a:t>One example I often tell </a:t>
            </a:r>
            <a:r>
              <a:rPr lang="en-US" baseline="0" dirty="0" err="1" smtClean="0"/>
              <a:t>EiCs</a:t>
            </a:r>
            <a:r>
              <a:rPr lang="en-US" baseline="0" dirty="0" smtClean="0"/>
              <a:t> is about the Croatian Medical Journal. This journal was started as a basic medical journal…one of many hundreds! However, given the many military conflicts in the region, they often published war-related medical papers. They soon found this to be their niche, along with issues surrounding emerging countries…and developed it further. “</a:t>
            </a:r>
            <a:r>
              <a:rPr lang="en-US" dirty="0" smtClean="0"/>
              <a:t>The second area is medicine in developing and emerging countries. We pay special attention to this area for 3 reasons: (a) Croatia is an “emerging” country and a country undergoing major socioeconomic changes; (b) authors from such countries need and deserve editorial assistance that we can offer; and (c) we can provide a medium for reporting research worth publishing and preserving from developing and emerging countries that would receive little attention otherwise.” They are now indexed in WoS</a:t>
            </a:r>
            <a:r>
              <a:rPr lang="en-US" baseline="0" dirty="0" smtClean="0"/>
              <a:t> (IF of 1.373, not high, but for a small regional journal, not bad!), Scopus, and PubMed.</a:t>
            </a:r>
          </a:p>
          <a:p>
            <a:endParaRPr lang="en-US" baseline="0" dirty="0" smtClean="0"/>
          </a:p>
          <a:p>
            <a:r>
              <a:rPr lang="en-US" baseline="0" dirty="0" smtClean="0"/>
              <a:t>Importance of a strong editorial board and international advisory committee can be very important for helping new journals develop further.</a:t>
            </a:r>
          </a:p>
          <a:p>
            <a:endParaRPr lang="en-US" baseline="0" dirty="0" smtClean="0"/>
          </a:p>
          <a:p>
            <a:r>
              <a:rPr lang="en-US" baseline="0" dirty="0" smtClean="0"/>
              <a:t>Importance of high visibility to attract author submissions, good reviewers, and citations.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10</a:t>
            </a:fld>
            <a:endParaRPr lang="de-DE"/>
          </a:p>
        </p:txBody>
      </p:sp>
    </p:spTree>
    <p:extLst>
      <p:ext uri="{BB962C8B-B14F-4D97-AF65-F5344CB8AC3E}">
        <p14:creationId xmlns:p14="http://schemas.microsoft.com/office/powerpoint/2010/main" val="26035981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100</a:t>
            </a:fld>
            <a:endParaRPr lang="de-DE"/>
          </a:p>
        </p:txBody>
      </p:sp>
    </p:spTree>
    <p:extLst>
      <p:ext uri="{BB962C8B-B14F-4D97-AF65-F5344CB8AC3E}">
        <p14:creationId xmlns:p14="http://schemas.microsoft.com/office/powerpoint/2010/main" val="209489244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noProof="0" dirty="0" smtClean="0"/>
              <a:t>Thank you very much for your time and attention</a:t>
            </a:r>
            <a:r>
              <a:rPr lang="en-US" baseline="0" noProof="0" dirty="0" smtClean="0"/>
              <a:t> today, and I would now like to take any questions that you might have.</a:t>
            </a:r>
            <a:endParaRPr lang="en-US" noProof="0" dirty="0" smtClean="0"/>
          </a:p>
          <a:p>
            <a:endParaRPr lang="en-US" noProof="0" dirty="0" smtClean="0"/>
          </a:p>
          <a:p>
            <a:r>
              <a:rPr lang="en-US" noProof="0" dirty="0" smtClean="0"/>
              <a:t>Okay, thank you again everyone, and I would like to wish you</a:t>
            </a:r>
            <a:r>
              <a:rPr lang="en-US" baseline="0" noProof="0" dirty="0" smtClean="0"/>
              <a:t> the best of luck!</a:t>
            </a:r>
            <a:endParaRPr lang="en-US" noProof="0" dirty="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101</a:t>
            </a:fld>
            <a:endParaRPr lang="en-NZ" dirty="0"/>
          </a:p>
        </p:txBody>
      </p:sp>
    </p:spTree>
    <p:extLst>
      <p:ext uri="{BB962C8B-B14F-4D97-AF65-F5344CB8AC3E}">
        <p14:creationId xmlns:p14="http://schemas.microsoft.com/office/powerpoint/2010/main" val="1742619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some new journals that have these very broad over-reaching aims. I think they hope</a:t>
            </a:r>
            <a:r>
              <a:rPr lang="en-US" baseline="0" dirty="0" smtClean="0"/>
              <a:t> by having such broad aims, they can increase the number of submissions. This is something they should not do! This basically makes their journal simply a repository for regional authors, and they will not establish the international reputation/credibility they need.</a:t>
            </a:r>
          </a:p>
          <a:p>
            <a:endParaRPr lang="en-US" baseline="0" dirty="0" smtClean="0"/>
          </a:p>
          <a:p>
            <a:r>
              <a:rPr lang="en-US" baseline="0" dirty="0" smtClean="0"/>
              <a:t>This slide emphasizes the importance of a specialized aims and scope that promotes the niche the journal is trying to fill.</a:t>
            </a:r>
          </a:p>
          <a:p>
            <a:endParaRPr lang="en-US" baseline="0" dirty="0" smtClean="0"/>
          </a:p>
          <a:p>
            <a:r>
              <a:rPr lang="en-US" baseline="0" dirty="0" smtClean="0"/>
              <a:t>Of course, it cannot be </a:t>
            </a:r>
            <a:r>
              <a:rPr lang="en-US" b="1" i="1" baseline="0" dirty="0" smtClean="0"/>
              <a:t>too</a:t>
            </a:r>
            <a:r>
              <a:rPr lang="en-US" baseline="0" dirty="0" smtClean="0"/>
              <a:t> specialized, otherwise too few authors will submit their manuscripts. This is where an international advisory committee and editorial board can be helpful to achieve the proper balance.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11</a:t>
            </a:fld>
            <a:endParaRPr lang="de-DE"/>
          </a:p>
        </p:txBody>
      </p:sp>
    </p:spTree>
    <p:extLst>
      <p:ext uri="{BB962C8B-B14F-4D97-AF65-F5344CB8AC3E}">
        <p14:creationId xmlns:p14="http://schemas.microsoft.com/office/powerpoint/2010/main" val="42364316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some new journals that have these very broad over-reaching aims. I think they hope</a:t>
            </a:r>
            <a:r>
              <a:rPr lang="en-US" baseline="0" dirty="0" smtClean="0"/>
              <a:t> by having such broad aims, they can increase the number of submissions. This is something they should not do! This basically makes their journal simply a repository for regional authors, and they will not establish the international reputation/credibility they need.</a:t>
            </a:r>
          </a:p>
          <a:p>
            <a:endParaRPr lang="en-US" baseline="0" dirty="0" smtClean="0"/>
          </a:p>
          <a:p>
            <a:r>
              <a:rPr lang="en-US" baseline="0" dirty="0" smtClean="0"/>
              <a:t>This slide emphasizes the importance of a specialized aims and scope that promotes the niche the journal is trying to fill.</a:t>
            </a:r>
          </a:p>
          <a:p>
            <a:endParaRPr lang="en-US" baseline="0" dirty="0" smtClean="0"/>
          </a:p>
          <a:p>
            <a:r>
              <a:rPr lang="en-US" baseline="0" dirty="0" smtClean="0"/>
              <a:t>Of course, it cannot be </a:t>
            </a:r>
            <a:r>
              <a:rPr lang="en-US" b="1" i="1" baseline="0" dirty="0" smtClean="0"/>
              <a:t>too</a:t>
            </a:r>
            <a:r>
              <a:rPr lang="en-US" baseline="0" dirty="0" smtClean="0"/>
              <a:t> specialized, otherwise too few authors will submit their manuscripts. This is where an international advisory committee and editorial board can be helpful to achieve the proper balance.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12</a:t>
            </a:fld>
            <a:endParaRPr lang="de-DE"/>
          </a:p>
        </p:txBody>
      </p:sp>
    </p:spTree>
    <p:extLst>
      <p:ext uri="{BB962C8B-B14F-4D97-AF65-F5344CB8AC3E}">
        <p14:creationId xmlns:p14="http://schemas.microsoft.com/office/powerpoint/2010/main" val="1778815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I’ve seen some new journals that have these very broad over-reaching aims. I think they hope</a:t>
            </a:r>
            <a:r>
              <a:rPr lang="en-US" baseline="0" dirty="0" smtClean="0"/>
              <a:t> by having such broad aims, they can increase the number of submissions. This is something they should not do! This basically makes their journal simply a repository for regional authors, and they will not establish the international reputation/credibility they need.</a:t>
            </a:r>
          </a:p>
          <a:p>
            <a:endParaRPr lang="en-US" baseline="0" dirty="0" smtClean="0"/>
          </a:p>
          <a:p>
            <a:r>
              <a:rPr lang="en-US" baseline="0" dirty="0" smtClean="0"/>
              <a:t>This slide emphasizes the importance of a specialized aims and scope that promotes the niche the journal is trying to fill.</a:t>
            </a:r>
          </a:p>
          <a:p>
            <a:endParaRPr lang="en-US" baseline="0" dirty="0" smtClean="0"/>
          </a:p>
          <a:p>
            <a:r>
              <a:rPr lang="en-US" baseline="0" dirty="0" smtClean="0"/>
              <a:t>Of course, it cannot be </a:t>
            </a:r>
            <a:r>
              <a:rPr lang="en-US" b="1" i="1" baseline="0" dirty="0" smtClean="0"/>
              <a:t>too</a:t>
            </a:r>
            <a:r>
              <a:rPr lang="en-US" baseline="0" dirty="0" smtClean="0"/>
              <a:t> specialized, otherwise too few authors will submit their manuscripts. This is where an international advisory committee and editorial board can be helpful to achieve the proper balance.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13</a:t>
            </a:fld>
            <a:endParaRPr lang="de-DE"/>
          </a:p>
        </p:txBody>
      </p:sp>
    </p:spTree>
    <p:extLst>
      <p:ext uri="{BB962C8B-B14F-4D97-AF65-F5344CB8AC3E}">
        <p14:creationId xmlns:p14="http://schemas.microsoft.com/office/powerpoint/2010/main" val="210972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Basic slide of what to look for and what to avoid in choosing members</a:t>
            </a:r>
            <a:r>
              <a:rPr lang="en-US" baseline="0" dirty="0" smtClean="0"/>
              <a:t> of the editorial board. </a:t>
            </a:r>
          </a:p>
          <a:p>
            <a:endParaRPr lang="en-US" baseline="0" dirty="0" smtClean="0"/>
          </a:p>
          <a:p>
            <a:r>
              <a:rPr lang="en-US" baseline="0" dirty="0" smtClean="0"/>
              <a:t>Especially for regional journals, they may choose well-published researchers…but not well-published in English. These are not the type of researchers they should be targeting (do not have the international reputation the journal needs). Researcher A: 2 English publications and 30 Iranian publications; Researcher B: 8 English publications and 2 Iranian publications. Researcher A is more well-published altogether, but Researcher B is likely more internationally known and would be the better choice.</a:t>
            </a:r>
          </a:p>
          <a:p>
            <a:endParaRPr lang="en-US" baseline="0" dirty="0" smtClean="0"/>
          </a:p>
          <a:p>
            <a:r>
              <a:rPr lang="en-US" baseline="0" dirty="0" smtClean="0"/>
              <a:t>Another common issue is choosing these big names, well-published and famous! But basically have no time or motivation to actually help the journal. There for name recognition only. This only puts more work on the other members and/or journal editors. Does not help the journal. Members should want to be there to help the journal achieve the journal’s goals (leading into the next slide)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14</a:t>
            </a:fld>
            <a:endParaRPr lang="de-DE"/>
          </a:p>
        </p:txBody>
      </p:sp>
    </p:spTree>
    <p:extLst>
      <p:ext uri="{BB962C8B-B14F-4D97-AF65-F5344CB8AC3E}">
        <p14:creationId xmlns:p14="http://schemas.microsoft.com/office/powerpoint/2010/main" val="3520931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Following on the previous</a:t>
            </a:r>
            <a:r>
              <a:rPr lang="en-US" baseline="0" dirty="0" smtClean="0"/>
              <a:t> slide, this is the main responsibility of the editorial board.</a:t>
            </a:r>
          </a:p>
          <a:p>
            <a:endParaRPr lang="en-US" baseline="0" dirty="0" smtClean="0"/>
          </a:p>
          <a:p>
            <a:r>
              <a:rPr lang="en-US" baseline="0" dirty="0" smtClean="0"/>
              <a:t>They can do this by assisting journal editors and providing valuable input on the aims &amp; scope, help with manuscripts where the journal editors are not really sure what to do (accept or reject? Maybe 2 reviewers say okay, 1 gives a strong rejection recommendation…and the journal editor wants another opinion…they can ask an appropriate member of the editorial board). As experts in the field, board members can also help suggest reviewers for a manuscript as well (or review it themselves).</a:t>
            </a:r>
          </a:p>
          <a:p>
            <a:endParaRPr lang="en-US" baseline="0" dirty="0" smtClean="0"/>
          </a:p>
          <a:p>
            <a:r>
              <a:rPr lang="en-US" baseline="0" dirty="0" smtClean="0"/>
              <a:t>They should also help promote the journal. Discuss with their colleagues or at conferences. Recommend colleagues to submit to the journal and/or write reviews. They should also submit their own articles to the journal (maybe once every couple years or so) as well as write reviews as well. This is a great way to help build up the reputation of the journal worldwide.</a:t>
            </a:r>
          </a:p>
          <a:p>
            <a:endParaRPr lang="en-US" baseline="0" dirty="0" smtClean="0"/>
          </a:p>
          <a:p>
            <a:r>
              <a:rPr lang="en-US" baseline="0" dirty="0" smtClean="0"/>
              <a:t>Another important responsibility is to attend editorial board meetings (leading into the next slide)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15</a:t>
            </a:fld>
            <a:endParaRPr lang="de-DE"/>
          </a:p>
        </p:txBody>
      </p:sp>
    </p:spTree>
    <p:extLst>
      <p:ext uri="{BB962C8B-B14F-4D97-AF65-F5344CB8AC3E}">
        <p14:creationId xmlns:p14="http://schemas.microsoft.com/office/powerpoint/2010/main" val="5562806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Ensure you don’t say KPIs, but “key</a:t>
            </a:r>
            <a:r>
              <a:rPr lang="en-US" baseline="0" dirty="0" smtClean="0"/>
              <a:t> performance indicators like author submissions, citations, downloads, IF…” just to ensure they know what we are talking about.</a:t>
            </a:r>
          </a:p>
          <a:p>
            <a:endParaRPr lang="en-US" baseline="0" dirty="0" smtClean="0"/>
          </a:p>
          <a:p>
            <a:r>
              <a:rPr lang="en-US" baseline="0" dirty="0" smtClean="0"/>
              <a:t>For action plan, I emphasize forward thinking…need to play what are really the emerging trends and how can the journal capitalize on them to further improve their KPIs. And what </a:t>
            </a:r>
            <a:r>
              <a:rPr lang="en-US" b="1" i="1" baseline="0" dirty="0" smtClean="0"/>
              <a:t>are</a:t>
            </a:r>
            <a:r>
              <a:rPr lang="en-US" baseline="0" dirty="0" smtClean="0"/>
              <a:t> the KPIs the journal should realistically try to achieve next year.</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16</a:t>
            </a:fld>
            <a:endParaRPr lang="de-DE"/>
          </a:p>
        </p:txBody>
      </p:sp>
    </p:spTree>
    <p:extLst>
      <p:ext uri="{BB962C8B-B14F-4D97-AF65-F5344CB8AC3E}">
        <p14:creationId xmlns:p14="http://schemas.microsoft.com/office/powerpoint/2010/main" val="1396153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of the biggest complaints</a:t>
            </a:r>
            <a:r>
              <a:rPr lang="en-US" baseline="0" dirty="0" smtClean="0"/>
              <a:t> authors have with journals is time. So it is the </a:t>
            </a:r>
            <a:r>
              <a:rPr lang="en-US" baseline="0" dirty="0" err="1" smtClean="0"/>
              <a:t>EiC’s</a:t>
            </a:r>
            <a:r>
              <a:rPr lang="en-US" baseline="0" dirty="0" smtClean="0"/>
              <a:t> responsibility to ensure the submission process is as efficient as possible. </a:t>
            </a:r>
          </a:p>
          <a:p>
            <a:endParaRPr lang="en-US" baseline="0" dirty="0" smtClean="0"/>
          </a:p>
          <a:p>
            <a:r>
              <a:rPr lang="en-US" baseline="0" dirty="0" smtClean="0"/>
              <a:t>Can use technical checks to immediately reject poorly written/formatted manuscripts without wasting the journal editor’s time trying to review the content (cover letters can be especially useful for this step as they not only reveal important aspects about the study, but also the writing style of the author).</a:t>
            </a:r>
          </a:p>
          <a:p>
            <a:endParaRPr lang="en-US" baseline="0" dirty="0" smtClean="0"/>
          </a:p>
          <a:p>
            <a:r>
              <a:rPr lang="en-US" baseline="0" dirty="0" smtClean="0"/>
              <a:t>Ensure associate editors send potentially suitable manuscripts to peer reviewers quickly (suggested reviewers and editorial board members can help in addition to the journal’s own database of reviewers).</a:t>
            </a:r>
          </a:p>
          <a:p>
            <a:endParaRPr lang="en-US" baseline="0" dirty="0" smtClean="0"/>
          </a:p>
          <a:p>
            <a:r>
              <a:rPr lang="en-US" baseline="0" dirty="0" smtClean="0"/>
              <a:t>Ensure the reviewers know the deadlines and don’t wait until the last minute to remind. If you give 4 weeks, send a gentle reminder after 2 weeks to ensure the reviewer is not having any problems with the review or questions (nice way to push them a bit), and then another one maybe at the 24-day mark. If any reviewer comments are not clear, or if there are any conflicting comments, follow-up for clarification asap.</a:t>
            </a:r>
          </a:p>
          <a:p>
            <a:endParaRPr lang="en-US" baseline="0" dirty="0" smtClean="0"/>
          </a:p>
          <a:p>
            <a:r>
              <a:rPr lang="en-US" baseline="0" dirty="0" smtClean="0"/>
              <a:t>Ensure communication with author is clear to avoid author wasting time asking for clarification later. Clear and realistic deadlines for revisions, keeping in mind minor or major revisions. For major revisions, journal editors should use their discretion if they need to go through a second round of peer review (which can really delay the process). If the author really seems to have addressed all the reviewers concerns clearly, then a second round of peer review may not be necessary (again, maybe get input from a member of the editorial board). </a:t>
            </a:r>
          </a:p>
          <a:p>
            <a:endParaRPr lang="en-US" baseline="0" dirty="0" smtClean="0"/>
          </a:p>
          <a:p>
            <a:r>
              <a:rPr lang="en-US" baseline="0" dirty="0" smtClean="0"/>
              <a:t>Use online review of galley proofs (like what Springer uses) to expedite publication and publish the article online ahead of print (</a:t>
            </a:r>
            <a:r>
              <a:rPr lang="en-US" baseline="0" dirty="0" err="1" smtClean="0"/>
              <a:t>OnlineFirst</a:t>
            </a:r>
            <a:r>
              <a:rPr lang="en-US" baseline="0" dirty="0" smtClean="0"/>
              <a:t>)</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17</a:t>
            </a:fld>
            <a:endParaRPr lang="de-DE"/>
          </a:p>
        </p:txBody>
      </p:sp>
    </p:spTree>
    <p:extLst>
      <p:ext uri="{BB962C8B-B14F-4D97-AF65-F5344CB8AC3E}">
        <p14:creationId xmlns:p14="http://schemas.microsoft.com/office/powerpoint/2010/main" val="17718273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a:t>
            </a:r>
            <a:r>
              <a:rPr lang="en-US" baseline="0" dirty="0" smtClean="0"/>
              <a:t> i</a:t>
            </a:r>
            <a:r>
              <a:rPr lang="en-US" dirty="0" smtClean="0"/>
              <a:t>n</a:t>
            </a:r>
            <a:r>
              <a:rPr lang="en-US" baseline="0" dirty="0" smtClean="0"/>
              <a:t> the end, I know all of you are still focused on increasing your citations. Here are some useful tips to do this from an editorial perspective…”</a:t>
            </a:r>
          </a:p>
          <a:p>
            <a:endParaRPr lang="en-US" baseline="0" dirty="0" smtClean="0"/>
          </a:p>
          <a:p>
            <a:r>
              <a:rPr lang="en-US" baseline="0" dirty="0" smtClean="0"/>
              <a:t>Content is obvious, but always useful to remind </a:t>
            </a:r>
            <a:r>
              <a:rPr lang="en-US" baseline="0" dirty="0" err="1" smtClean="0"/>
              <a:t>EiC</a:t>
            </a:r>
            <a:r>
              <a:rPr lang="en-US" baseline="0" dirty="0" smtClean="0"/>
              <a:t> that this is the key factor to increase citations.</a:t>
            </a:r>
          </a:p>
          <a:p>
            <a:endParaRPr lang="en-US" baseline="0" dirty="0" smtClean="0"/>
          </a:p>
          <a:p>
            <a:r>
              <a:rPr lang="en-US" baseline="0" dirty="0" smtClean="0"/>
              <a:t>Discoverable is another obvious but important factor to emphasize. Doesn’t matter how good the paper is, if researchers can’t find it, they won’t know about it (or cite it!).</a:t>
            </a:r>
          </a:p>
          <a:p>
            <a:endParaRPr lang="en-US" baseline="0" dirty="0" smtClean="0"/>
          </a:p>
          <a:p>
            <a:r>
              <a:rPr lang="en-US" baseline="0" dirty="0" smtClean="0"/>
              <a:t>Usefulness of OA to increase accessibility and downloads, which </a:t>
            </a:r>
            <a:r>
              <a:rPr lang="en-US" b="1" i="1" baseline="0" dirty="0" smtClean="0"/>
              <a:t>may</a:t>
            </a:r>
            <a:r>
              <a:rPr lang="en-US" baseline="0" dirty="0" smtClean="0"/>
              <a:t> lead to increase citations (I personally like to emphasize the “may” part as I think there is no conclusive evidence that it does). For subscription journals, if you are publishing a paper that you have a good feeling about (you think may really have high impact and receive high citations), consider making that article OA and actively promote it online (so people know it is free to download).</a:t>
            </a:r>
          </a:p>
          <a:p>
            <a:endParaRPr lang="en-US" baseline="0" dirty="0" smtClean="0"/>
          </a:p>
          <a:p>
            <a:r>
              <a:rPr lang="en-US" baseline="0" dirty="0" smtClean="0"/>
              <a:t>Other useful tips I’ve come across include publishing review articles (if they don’t already), as they normally have more citations than original research articles…and because IF considers citations for 2 calendar years (Jan–Dec), if a journal is already in WoS, publishing potentially high impact papers at the beginning of the year can help improve the IF. Wiley capitalizes on this even further by making their first issues each year completely open access (I’m sure to try to increase the citations within that issue).</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18</a:t>
            </a:fld>
            <a:endParaRPr lang="de-DE"/>
          </a:p>
        </p:txBody>
      </p:sp>
    </p:spTree>
    <p:extLst>
      <p:ext uri="{BB962C8B-B14F-4D97-AF65-F5344CB8AC3E}">
        <p14:creationId xmlns:p14="http://schemas.microsoft.com/office/powerpoint/2010/main" val="36666832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important way</a:t>
            </a:r>
            <a:r>
              <a:rPr lang="en-US" baseline="0" dirty="0" smtClean="0"/>
              <a:t> to achieve your goal is to ensure that the authors have a positive experience with your journal”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19</a:t>
            </a:fld>
            <a:endParaRPr lang="de-DE"/>
          </a:p>
        </p:txBody>
      </p:sp>
    </p:spTree>
    <p:extLst>
      <p:ext uri="{BB962C8B-B14F-4D97-AF65-F5344CB8AC3E}">
        <p14:creationId xmlns:p14="http://schemas.microsoft.com/office/powerpoint/2010/main" val="4052482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This slide is directed at the fact</a:t>
            </a:r>
            <a:r>
              <a:rPr lang="en-US" altLang="zh-CN" baseline="0" dirty="0" smtClean="0"/>
              <a:t> many </a:t>
            </a:r>
            <a:r>
              <a:rPr lang="en-US" altLang="zh-CN" baseline="0" dirty="0" err="1" smtClean="0"/>
              <a:t>EiC</a:t>
            </a:r>
            <a:r>
              <a:rPr lang="en-US" altLang="zh-CN" baseline="0" dirty="0" smtClean="0"/>
              <a:t> are overly focused on citations and IF…and I want to emphasize those are not goals but KPIs.</a:t>
            </a:r>
          </a:p>
          <a:p>
            <a:endParaRPr lang="en-US" altLang="zh-CN" baseline="0" dirty="0" smtClean="0"/>
          </a:p>
          <a:p>
            <a:r>
              <a:rPr lang="en-US" altLang="zh-CN" baseline="0" dirty="0" smtClean="0"/>
              <a:t>So I think some </a:t>
            </a:r>
            <a:r>
              <a:rPr lang="en-US" altLang="zh-CN" baseline="0" dirty="0" err="1" smtClean="0"/>
              <a:t>EiCs</a:t>
            </a:r>
            <a:r>
              <a:rPr lang="en-US" altLang="zh-CN" baseline="0" dirty="0" smtClean="0"/>
              <a:t> will agree with this slide up until the “These are not your goals” comes up, at which point we emphasize those are NOT the goals.</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2</a:t>
            </a:fld>
            <a:endParaRPr lang="de-DE"/>
          </a:p>
        </p:txBody>
      </p:sp>
    </p:spTree>
    <p:extLst>
      <p:ext uri="{BB962C8B-B14F-4D97-AF65-F5344CB8AC3E}">
        <p14:creationId xmlns:p14="http://schemas.microsoft.com/office/powerpoint/2010/main" val="20268902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t>
            </a:r>
            <a:r>
              <a:rPr lang="en-US" baseline="0" dirty="0" smtClean="0"/>
              <a:t> positive experience is important because this will lead to more submissions (allowing the </a:t>
            </a:r>
            <a:r>
              <a:rPr lang="en-US" baseline="0" dirty="0" err="1" smtClean="0"/>
              <a:t>EiC</a:t>
            </a:r>
            <a:r>
              <a:rPr lang="en-US" baseline="0" dirty="0" smtClean="0"/>
              <a:t> to be more selective in publishing higher quality research), repeat submissions for the author’s next paper, and build the overall reputation of the journal.</a:t>
            </a:r>
          </a:p>
          <a:p>
            <a:endParaRPr lang="en-US" baseline="0" dirty="0" smtClean="0"/>
          </a:p>
          <a:p>
            <a:r>
              <a:rPr lang="en-US" baseline="0" dirty="0" smtClean="0"/>
              <a:t>To do this, journals should have a clear aims and scope, clear author guidelines, and an efficient easy-to-use submission process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20</a:t>
            </a:fld>
            <a:endParaRPr lang="de-DE"/>
          </a:p>
        </p:txBody>
      </p:sp>
    </p:spTree>
    <p:extLst>
      <p:ext uri="{BB962C8B-B14F-4D97-AF65-F5344CB8AC3E}">
        <p14:creationId xmlns:p14="http://schemas.microsoft.com/office/powerpoint/2010/main" val="16370278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fake journal (I checked!)</a:t>
            </a:r>
            <a:r>
              <a:rPr lang="en-US" baseline="0" dirty="0" smtClean="0"/>
              <a:t> and a poorly written aims and scope. This is meant to be an interactive slide. Read the aims and scope aloud and ask if they think this is a clear aims and scope (“Raise your hands if you think this is a clear aims and scope…”)</a:t>
            </a:r>
          </a:p>
          <a:p>
            <a:endParaRPr lang="en-US" baseline="0" dirty="0" smtClean="0"/>
          </a:p>
          <a:p>
            <a:r>
              <a:rPr lang="en-US" baseline="0" dirty="0" smtClean="0"/>
              <a:t>No it is not. Why?</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21</a:t>
            </a:fld>
            <a:endParaRPr lang="de-DE"/>
          </a:p>
        </p:txBody>
      </p:sp>
    </p:spTree>
    <p:extLst>
      <p:ext uri="{BB962C8B-B14F-4D97-AF65-F5344CB8AC3E}">
        <p14:creationId xmlns:p14="http://schemas.microsoft.com/office/powerpoint/2010/main" val="11982661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of all, there is redundant</a:t>
            </a:r>
            <a:r>
              <a:rPr lang="en-US" baseline="0" dirty="0" smtClean="0"/>
              <a:t> information. Of course papers are related to wastewater management, that’s in the name of the journal! And of course it is worldwide, the journal title says “International”!</a:t>
            </a:r>
          </a:p>
          <a:p>
            <a:endParaRPr lang="en-US" baseline="0" dirty="0" smtClean="0"/>
          </a:p>
          <a:p>
            <a:r>
              <a:rPr lang="en-US" baseline="0" dirty="0" smtClean="0"/>
              <a:t>The question authors will have is, what type of research does this journal publish? Is this an environmental chemistry journal? Focused on microbial contamination? Or related to policy making? The aims and scope is not clear enough to establish this.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22</a:t>
            </a:fld>
            <a:endParaRPr lang="de-DE"/>
          </a:p>
        </p:txBody>
      </p:sp>
    </p:spTree>
    <p:extLst>
      <p:ext uri="{BB962C8B-B14F-4D97-AF65-F5344CB8AC3E}">
        <p14:creationId xmlns:p14="http://schemas.microsoft.com/office/powerpoint/2010/main" val="2493270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how we</a:t>
            </a:r>
            <a:r>
              <a:rPr lang="en-US" baseline="0" dirty="0" smtClean="0"/>
              <a:t> can improve this aims and scope, shown in red. What type of wastewater management? The treatment of wastewater. Emphasize this is an interdisciplinary journal focused in these disciplines. And lastly emphasize which topics this journal is particularly interested in. </a:t>
            </a:r>
          </a:p>
          <a:p>
            <a:endParaRPr lang="en-US" baseline="0" dirty="0" smtClean="0"/>
          </a:p>
          <a:p>
            <a:r>
              <a:rPr lang="en-US" baseline="0" dirty="0" smtClean="0"/>
              <a:t>Like mentioned earlier, having a more specialized aims and scope helps defines the authors, the readership, and helps the editors and editorial board focus on the development of the journal. (always good to link back to previously presented information if possible)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23</a:t>
            </a:fld>
            <a:endParaRPr lang="de-DE"/>
          </a:p>
        </p:txBody>
      </p:sp>
    </p:spTree>
    <p:extLst>
      <p:ext uri="{BB962C8B-B14F-4D97-AF65-F5344CB8AC3E}">
        <p14:creationId xmlns:p14="http://schemas.microsoft.com/office/powerpoint/2010/main" val="31263794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common problem authors have is with author instructions. Authors want to quickly prepare their manuscript (they hate being burdened with mundane details such as formatting when trying to communicate the significance and relevance of their study). But many author guidelines are so long and convoluted that for someone seeing them for the first time, will have no clue where to find the information they need! This is especially true for people who cannot read English fluently.</a:t>
            </a:r>
          </a:p>
          <a:p>
            <a:endParaRPr lang="en-US" baseline="0" dirty="0" smtClean="0"/>
          </a:p>
          <a:p>
            <a:r>
              <a:rPr lang="en-US" baseline="0" dirty="0" smtClean="0"/>
              <a:t>The end result are manuscripts that are not properly formatted and have to be immediately rejected. This wastes everyone’s time. If this happens, and the authors are still not clear on how their manuscript should be formatted, they may then just submit to another journal instead. </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24</a:t>
            </a:fld>
            <a:endParaRPr lang="de-DE"/>
          </a:p>
        </p:txBody>
      </p:sp>
    </p:spTree>
    <p:extLst>
      <p:ext uri="{BB962C8B-B14F-4D97-AF65-F5344CB8AC3E}">
        <p14:creationId xmlns:p14="http://schemas.microsoft.com/office/powerpoint/2010/main" val="24160968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do you improve your author instructions?</a:t>
            </a:r>
          </a:p>
          <a:p>
            <a:endParaRPr lang="en-US" dirty="0" smtClean="0"/>
          </a:p>
          <a:p>
            <a:r>
              <a:rPr lang="en-US" dirty="0" smtClean="0"/>
              <a:t>Headings in a single</a:t>
            </a:r>
            <a:r>
              <a:rPr lang="en-US" baseline="0" dirty="0" smtClean="0"/>
              <a:t> document or—even better—tabs to specific sections.</a:t>
            </a:r>
          </a:p>
          <a:p>
            <a:endParaRPr lang="en-US" baseline="0" dirty="0" smtClean="0"/>
          </a:p>
          <a:p>
            <a:r>
              <a:rPr lang="en-US" baseline="0" dirty="0" smtClean="0"/>
              <a:t>Clear English with short sentences.</a:t>
            </a:r>
          </a:p>
          <a:p>
            <a:endParaRPr lang="en-US" baseline="0" dirty="0" smtClean="0"/>
          </a:p>
          <a:p>
            <a:r>
              <a:rPr lang="en-US" baseline="0" dirty="0" smtClean="0"/>
              <a:t>Explicit instructions with examples, especially useful for information about titles, keywords, references, etc.</a:t>
            </a:r>
          </a:p>
          <a:p>
            <a:endParaRPr lang="en-US" baseline="0" dirty="0" smtClean="0"/>
          </a:p>
          <a:p>
            <a:r>
              <a:rPr lang="en-US" baseline="0" dirty="0" smtClean="0"/>
              <a:t>If possible, consider using templates that the author can just download and use to write their manuscript. This often solves many formatting problems quickly for everyone involved.</a:t>
            </a:r>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25</a:t>
            </a:fld>
            <a:endParaRPr lang="de-DE"/>
          </a:p>
        </p:txBody>
      </p:sp>
    </p:spTree>
    <p:extLst>
      <p:ext uri="{BB962C8B-B14F-4D97-AF65-F5344CB8AC3E}">
        <p14:creationId xmlns:p14="http://schemas.microsoft.com/office/powerpoint/2010/main" val="8184140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addition to problems about formatting their manuscript, another common author complaint is how long it took for their paper to be published. I’ve talked to authors who have waited up to a year until the first decision!</a:t>
            </a:r>
          </a:p>
          <a:p>
            <a:endParaRPr lang="en-US" baseline="0" dirty="0" smtClean="0"/>
          </a:p>
          <a:p>
            <a:r>
              <a:rPr lang="en-US" baseline="0" dirty="0" smtClean="0"/>
              <a:t>Or even if the decision was quick, the author doesn’t understand the decision…are they rejected? Being asked to revise and resubmit? What do these reviewer comments mean? Why are some conflicting? Is this really a fair revision to ask me to make???</a:t>
            </a:r>
          </a:p>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26</a:t>
            </a:fld>
            <a:endParaRPr lang="de-DE"/>
          </a:p>
        </p:txBody>
      </p:sp>
    </p:spTree>
    <p:extLst>
      <p:ext uri="{BB962C8B-B14F-4D97-AF65-F5344CB8AC3E}">
        <p14:creationId xmlns:p14="http://schemas.microsoft.com/office/powerpoint/2010/main" val="4216331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related to time to first decision, ensure you have an efficient</a:t>
            </a:r>
            <a:r>
              <a:rPr lang="en-US" baseline="0" dirty="0" smtClean="0"/>
              <a:t> editorial workflow, like talked about earlier (again, linking back to previously presented information). Also ensure reviewers are promptly sending in their reports…again you can follow up 2 weeks later with a gentle reminder to nudge them to send them in earlier if possible. This is especially true if it is getting close to holidays…</a:t>
            </a:r>
          </a:p>
          <a:p>
            <a:endParaRPr lang="en-US" baseline="0" dirty="0" smtClean="0"/>
          </a:p>
          <a:p>
            <a:r>
              <a:rPr lang="en-US" baseline="0" dirty="0" smtClean="0"/>
              <a:t>Second, related to editorial decisions, make sure it is very clear what the decision is: reject, minor revision, major revision, or accept. Be polite, but be clear. Read all the reviewer comments and ensure clear. Revise those that are verbose and confusing. This will ensure the author knows exactly what to do and won’t waste time later asking for clarification. Or even worse, do the wrong revisions—which wastes everyone’s time! Also make sure the next steps are very clear. How to revise (e.g., highlight revised text in the new manuscript, indicate line numbers in the response letter, etc.), when to resubmit, and how to resubmit the manuscript (which links should they use, which files are necessary, etc.).</a:t>
            </a:r>
          </a:p>
          <a:p>
            <a:endParaRPr lang="en-US" baseline="0" dirty="0" smtClean="0"/>
          </a:p>
          <a:p>
            <a:r>
              <a:rPr lang="en-US" baseline="0" dirty="0" smtClean="0"/>
              <a:t>Ensuring the authors know what exactly what peer reviewers are asking of them will improve their overall experience with the journal.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27</a:t>
            </a:fld>
            <a:endParaRPr lang="de-DE"/>
          </a:p>
        </p:txBody>
      </p:sp>
    </p:spTree>
    <p:extLst>
      <p:ext uri="{BB962C8B-B14F-4D97-AF65-F5344CB8AC3E}">
        <p14:creationId xmlns:p14="http://schemas.microsoft.com/office/powerpoint/2010/main" val="9993297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speaking of peer reviewers, you</a:t>
            </a:r>
            <a:r>
              <a:rPr lang="en-US" baseline="0" dirty="0" smtClean="0"/>
              <a:t> need to ensure they also have a positive experience with your journal as well. High quality peer review is on the most important ways to improve the quality of the articles you publish.</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28</a:t>
            </a:fld>
            <a:endParaRPr lang="de-DE"/>
          </a:p>
        </p:txBody>
      </p:sp>
    </p:spTree>
    <p:extLst>
      <p:ext uri="{BB962C8B-B14F-4D97-AF65-F5344CB8AC3E}">
        <p14:creationId xmlns:p14="http://schemas.microsoft.com/office/powerpoint/2010/main" val="160151578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Ensuring</a:t>
            </a:r>
            <a:r>
              <a:rPr lang="en-US" baseline="0" dirty="0" smtClean="0"/>
              <a:t> reviewers are happy will increase the number of reviewers in your database (because they will be happy to review for your journal again), improve the overall quality of the review, leading to higher quality articles that will likely be more highly cited.</a:t>
            </a:r>
          </a:p>
          <a:p>
            <a:endParaRPr lang="en-US" baseline="0" dirty="0" smtClean="0"/>
          </a:p>
          <a:p>
            <a:r>
              <a:rPr lang="en-US" baseline="0" dirty="0" smtClean="0"/>
              <a:t>So you need to identify the right reviewers for the manuscript, ensure they know exactly what is excepted of them, and clearly communicate with them through the review process.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29</a:t>
            </a:fld>
            <a:endParaRPr lang="de-DE"/>
          </a:p>
        </p:txBody>
      </p:sp>
    </p:spTree>
    <p:extLst>
      <p:ext uri="{BB962C8B-B14F-4D97-AF65-F5344CB8AC3E}">
        <p14:creationId xmlns:p14="http://schemas.microsoft.com/office/powerpoint/2010/main" val="17590381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Instead these</a:t>
            </a:r>
            <a:r>
              <a:rPr lang="en-US" altLang="zh-CN" baseline="0" dirty="0" smtClean="0"/>
              <a:t> are the real goals. The others are KPIs of those achieved goals.</a:t>
            </a:r>
          </a:p>
          <a:p>
            <a:endParaRPr lang="en-US" altLang="zh-CN" baseline="0" dirty="0" smtClean="0"/>
          </a:p>
          <a:p>
            <a:r>
              <a:rPr lang="en-US" altLang="zh-CN" baseline="0" dirty="0" smtClean="0"/>
              <a:t>I emphasize a REPUTABLE source on the last bullet point to help lead into the next slide (I try to make my slides such that the last point logically leads to the topic of the next slide) about the reputation of the journal. A transition something like “So a reputable source of high impact is really what you want to achieve with your journal. And this makes sense, but a journal’s reputation is one of the most important factors authors use when choosing a journal…”</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3</a:t>
            </a:fld>
            <a:endParaRPr lang="de-DE"/>
          </a:p>
        </p:txBody>
      </p:sp>
    </p:spTree>
    <p:extLst>
      <p:ext uri="{BB962C8B-B14F-4D97-AF65-F5344CB8AC3E}">
        <p14:creationId xmlns:p14="http://schemas.microsoft.com/office/powerpoint/2010/main" val="4570664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 we talk about identifying the right</a:t>
            </a:r>
            <a:r>
              <a:rPr lang="en-US" baseline="0" dirty="0" smtClean="0"/>
              <a:t> reviewers, let’s look at this graph that plots total number of reviews from a country on the y-axis against the total number of papers from that country on the x-axis. Optimally, countries should lie along this line—but there are two exceptions.</a:t>
            </a:r>
          </a:p>
          <a:p>
            <a:endParaRPr lang="en-US" baseline="0" dirty="0" smtClean="0"/>
          </a:p>
          <a:p>
            <a:r>
              <a:rPr lang="en-US" baseline="0" dirty="0" smtClean="0"/>
              <a:t>The US reviews more papers than they publish, so they are under extra pressure from journals. China, however, reviews considerably fewer papers than they publish, which is not really fair to the other countries.</a:t>
            </a:r>
          </a:p>
          <a:p>
            <a:endParaRPr lang="en-US" baseline="0" dirty="0" smtClean="0"/>
          </a:p>
          <a:p>
            <a:r>
              <a:rPr lang="en-US" baseline="0" dirty="0" smtClean="0"/>
              <a:t>Does this mean that Chinese researchers decline reviewer invitations more frequently? No! Looking at this bar graph, you can see that China actually has the highest reviewer acceptance rate worldwide!</a:t>
            </a:r>
          </a:p>
          <a:p>
            <a:endParaRPr lang="en-US" baseline="0" dirty="0" smtClean="0"/>
          </a:p>
          <a:p>
            <a:r>
              <a:rPr lang="en-US" baseline="0" dirty="0" smtClean="0"/>
              <a:t>That means…journal editors are simply not asking Chinese researchers to review manuscripts for their journals. That then puts pressure on other countries, like the US, to review these manuscripts.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30</a:t>
            </a:fld>
            <a:endParaRPr lang="de-DE"/>
          </a:p>
        </p:txBody>
      </p:sp>
    </p:spTree>
    <p:extLst>
      <p:ext uri="{BB962C8B-B14F-4D97-AF65-F5344CB8AC3E}">
        <p14:creationId xmlns:p14="http://schemas.microsoft.com/office/powerpoint/2010/main" val="42568373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avoid this problem, be open to non-Western</a:t>
            </a:r>
            <a:r>
              <a:rPr lang="en-US" baseline="0" dirty="0" smtClean="0"/>
              <a:t> reviewers! If someone in India or China is most qualified to evaluate the manuscript, ask them to! This not only helps balance reviewer pressure, but gives you a better idea of the global impact of the study you are considering to publish. </a:t>
            </a:r>
          </a:p>
          <a:p>
            <a:endParaRPr lang="en-US" baseline="0" dirty="0" smtClean="0"/>
          </a:p>
          <a:p>
            <a:r>
              <a:rPr lang="en-US" baseline="0" dirty="0" smtClean="0"/>
              <a:t>A great resource of potential reviewers are your authors. They are familiar with the content and format of the journal, which is useful, but also more willing to accept a reviewer invitation. Why? Well, as long as they had a positive author experience (like we explained earlier), then they will likely be interested in submitting to your journal again. So they want to build their relationship with the journal and you as the journal editor. So if you invite them to review, they may do so to help build this relationship. Use that to your advantage!</a:t>
            </a:r>
          </a:p>
          <a:p>
            <a:endParaRPr lang="en-US" baseline="0" dirty="0" smtClean="0"/>
          </a:p>
          <a:p>
            <a:r>
              <a:rPr lang="en-US" baseline="0" dirty="0" smtClean="0"/>
              <a:t>Ensure they have expertise in at least some areas. This is a problem with interdisciplinary studies. There may not be a single reviewer qualified to review all aspects of the manuscript. If this is the case, find various reviewers who have expertise is some aspects, and explain this to them in the invitation. “Although this study focuses on the impact of new legislation regarding cadmium contamination in soils, your expertise regarding heavy metal effects on plant growth rates and yields will be invaluable to ensure the data this study is based on is valid and relevant.”</a:t>
            </a:r>
          </a:p>
          <a:p>
            <a:endParaRPr lang="en-US" baseline="0" dirty="0" smtClean="0"/>
          </a:p>
          <a:p>
            <a:r>
              <a:rPr lang="en-US" baseline="0" dirty="0" smtClean="0"/>
              <a:t>Lastly, you can also request authors to suggest reviewers who are qualitied to evaluate their study. As they are most familiar with their work, authors often have the best ideas who in the field is best qualified to review it. However, I strongly encourage to not only use suggested reviewers. Maybe 1 out of the 3 reviewers you use can come from the suggested list to avoid potential bias. Also ensure the authenticity of the suggested reviewer—visit their university website and verify the email address, ask authors to include ORCID or Scopus ID numbers, or ask editorial board members if they are familiar with that researcher. With the recent peer review scandals that have been occurring worldwide with many publishers, it is the </a:t>
            </a:r>
            <a:r>
              <a:rPr lang="en-US" baseline="0" dirty="0" err="1" smtClean="0"/>
              <a:t>EiC’s</a:t>
            </a:r>
            <a:r>
              <a:rPr lang="en-US" baseline="0" dirty="0" smtClean="0"/>
              <a:t> responsibility to ensure the authenticity of the review.</a:t>
            </a:r>
          </a:p>
          <a:p>
            <a:endParaRPr lang="en-US" baseline="0" dirty="0" smtClean="0"/>
          </a:p>
          <a:p>
            <a:r>
              <a:rPr lang="en-US" baseline="0" dirty="0" smtClean="0"/>
              <a:t>Related to this, you should ask your authors to suggest any researchers to exclude from review. This can help avoid negative biases during the review process (delayed reviews, unfair comments, etc.) that only prevents you from maintaining an efficient editorial workflow (again building on what we told them before). </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31</a:t>
            </a:fld>
            <a:endParaRPr lang="de-DE"/>
          </a:p>
        </p:txBody>
      </p:sp>
    </p:spTree>
    <p:extLst>
      <p:ext uri="{BB962C8B-B14F-4D97-AF65-F5344CB8AC3E}">
        <p14:creationId xmlns:p14="http://schemas.microsoft.com/office/powerpoint/2010/main" val="1798006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Please be aware that regardless of who</a:t>
            </a:r>
            <a:r>
              <a:rPr lang="en-US" baseline="0" dirty="0" smtClean="0"/>
              <a:t> you choose, reviewers may not evaluate the manuscript in the same way. Or they may not have much experience in evaluating manuscripts. Peer review is like any other activity, you get better with training and practice!</a:t>
            </a:r>
          </a:p>
          <a:p>
            <a:endParaRPr lang="en-US" baseline="0" dirty="0" smtClean="0"/>
          </a:p>
          <a:p>
            <a:r>
              <a:rPr lang="en-US" baseline="0" dirty="0" smtClean="0"/>
              <a:t>To ensure consistency and quality in the reviewer reports, provide clear instructions for your reviewers.</a:t>
            </a:r>
          </a:p>
          <a:p>
            <a:endParaRPr lang="en-US" baseline="0" dirty="0" smtClean="0"/>
          </a:p>
          <a:p>
            <a:r>
              <a:rPr lang="en-US" baseline="0" dirty="0" smtClean="0"/>
              <a:t>Their ethical responsibilities related to review.</a:t>
            </a:r>
          </a:p>
          <a:p>
            <a:endParaRPr lang="en-US" baseline="0" dirty="0" smtClean="0"/>
          </a:p>
          <a:p>
            <a:r>
              <a:rPr lang="en-US" baseline="0" dirty="0" smtClean="0"/>
              <a:t>Ensure they can do the review on time. Make sure it is clear that if they don’t have time to submit the report by the deadline, they should decline the invitation. Sometimes, reviewers feel obligated to accept—even if they don’t have time—leading to delayed peer review and frustrated authors. </a:t>
            </a:r>
          </a:p>
          <a:p>
            <a:endParaRPr lang="en-US" baseline="0" dirty="0" smtClean="0"/>
          </a:p>
          <a:p>
            <a:r>
              <a:rPr lang="en-US" baseline="0" dirty="0" smtClean="0"/>
              <a:t>Let them know exactly what you expect them to evaluate. I strongly encourage you to use a reviewer checklist to help ensure consistency among reviewers and nothing is forgotten.</a:t>
            </a:r>
          </a:p>
          <a:p>
            <a:endParaRPr lang="en-US" baseline="0" dirty="0" smtClean="0"/>
          </a:p>
          <a:p>
            <a:r>
              <a:rPr lang="en-US" baseline="0" dirty="0" smtClean="0"/>
              <a:t>It is important to remind your reviewers to be constructive, not negative. It’s easy to point out what is wrong, it is much more difficult to give helpful advice on how they can improve it—but that’s exactly what reviewers should be doing. Don’t just say “the statistical analyses used in the study were not correct”, explain why they were not correct and what the author should do, “the authors used parametric statistical tests—ANOVA—to evaluate data that are not normally distributed. The authors should repeat their analyses with non-parametric tests such as the </a:t>
            </a:r>
            <a:r>
              <a:rPr lang="en-US" baseline="0" dirty="0" err="1" smtClean="0"/>
              <a:t>Kruskal</a:t>
            </a:r>
            <a:r>
              <a:rPr lang="en-US" baseline="0" dirty="0" smtClean="0"/>
              <a:t>–Wallis test…”</a:t>
            </a:r>
          </a:p>
          <a:p>
            <a:endParaRPr lang="en-US" baseline="0" dirty="0" smtClean="0"/>
          </a:p>
          <a:p>
            <a:r>
              <a:rPr lang="en-US" baseline="0" dirty="0" smtClean="0"/>
              <a:t>Also, remind them, particularly if the author is not a native English speaker, to use clear English in their comments. This can save you time from having to revise them later on!</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32</a:t>
            </a:fld>
            <a:endParaRPr lang="de-DE"/>
          </a:p>
        </p:txBody>
      </p:sp>
    </p:spTree>
    <p:extLst>
      <p:ext uri="{BB962C8B-B14F-4D97-AF65-F5344CB8AC3E}">
        <p14:creationId xmlns:p14="http://schemas.microsoft.com/office/powerpoint/2010/main" val="1523307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important way to provide a positive reviewer experience is too communicate with them effectively.</a:t>
            </a:r>
          </a:p>
          <a:p>
            <a:endParaRPr lang="en-US" baseline="0" dirty="0" smtClean="0"/>
          </a:p>
          <a:p>
            <a:r>
              <a:rPr lang="en-US" baseline="0" dirty="0" smtClean="0"/>
              <a:t>Make sure your invitations are polite but also provide enough information for the reviewer to consider the request thoroughly. Even if a reviewer does a great job, don’t have them review more than 2 manuscripts per year so they don’t feel overwhelmed.</a:t>
            </a:r>
          </a:p>
          <a:p>
            <a:endParaRPr lang="en-US" baseline="0" dirty="0" smtClean="0"/>
          </a:p>
          <a:p>
            <a:r>
              <a:rPr lang="en-US" baseline="0" dirty="0" smtClean="0"/>
              <a:t>If there are any comments that are unclear, contact the reviewer immediately and politely ask for clarification. Let them know what is unclear to you, what you think the comment means, and see if that is correct or not.</a:t>
            </a:r>
          </a:p>
          <a:p>
            <a:endParaRPr lang="en-US" baseline="0" dirty="0" smtClean="0"/>
          </a:p>
          <a:p>
            <a:r>
              <a:rPr lang="en-US" baseline="0" dirty="0" smtClean="0"/>
              <a:t>You will likely run into conflicting comments at times from different reviewers. Clarify with each why they made their comment, and then make an editorial decision as to which one you agree with. Consider compromising conflicting comments if appropriate (instead of all or none). For example, if one reviewer says Figure 2 is important and should be expanded, while another reviewer says Figure 2 is not necessary and should be moved to supplementary information; you may ask the author to expand on what is presented in Figure 2, but place that expanded analysis in the supplementary information.</a:t>
            </a:r>
          </a:p>
          <a:p>
            <a:endParaRPr lang="en-US" baseline="0" dirty="0" smtClean="0"/>
          </a:p>
          <a:p>
            <a:r>
              <a:rPr lang="en-US" baseline="0" dirty="0" smtClean="0"/>
              <a:t>Once the submission process is completed, be sure to thank the reviewer for their time and comments. Provide constructive feedback on how they did (again, peer review needs training and experience!), how they could be improved, and it is also useful to inform them of the final editorial decision. If they recommended reject, but you ended up accepting the manuscript (because the other two recommended accept), you may wish to explain why you decided to accept.</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33</a:t>
            </a:fld>
            <a:endParaRPr lang="de-DE"/>
          </a:p>
        </p:txBody>
      </p:sp>
    </p:spTree>
    <p:extLst>
      <p:ext uri="{BB962C8B-B14F-4D97-AF65-F5344CB8AC3E}">
        <p14:creationId xmlns:p14="http://schemas.microsoft.com/office/powerpoint/2010/main" val="179393709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end, a positive reviewer experience</a:t>
            </a:r>
            <a:r>
              <a:rPr lang="en-US" baseline="0" dirty="0" smtClean="0"/>
              <a:t> leads to improved peer review, improved manuscript quality, and finally to increased citations for your journal (and improved visibility/reputation in the field, which is really your true goal!).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34</a:t>
            </a:fld>
            <a:endParaRPr lang="de-DE"/>
          </a:p>
        </p:txBody>
      </p:sp>
    </p:spTree>
    <p:extLst>
      <p:ext uri="{BB962C8B-B14F-4D97-AF65-F5344CB8AC3E}">
        <p14:creationId xmlns:p14="http://schemas.microsoft.com/office/powerpoint/2010/main" val="2323684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today, let’s discuss about improving the visibility of your journal. With improved visibility, you will have more submissions to choose from, more page views and downloads, and hopefully resulting in more </a:t>
            </a:r>
            <a:r>
              <a:rPr lang="en-US" baseline="0" dirty="0" err="1" smtClean="0"/>
              <a:t>citatoins</a:t>
            </a:r>
            <a:r>
              <a:rPr lang="en-US" baseline="0" dirty="0" smtClean="0"/>
              <a:t> and more impact in the field.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35</a:t>
            </a:fld>
            <a:endParaRPr lang="de-DE"/>
          </a:p>
        </p:txBody>
      </p:sp>
    </p:spTree>
    <p:extLst>
      <p:ext uri="{BB962C8B-B14F-4D97-AF65-F5344CB8AC3E}">
        <p14:creationId xmlns:p14="http://schemas.microsoft.com/office/powerpoint/2010/main" val="12081990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4 key ways to improve visibility:</a:t>
            </a:r>
          </a:p>
          <a:p>
            <a:endParaRPr lang="en-US" baseline="0" dirty="0" smtClean="0"/>
          </a:p>
          <a:p>
            <a:r>
              <a:rPr lang="en-US" baseline="0" dirty="0" smtClean="0"/>
              <a:t>Be widely indexed in databases your authors use to find articles</a:t>
            </a:r>
          </a:p>
          <a:p>
            <a:endParaRPr lang="en-US" baseline="0" dirty="0" smtClean="0"/>
          </a:p>
          <a:p>
            <a:r>
              <a:rPr lang="en-US" baseline="0" dirty="0" smtClean="0"/>
              <a:t>Be a useful resource of information for researchers in the field</a:t>
            </a:r>
          </a:p>
          <a:p>
            <a:endParaRPr lang="en-US" baseline="0" dirty="0" smtClean="0"/>
          </a:p>
          <a:p>
            <a:r>
              <a:rPr lang="en-US" baseline="0" dirty="0" smtClean="0"/>
              <a:t>Promote your journal at conferences</a:t>
            </a:r>
          </a:p>
          <a:p>
            <a:endParaRPr lang="en-US" baseline="0" dirty="0" smtClean="0"/>
          </a:p>
          <a:p>
            <a:r>
              <a:rPr lang="en-US" baseline="0" dirty="0" smtClean="0"/>
              <a:t>And use social media to further promote your journal and published articles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36</a:t>
            </a:fld>
            <a:endParaRPr lang="de-DE"/>
          </a:p>
        </p:txBody>
      </p:sp>
    </p:spTree>
    <p:extLst>
      <p:ext uri="{BB962C8B-B14F-4D97-AF65-F5344CB8AC3E}">
        <p14:creationId xmlns:p14="http://schemas.microsoft.com/office/powerpoint/2010/main" val="20490305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a:t>
            </a:r>
            <a:r>
              <a:rPr lang="en-US" baseline="0" dirty="0" smtClean="0"/>
              <a:t> let’s discuss indexing services.</a:t>
            </a:r>
          </a:p>
          <a:p>
            <a:endParaRPr lang="en-US" baseline="0" dirty="0" smtClean="0"/>
          </a:p>
          <a:p>
            <a:r>
              <a:rPr lang="en-US" baseline="0" dirty="0" smtClean="0"/>
              <a:t>There are many available, some broadly focused and others specific for a narrow discipline. </a:t>
            </a:r>
          </a:p>
          <a:p>
            <a:endParaRPr lang="en-US" baseline="0" dirty="0" smtClean="0"/>
          </a:p>
          <a:p>
            <a:r>
              <a:rPr lang="en-US" baseline="0" dirty="0" smtClean="0"/>
              <a:t>Three popular ones many journals strive to be indexed in include Web of Science containing approximately 14,000 journals across fields, Scopus containing about 21,000 journals across disciplines, and PubMed containing about 5000 journals focused on biomedicine and clinical research.</a:t>
            </a:r>
          </a:p>
          <a:p>
            <a:endParaRPr lang="en-US" baseline="0" dirty="0" smtClean="0"/>
          </a:p>
          <a:p>
            <a:r>
              <a:rPr lang="en-US" baseline="0" dirty="0" smtClean="0"/>
              <a:t>Why should you want to be indexed by these or other indexes? First, it is an important way for researchers to find recently published articles to download and read—increasing your discoverability. Second, it is a useful way to see how you are performing compared with other journals in your field. It can help you identify popular or emerging trends that can influence your editorial direction and provide valuable KPIs to determine your strengths and weaknesses.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37</a:t>
            </a:fld>
            <a:endParaRPr lang="de-DE"/>
          </a:p>
        </p:txBody>
      </p:sp>
    </p:spTree>
    <p:extLst>
      <p:ext uri="{BB962C8B-B14F-4D97-AF65-F5344CB8AC3E}">
        <p14:creationId xmlns:p14="http://schemas.microsoft.com/office/powerpoint/2010/main" val="38114744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a:t>
            </a:r>
            <a:r>
              <a:rPr lang="en-US" baseline="0" dirty="0" smtClean="0"/>
              <a:t> it easy to be indexed? In reputable indexes like Web of Science or Scopus—no!</a:t>
            </a:r>
          </a:p>
          <a:p>
            <a:endParaRPr lang="en-US" baseline="0" dirty="0" smtClean="0"/>
          </a:p>
          <a:p>
            <a:r>
              <a:rPr lang="en-US" baseline="0" dirty="0" smtClean="0"/>
              <a:t>Here is a graph showing the number of submitted journals to be indexed in Scopus per month. On average, less than half of submitted journals are even suitable to be reviewed!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38</a:t>
            </a:fld>
            <a:endParaRPr lang="de-DE"/>
          </a:p>
        </p:txBody>
      </p:sp>
    </p:spTree>
    <p:extLst>
      <p:ext uri="{BB962C8B-B14F-4D97-AF65-F5344CB8AC3E}">
        <p14:creationId xmlns:p14="http://schemas.microsoft.com/office/powerpoint/2010/main" val="23622164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of the ones that have been reviewed, only about</a:t>
            </a:r>
            <a:r>
              <a:rPr lang="en-US" baseline="0" dirty="0" smtClean="0"/>
              <a:t> 1/3 of them are accepted. Not a high acceptance rate.</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39</a:t>
            </a:fld>
            <a:endParaRPr lang="de-DE"/>
          </a:p>
        </p:txBody>
      </p:sp>
    </p:spTree>
    <p:extLst>
      <p:ext uri="{BB962C8B-B14F-4D97-AF65-F5344CB8AC3E}">
        <p14:creationId xmlns:p14="http://schemas.microsoft.com/office/powerpoint/2010/main" val="1072845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“Here is an author survey from</a:t>
            </a:r>
            <a:r>
              <a:rPr lang="en-US" altLang="zh-CN" baseline="0" dirty="0" smtClean="0"/>
              <a:t> both Springer and Nature…”</a:t>
            </a:r>
          </a:p>
          <a:p>
            <a:endParaRPr lang="en-US" altLang="zh-CN" baseline="0" dirty="0" smtClean="0"/>
          </a:p>
          <a:p>
            <a:r>
              <a:rPr lang="en-US" altLang="zh-CN" baseline="0" dirty="0" smtClean="0"/>
              <a:t>Here I have the red box come up around IF to show it is NOT the most important factor. Instead, for both surveys, journal reputation is the key factor. Aligned with the main goal </a:t>
            </a:r>
            <a:r>
              <a:rPr lang="en-US" altLang="zh-CN" baseline="0" dirty="0" err="1" smtClean="0"/>
              <a:t>EiCs</a:t>
            </a:r>
            <a:r>
              <a:rPr lang="en-US" altLang="zh-CN" baseline="0" dirty="0" smtClean="0"/>
              <a:t> should have in developing their journal.</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4</a:t>
            </a:fld>
            <a:endParaRPr lang="de-DE"/>
          </a:p>
        </p:txBody>
      </p:sp>
    </p:spTree>
    <p:extLst>
      <p:ext uri="{BB962C8B-B14F-4D97-AF65-F5344CB8AC3E}">
        <p14:creationId xmlns:p14="http://schemas.microsoft.com/office/powerpoint/2010/main" val="156455662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Web</a:t>
            </a:r>
            <a:r>
              <a:rPr lang="en-US" baseline="0" dirty="0" smtClean="0"/>
              <a:t> of Science, as might be expected, this acceptance rate is even lower! Only about 10% of reviewed journals are accepted each year.</a:t>
            </a:r>
          </a:p>
          <a:p>
            <a:endParaRPr lang="en-US" baseline="0" dirty="0" smtClean="0"/>
          </a:p>
          <a:p>
            <a:r>
              <a:rPr lang="en-US" baseline="0" dirty="0" smtClean="0"/>
              <a:t>So why is the acceptance rate so low? What journal factors are these indexes evaluating?</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40</a:t>
            </a:fld>
            <a:endParaRPr lang="de-DE"/>
          </a:p>
        </p:txBody>
      </p:sp>
    </p:spTree>
    <p:extLst>
      <p:ext uri="{BB962C8B-B14F-4D97-AF65-F5344CB8AC3E}">
        <p14:creationId xmlns:p14="http://schemas.microsoft.com/office/powerpoint/2010/main" val="1607028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four main factors being evaluated:</a:t>
            </a:r>
          </a:p>
          <a:p>
            <a:endParaRPr lang="en-US" baseline="0" dirty="0" smtClean="0"/>
          </a:p>
          <a:p>
            <a:pPr marL="171450" indent="-171450">
              <a:buFont typeface="Arial" panose="020B0604020202020204" pitchFamily="34" charset="0"/>
              <a:buChar char="•"/>
            </a:pPr>
            <a:r>
              <a:rPr lang="en-US" baseline="0" dirty="0" smtClean="0"/>
              <a:t>The </a:t>
            </a:r>
            <a:r>
              <a:rPr lang="en-US" b="1" baseline="0" dirty="0" smtClean="0"/>
              <a:t>quality</a:t>
            </a:r>
            <a:r>
              <a:rPr lang="en-US" baseline="0" dirty="0" smtClean="0"/>
              <a:t> of the journal</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Consistency</a:t>
            </a:r>
            <a:r>
              <a:rPr lang="en-US" baseline="0" dirty="0" smtClean="0"/>
              <a:t> of publication</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1" baseline="0" dirty="0" smtClean="0"/>
              <a:t>Transparency</a:t>
            </a:r>
            <a:r>
              <a:rPr lang="en-US" baseline="0" dirty="0" smtClean="0"/>
              <a:t> in the editorial process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And content </a:t>
            </a:r>
            <a:r>
              <a:rPr lang="en-US" b="1" baseline="0" dirty="0" smtClean="0"/>
              <a:t>coverage—is</a:t>
            </a:r>
            <a:r>
              <a:rPr lang="en-US" baseline="0" dirty="0" smtClean="0"/>
              <a:t> this journal adding value to the index?</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41</a:t>
            </a:fld>
            <a:endParaRPr lang="de-DE"/>
          </a:p>
        </p:txBody>
      </p:sp>
    </p:spTree>
    <p:extLst>
      <p:ext uri="{BB962C8B-B14F-4D97-AF65-F5344CB8AC3E}">
        <p14:creationId xmlns:p14="http://schemas.microsoft.com/office/powerpoint/2010/main" val="1237751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first talk</a:t>
            </a:r>
            <a:r>
              <a:rPr lang="en-US" baseline="0" dirty="0" smtClean="0"/>
              <a:t> about journal quality.</a:t>
            </a:r>
          </a:p>
          <a:p>
            <a:endParaRPr lang="en-US" baseline="0" dirty="0" smtClean="0"/>
          </a:p>
          <a:p>
            <a:r>
              <a:rPr lang="en-US" baseline="0" dirty="0" smtClean="0"/>
              <a:t>Indexes will review the content that you publish. They want to ensure you are publishing papers that are adding value to the field (not simply replicating what other have done) and they are consistent with the aims and scope of your journal. If your journal aims to publish research about neural regeneration, but you actually publish any papers related to neuroscience—that will not look good!</a:t>
            </a:r>
          </a:p>
          <a:p>
            <a:endParaRPr lang="en-US" baseline="0" dirty="0" smtClean="0"/>
          </a:p>
          <a:p>
            <a:r>
              <a:rPr lang="en-US" baseline="0" dirty="0" smtClean="0"/>
              <a:t>Indexes also want English language journals. They will accept some non-English journals (although they will be at an immediate disadvantage), but at least the title, abstract, and keywords need to be in English as the indexing database itself is English. Further, they will review the quality of the English, making sure it is clear, correct and concise.</a:t>
            </a:r>
          </a:p>
          <a:p>
            <a:endParaRPr lang="en-US" baseline="0" dirty="0" smtClean="0"/>
          </a:p>
          <a:p>
            <a:r>
              <a:rPr lang="en-US" baseline="0" dirty="0" smtClean="0"/>
              <a:t>Indexes will review the production quality of your journal as well. They want to ensure the printing layout is clear and consistent among articles and issues, and they evaluate the clarity of your figures and graphics.</a:t>
            </a:r>
          </a:p>
          <a:p>
            <a:endParaRPr lang="en-US" baseline="0" dirty="0" smtClean="0"/>
          </a:p>
          <a:p>
            <a:r>
              <a:rPr lang="en-US" baseline="0" dirty="0" smtClean="0"/>
              <a:t>Lastly, of course, they will look at the number of citations that your journal has received. For newer journals that have less of a citation history, they will also review the citations of published authors and members of the editorial board to get an idea of the quality of the researchers involved with the journal (which they will take for predictive value). However, don’t think artificially inflating your citation number with self-citations will help! Most reputable indexes look down upon self-citations. Most journals in Web of Science, for example, have self-citation rates less than 20%. So try to keep below that value.</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42</a:t>
            </a:fld>
            <a:endParaRPr lang="de-DE"/>
          </a:p>
        </p:txBody>
      </p:sp>
    </p:spTree>
    <p:extLst>
      <p:ext uri="{BB962C8B-B14F-4D97-AF65-F5344CB8AC3E}">
        <p14:creationId xmlns:p14="http://schemas.microsoft.com/office/powerpoint/2010/main" val="18696830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addition to quality, consistency of publishing is also important.</a:t>
            </a:r>
          </a:p>
          <a:p>
            <a:endParaRPr lang="en-US" dirty="0" smtClean="0"/>
          </a:p>
          <a:p>
            <a:r>
              <a:rPr lang="en-US" dirty="0" smtClean="0"/>
              <a:t>Indexes</a:t>
            </a:r>
            <a:r>
              <a:rPr lang="en-US" baseline="0" dirty="0" smtClean="0"/>
              <a:t> will evaluate how consistently you publish according to the stated </a:t>
            </a:r>
            <a:r>
              <a:rPr lang="en-US" b="1" baseline="0" dirty="0" smtClean="0"/>
              <a:t>frequency</a:t>
            </a:r>
            <a:r>
              <a:rPr lang="en-US" baseline="0" dirty="0" smtClean="0"/>
              <a:t>. Journals with many issues that are published late will have a hard time to get indexed. For journals that publish continuously, as it common for many online-only open access journals, indexes will evaluate how steady are the publications over the last year or so.</a:t>
            </a:r>
          </a:p>
          <a:p>
            <a:endParaRPr lang="en-US" baseline="0" dirty="0" smtClean="0"/>
          </a:p>
          <a:p>
            <a:r>
              <a:rPr lang="en-US" baseline="0" dirty="0" smtClean="0"/>
              <a:t>Consistency also related to published </a:t>
            </a:r>
            <a:r>
              <a:rPr lang="en-US" b="1" baseline="0" dirty="0" smtClean="0"/>
              <a:t>content</a:t>
            </a:r>
            <a:r>
              <a:rPr lang="en-US" baseline="0" dirty="0" smtClean="0"/>
              <a:t>. Are you publishing similar numbers of articles per issue? And are your publishing similar article types in each issue? If you publish 8 original articles and 2 reviews in some issues, and then 6 reviews, 1 editorial, and 1 original article in others—that will not look good!</a:t>
            </a:r>
          </a:p>
          <a:p>
            <a:endParaRPr lang="en-US" baseline="0" dirty="0" smtClean="0"/>
          </a:p>
          <a:p>
            <a:r>
              <a:rPr lang="en-US" baseline="0" dirty="0" smtClean="0"/>
              <a:t>Lastly, consistency refers to </a:t>
            </a:r>
            <a:r>
              <a:rPr lang="en-US" b="1" baseline="0" dirty="0" smtClean="0"/>
              <a:t>article information </a:t>
            </a:r>
            <a:r>
              <a:rPr lang="en-US" baseline="0" dirty="0" smtClean="0"/>
              <a:t>as well. Ensuring you have consistently informative titles and abstract, bibliographic reference information, and funding acknowledgements will demonstrate a strong editorial role at your journal and build confidence in your journal by the index.</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43</a:t>
            </a:fld>
            <a:endParaRPr lang="de-DE"/>
          </a:p>
        </p:txBody>
      </p:sp>
    </p:spTree>
    <p:extLst>
      <p:ext uri="{BB962C8B-B14F-4D97-AF65-F5344CB8AC3E}">
        <p14:creationId xmlns:p14="http://schemas.microsoft.com/office/powerpoint/2010/main" val="19419106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let’s say we worked at Scopus and we came across this journal that wanted to be included in our database.</a:t>
            </a:r>
          </a:p>
          <a:p>
            <a:endParaRPr lang="en-US" baseline="0" dirty="0" smtClean="0"/>
          </a:p>
          <a:p>
            <a:r>
              <a:rPr lang="en-US" baseline="0" dirty="0" smtClean="0"/>
              <a:t>Who here sees anything wrong? Please raise your hand. You sir, what is inconsistent with this journal?</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44</a:t>
            </a:fld>
            <a:endParaRPr lang="de-DE"/>
          </a:p>
        </p:txBody>
      </p:sp>
    </p:spTree>
    <p:extLst>
      <p:ext uri="{BB962C8B-B14F-4D97-AF65-F5344CB8AC3E}">
        <p14:creationId xmlns:p14="http://schemas.microsoft.com/office/powerpoint/2010/main" val="214368929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Exactly! The title suggests this is an international journal, but</a:t>
            </a:r>
            <a:r>
              <a:rPr lang="en-US" baseline="0" dirty="0" smtClean="0"/>
              <a:t> all the editors and members of the editorial board are from China! Not very international, is it?</a:t>
            </a:r>
          </a:p>
          <a:p>
            <a:endParaRPr lang="en-US" baseline="0" dirty="0" smtClean="0"/>
          </a:p>
          <a:p>
            <a:r>
              <a:rPr lang="en-US" baseline="0" dirty="0" smtClean="0"/>
              <a:t>If you have “international” in the title, you should have an international list of editors and editorial board members as well!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45</a:t>
            </a:fld>
            <a:endParaRPr lang="de-DE"/>
          </a:p>
        </p:txBody>
      </p:sp>
    </p:spTree>
    <p:extLst>
      <p:ext uri="{BB962C8B-B14F-4D97-AF65-F5344CB8AC3E}">
        <p14:creationId xmlns:p14="http://schemas.microsoft.com/office/powerpoint/2010/main" val="27755375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Otherwise,</a:t>
            </a:r>
            <a:r>
              <a:rPr lang="en-US" baseline="0" dirty="0" smtClean="0"/>
              <a:t> to be consistent, change your title to reflect the editorial input of your journal.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46</a:t>
            </a:fld>
            <a:endParaRPr lang="de-DE"/>
          </a:p>
        </p:txBody>
      </p:sp>
    </p:spTree>
    <p:extLst>
      <p:ext uri="{BB962C8B-B14F-4D97-AF65-F5344CB8AC3E}">
        <p14:creationId xmlns:p14="http://schemas.microsoft.com/office/powerpoint/2010/main" val="6658811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an excellent example</a:t>
            </a:r>
            <a:r>
              <a:rPr lang="en-US" baseline="0" dirty="0" smtClean="0"/>
              <a:t> by a IAU journal that is published by Springer, “International Journal of Environmental Science and Technology”. Is their list of editors and board members international? Yes!</a:t>
            </a:r>
          </a:p>
          <a:p>
            <a:endParaRPr lang="en-US" baseline="0" dirty="0" smtClean="0"/>
          </a:p>
          <a:p>
            <a:r>
              <a:rPr lang="en-US" baseline="0" dirty="0" smtClean="0"/>
              <a:t>Further, they demonstrate international diversity as well—Iran, US, Taiwan, Turkey, Finland—something indexes really like. This shows true international editorial input to the journal.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47</a:t>
            </a:fld>
            <a:endParaRPr lang="de-DE"/>
          </a:p>
        </p:txBody>
      </p:sp>
    </p:spTree>
    <p:extLst>
      <p:ext uri="{BB962C8B-B14F-4D97-AF65-F5344CB8AC3E}">
        <p14:creationId xmlns:p14="http://schemas.microsoft.com/office/powerpoint/2010/main" val="28051549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Indexes always want</a:t>
            </a:r>
            <a:r>
              <a:rPr lang="en-US" baseline="0" dirty="0" smtClean="0"/>
              <a:t> to ensure that all editorial processes are clearly stated on the journal’s website.</a:t>
            </a:r>
          </a:p>
          <a:p>
            <a:endParaRPr lang="en-US" baseline="0" dirty="0" smtClean="0"/>
          </a:p>
          <a:p>
            <a:r>
              <a:rPr lang="en-US" baseline="0" dirty="0" smtClean="0"/>
              <a:t>This includes the list of editors and editorial board members, aims and scope of the journal, author guidelines, how manuscripts are peer reviewed, statement regarding publication ethics and how malpractice is dealt with, if you are an open access journal, pricing information and which CC-BY license is being used, and how readers can access the full-text articles from your journal.</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48</a:t>
            </a:fld>
            <a:endParaRPr lang="de-DE"/>
          </a:p>
        </p:txBody>
      </p:sp>
    </p:spTree>
    <p:extLst>
      <p:ext uri="{BB962C8B-B14F-4D97-AF65-F5344CB8AC3E}">
        <p14:creationId xmlns:p14="http://schemas.microsoft.com/office/powerpoint/2010/main" val="40094494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 indexes review the topic of your journal and</a:t>
            </a:r>
            <a:r>
              <a:rPr lang="en-US" baseline="0" dirty="0" smtClean="0"/>
              <a:t> what is already covered in their database. If your topic is already adequately covered, they will be less likely to accept your journal for inclusion.</a:t>
            </a:r>
          </a:p>
          <a:p>
            <a:endParaRPr lang="en-US" baseline="0" dirty="0" smtClean="0"/>
          </a:p>
          <a:p>
            <a:r>
              <a:rPr lang="en-US" baseline="0" dirty="0" smtClean="0"/>
              <a:t>So be sure to explain how your journal enriches an already indexed topic, or if it is a new topic, why this topic should be indexed by their database.</a:t>
            </a:r>
          </a:p>
          <a:p>
            <a:endParaRPr lang="en-US" baseline="0" dirty="0" smtClean="0"/>
          </a:p>
          <a:p>
            <a:r>
              <a:rPr lang="en-US" baseline="0" dirty="0" smtClean="0"/>
              <a:t>If you a regional journal covering a topic already indexed, but sure to emphasize the value of your regional perspective and why this would be of international interest (to other similar regions worldwide).</a:t>
            </a:r>
          </a:p>
          <a:p>
            <a:endParaRPr lang="en-US" baseline="0" dirty="0" smtClean="0"/>
          </a:p>
          <a:p>
            <a:r>
              <a:rPr lang="en-US" baseline="0" dirty="0" smtClean="0"/>
              <a:t>In general, most popular databases like Web of Science and Scopus do not index sub-regional (i.e., institutional) journals. They view these journals more as repositories for that institution with too narrow of a focus and authorship. So if you are an institutional journal, please be aware of this.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49</a:t>
            </a:fld>
            <a:endParaRPr lang="de-DE"/>
          </a:p>
        </p:txBody>
      </p:sp>
    </p:spTree>
    <p:extLst>
      <p:ext uri="{BB962C8B-B14F-4D97-AF65-F5344CB8AC3E}">
        <p14:creationId xmlns:p14="http://schemas.microsoft.com/office/powerpoint/2010/main" val="3872070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“So how</a:t>
            </a:r>
            <a:r>
              <a:rPr lang="en-US" altLang="zh-CN" baseline="0" dirty="0" smtClean="0"/>
              <a:t> do you achieve this goal?”</a:t>
            </a:r>
          </a:p>
          <a:p>
            <a:endParaRPr lang="en-US" altLang="zh-CN" baseline="0" dirty="0" smtClean="0"/>
          </a:p>
          <a:p>
            <a:r>
              <a:rPr lang="en-US" altLang="zh-CN" baseline="0" dirty="0" smtClean="0"/>
              <a:t>This is my agenda slide. For me, nothing is more boring than a “table of contents” slide…”This is what I’m going to talk about today” The first question from attendees being, “Why do I care?”</a:t>
            </a:r>
          </a:p>
          <a:p>
            <a:endParaRPr lang="en-US" altLang="zh-CN" baseline="0" dirty="0" smtClean="0"/>
          </a:p>
          <a:p>
            <a:r>
              <a:rPr lang="en-US" altLang="zh-CN" baseline="0" dirty="0" smtClean="0"/>
              <a:t>So for my agenda slide, I always try to establish WHY this is important to my audience (previous 2-3 slides). Then I say “To achieve this goal, you need to have a strong editorial vision, positive author and reviewer experiences, and improved visibility. The end result being your journal will be widely indexed, including WoS, and will have high citations and a good IF. That is why these are three topics we will discuss today to help you achieve your goal.”</a:t>
            </a:r>
          </a:p>
          <a:p>
            <a:endParaRPr lang="en-US" altLang="zh-CN" baseline="0" dirty="0" smtClean="0"/>
          </a:p>
          <a:p>
            <a:r>
              <a:rPr lang="en-US" altLang="zh-CN" baseline="0" dirty="0" smtClean="0"/>
              <a:t>In this way, we’ve internalized in our audience why these points are important to them, and help establish their attention from the very beginning of the talk (one of my good presentation secrets!)</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5</a:t>
            </a:fld>
            <a:endParaRPr lang="de-DE"/>
          </a:p>
        </p:txBody>
      </p:sp>
    </p:spTree>
    <p:extLst>
      <p:ext uri="{BB962C8B-B14F-4D97-AF65-F5344CB8AC3E}">
        <p14:creationId xmlns:p14="http://schemas.microsoft.com/office/powerpoint/2010/main" val="232172127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Additional tips I recommend you to use to get your journal index include…</a:t>
            </a:r>
          </a:p>
          <a:p>
            <a:endParaRPr lang="en-US" dirty="0" smtClean="0"/>
          </a:p>
          <a:p>
            <a:r>
              <a:rPr lang="en-US" dirty="0" smtClean="0"/>
              <a:t>Emphasize</a:t>
            </a:r>
            <a:r>
              <a:rPr lang="en-US" baseline="0" dirty="0" smtClean="0"/>
              <a:t> what is unique or special about your journal, especially those of you with regional journals. Discuss the unique regional perspective your journal offers, or the high number of international citations your journal receives—suggesting it is of interest to researchers worldwide.</a:t>
            </a:r>
          </a:p>
          <a:p>
            <a:endParaRPr lang="en-US" baseline="0" dirty="0" smtClean="0"/>
          </a:p>
          <a:p>
            <a:r>
              <a:rPr lang="en-US" baseline="0" dirty="0" smtClean="0"/>
              <a:t>You can also emphasize the efficient submission process of your journal. If you are using an online submission system, make sure that is clear—indexes like this. If you have good publication times compared with other journals in your field, that is another good point to emphasize in your application.</a:t>
            </a:r>
          </a:p>
          <a:p>
            <a:endParaRPr lang="en-US" baseline="0" dirty="0" smtClean="0"/>
          </a:p>
          <a:p>
            <a:r>
              <a:rPr lang="en-US" baseline="0" dirty="0" smtClean="0"/>
              <a:t>Lastly, indexes such as Web of Science like editorially thorough journals. So be sure emphasize that in addition to original articles, you also publish reviews, editorials, special issues, etc.</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50</a:t>
            </a:fld>
            <a:endParaRPr lang="de-DE"/>
          </a:p>
        </p:txBody>
      </p:sp>
    </p:spTree>
    <p:extLst>
      <p:ext uri="{BB962C8B-B14F-4D97-AF65-F5344CB8AC3E}">
        <p14:creationId xmlns:p14="http://schemas.microsoft.com/office/powerpoint/2010/main" val="348517418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Speaking</a:t>
            </a:r>
            <a:r>
              <a:rPr lang="en-US" baseline="0" dirty="0" smtClean="0"/>
              <a:t> of special issues and editorials, this is another great way to improve the visibility in the field.</a:t>
            </a:r>
          </a:p>
          <a:p>
            <a:endParaRPr lang="en-US" baseline="0" dirty="0" smtClean="0"/>
          </a:p>
          <a:p>
            <a:r>
              <a:rPr lang="en-US" baseline="0" dirty="0" smtClean="0"/>
              <a:t>By doing so, you are establishing your journal as a hub—that is, a useful resource for researchers in the field to identify new trends and technologies that will be useful for them.</a:t>
            </a:r>
          </a:p>
          <a:p>
            <a:endParaRPr lang="en-US" baseline="0" dirty="0" smtClean="0"/>
          </a:p>
          <a:p>
            <a:r>
              <a:rPr lang="en-US" baseline="0" dirty="0" smtClean="0"/>
              <a:t>Special issues can focus on a emerging trend or a recent meeting in the field. I recommend you invite a well-respected researcher to be a guest editor as this can often help increase higher quality submissions to that issue. Invite researchers focusing on that topic to submit their research papers or write reviews for the issue. Emphasize that by bringing together the top researchers in this issue will help improve their own visibility and citations (something authors are also very concerned with).</a:t>
            </a:r>
          </a:p>
          <a:p>
            <a:endParaRPr lang="en-US" baseline="0" dirty="0" smtClean="0"/>
          </a:p>
          <a:p>
            <a:r>
              <a:rPr lang="en-US" baseline="0" dirty="0" smtClean="0"/>
              <a:t>You can also write editorials or invited guest editors who are big names in the field to write editorials for your journal. These can be about recently published articles or emerging trends, discussing new technologies that can help advance the field, or review new policy changes that may impact researchers in the field.</a:t>
            </a:r>
          </a:p>
          <a:p>
            <a:endParaRPr lang="en-US" baseline="0" dirty="0" smtClean="0"/>
          </a:p>
          <a:p>
            <a:r>
              <a:rPr lang="en-US" baseline="0" dirty="0" smtClean="0"/>
              <a:t>By publishing these types of special issues and editorials, researchers will be more drawn to your journal to stay up-to-date in their field. This will then not only improve your visibility, but also establish your position as an authority in the field.</a:t>
            </a:r>
          </a:p>
          <a:p>
            <a:endParaRPr lang="en-US" baseline="0" dirty="0" smtClean="0"/>
          </a:p>
          <a:p>
            <a:r>
              <a:rPr lang="en-US" baseline="0" dirty="0" smtClean="0"/>
              <a:t>Please be aware, however, this means you need to stay up-to-date in the field!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51</a:t>
            </a:fld>
            <a:endParaRPr lang="de-DE"/>
          </a:p>
        </p:txBody>
      </p:sp>
    </p:spTree>
    <p:extLst>
      <p:ext uri="{BB962C8B-B14F-4D97-AF65-F5344CB8AC3E}">
        <p14:creationId xmlns:p14="http://schemas.microsoft.com/office/powerpoint/2010/main" val="50031100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And a great way to stay</a:t>
            </a:r>
            <a:r>
              <a:rPr lang="en-US" baseline="0" dirty="0" smtClean="0"/>
              <a:t> up-to-date is by attending conferences.</a:t>
            </a:r>
          </a:p>
          <a:p>
            <a:endParaRPr lang="en-US" baseline="0" dirty="0" smtClean="0"/>
          </a:p>
          <a:p>
            <a:r>
              <a:rPr lang="en-US" baseline="0" dirty="0" smtClean="0"/>
              <a:t>You will see the hot topics and emerging trends in the field. This may help you adjust or redefine your editorial direction. If you attend a popular conference in your field, but very few people are presenting research in line with your aims and scope—that suggests you may need to update your aims and scope to attract more submissions.</a:t>
            </a:r>
          </a:p>
          <a:p>
            <a:endParaRPr lang="en-US" baseline="0" dirty="0" smtClean="0"/>
          </a:p>
          <a:p>
            <a:r>
              <a:rPr lang="en-US" baseline="0" dirty="0" smtClean="0"/>
              <a:t>Attending conferences is also a great way to network with researchers and your editorial board members. If you see someone presenting research in line with the scope of your journal, invite them to submit their next paper to your journal (they may not have known about your journal yet), or perhaps to write a review article about that topic. Many up-coming researchers that are working hard to establish their credibility in the field will feel honored to be approached in this way (personally rather than a spammed email).</a:t>
            </a:r>
          </a:p>
          <a:p>
            <a:endParaRPr lang="en-US" baseline="0" dirty="0" smtClean="0"/>
          </a:p>
          <a:p>
            <a:r>
              <a:rPr lang="en-US" baseline="0" dirty="0" smtClean="0"/>
              <a:t>Lastly, of course, set up a booth if possible. Publishers like Springer can help you with this with our extensive network and contacts with conferences worldwide. Also be sure have sample issues and flyers for attendees to take home with them for review. If there are any events or workshops, try to participate as this can also help you get noticed and establish your credibility as a reputable journal in the field. Remember, your reputation is most important to authors!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52</a:t>
            </a:fld>
            <a:endParaRPr lang="de-DE"/>
          </a:p>
        </p:txBody>
      </p:sp>
    </p:spTree>
    <p:extLst>
      <p:ext uri="{BB962C8B-B14F-4D97-AF65-F5344CB8AC3E}">
        <p14:creationId xmlns:p14="http://schemas.microsoft.com/office/powerpoint/2010/main" val="33192011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Let’s say you are</a:t>
            </a:r>
            <a:r>
              <a:rPr lang="en-US" baseline="0" dirty="0" smtClean="0"/>
              <a:t> about to publish an article that you feel would be very interesting to the public. This is a great opportunity to issue a press release, which can help attract widespread attention to your journal.</a:t>
            </a:r>
          </a:p>
          <a:p>
            <a:endParaRPr lang="en-US" baseline="0" dirty="0" smtClean="0"/>
          </a:p>
          <a:p>
            <a:r>
              <a:rPr lang="en-US" baseline="0" dirty="0" smtClean="0"/>
              <a:t>Topics that are usually appropriate for press releases are those related to human interest (e.g., psychological research), new discoveries in medicine or science, or even topics that just so happen to be currently in the news.</a:t>
            </a:r>
          </a:p>
          <a:p>
            <a:endParaRPr lang="en-US" baseline="0" dirty="0" smtClean="0"/>
          </a:p>
          <a:p>
            <a:r>
              <a:rPr lang="en-US" baseline="0" dirty="0" smtClean="0"/>
              <a:t>If you are publishing a topic like this that you think will have interest to the general public, contact your publisher or the public relations department at your institute. Have them issue a press release online and to their contact list of journalists and media agencies.</a:t>
            </a:r>
          </a:p>
          <a:p>
            <a:endParaRPr lang="en-US" baseline="0" dirty="0" smtClean="0"/>
          </a:p>
          <a:p>
            <a:r>
              <a:rPr lang="en-US" baseline="0" dirty="0" smtClean="0"/>
              <a:t>You can also do so yourself with websites like </a:t>
            </a:r>
            <a:r>
              <a:rPr lang="en-US" baseline="0" dirty="0" err="1" smtClean="0"/>
              <a:t>EurekaAlert</a:t>
            </a:r>
            <a:r>
              <a:rPr lang="en-US" baseline="0" dirty="0" smtClean="0"/>
              <a:t>. After registering, you can post a story about your study. Not only is </a:t>
            </a:r>
            <a:r>
              <a:rPr lang="en-US" baseline="0" dirty="0" err="1" smtClean="0"/>
              <a:t>EurekaAlert</a:t>
            </a:r>
            <a:r>
              <a:rPr lang="en-US" baseline="0" dirty="0" smtClean="0"/>
              <a:t> open to the public, they currently have over 8000 registered journalists looking for stories to write about!</a:t>
            </a:r>
          </a:p>
          <a:p>
            <a:endParaRPr lang="en-US" baseline="0" dirty="0" smtClean="0"/>
          </a:p>
          <a:p>
            <a:r>
              <a:rPr lang="en-US" baseline="0" dirty="0" smtClean="0"/>
              <a:t>If a paper published by your journal is picked up a mainstream news agency—you can expect a flood of visitors to your journal and really improve your visibility. Remember we discussed making selected articles open access for greater accessibility? This is a good example of a time to do so.</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53</a:t>
            </a:fld>
            <a:endParaRPr lang="de-DE"/>
          </a:p>
        </p:txBody>
      </p:sp>
    </p:spTree>
    <p:extLst>
      <p:ext uri="{BB962C8B-B14F-4D97-AF65-F5344CB8AC3E}">
        <p14:creationId xmlns:p14="http://schemas.microsoft.com/office/powerpoint/2010/main" val="311891545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Lastly,</a:t>
            </a:r>
            <a:r>
              <a:rPr lang="en-US" baseline="0" dirty="0" smtClean="0"/>
              <a:t> don’t be afraid of using social media to promote your journal and articles online. Most publishers and reputable journals are already doing this, so should you!</a:t>
            </a:r>
          </a:p>
          <a:p>
            <a:endParaRPr lang="en-US" baseline="0" dirty="0" smtClean="0"/>
          </a:p>
          <a:p>
            <a:r>
              <a:rPr lang="en-US" baseline="0" dirty="0" smtClean="0"/>
              <a:t>You can use Facebook, Twitter, or LinkedIn. Please keep in mind Facebook and Twitter are banned in certain countries like China. So if you think your journal may be of particular interest there, you may also consider Chinese social networks like Weibo to promote your journal.</a:t>
            </a:r>
          </a:p>
          <a:p>
            <a:endParaRPr lang="en-US" baseline="0" dirty="0" smtClean="0"/>
          </a:p>
          <a:p>
            <a:r>
              <a:rPr lang="en-US" baseline="0" dirty="0" smtClean="0"/>
              <a:t>However, please always remember to link back to you journal and/or the article in your posts!</a:t>
            </a:r>
          </a:p>
          <a:p>
            <a:endParaRPr lang="en-US" baseline="0" dirty="0" smtClean="0"/>
          </a:p>
          <a:p>
            <a:r>
              <a:rPr lang="en-US" baseline="0" dirty="0" smtClean="0"/>
              <a:t>Particularly on Twitter and LinkedIn, there may be discussions about currently hot topics in the field. Be sure to actively participate in these discussions. This is another useful way to build your credibility and reputation in the field.</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54</a:t>
            </a:fld>
            <a:endParaRPr lang="de-DE"/>
          </a:p>
        </p:txBody>
      </p:sp>
    </p:spTree>
    <p:extLst>
      <p:ext uri="{BB962C8B-B14F-4D97-AF65-F5344CB8AC3E}">
        <p14:creationId xmlns:p14="http://schemas.microsoft.com/office/powerpoint/2010/main" val="195144497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55</a:t>
            </a:fld>
            <a:endParaRPr lang="de-DE"/>
          </a:p>
        </p:txBody>
      </p:sp>
    </p:spTree>
    <p:extLst>
      <p:ext uri="{BB962C8B-B14F-4D97-AF65-F5344CB8AC3E}">
        <p14:creationId xmlns:p14="http://schemas.microsoft.com/office/powerpoint/2010/main" val="222404900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noProof="0" dirty="0" smtClean="0"/>
              <a:t>Thank you very much for your time and attention</a:t>
            </a:r>
            <a:r>
              <a:rPr lang="en-US" baseline="0" noProof="0" dirty="0" smtClean="0"/>
              <a:t> today, and I would now like to take any questions that you might have.</a:t>
            </a:r>
            <a:endParaRPr lang="en-US" noProof="0" dirty="0" smtClean="0"/>
          </a:p>
          <a:p>
            <a:endParaRPr lang="en-US" noProof="0" dirty="0" smtClean="0"/>
          </a:p>
          <a:p>
            <a:r>
              <a:rPr lang="en-US" noProof="0" dirty="0" smtClean="0"/>
              <a:t>Okay, thank you again everyone, and I would like to wish you</a:t>
            </a:r>
            <a:r>
              <a:rPr lang="en-US" baseline="0" noProof="0" dirty="0" smtClean="0"/>
              <a:t> the best of luck!</a:t>
            </a:r>
            <a:endParaRPr lang="en-US" noProof="0" dirty="0"/>
          </a:p>
        </p:txBody>
      </p:sp>
      <p:sp>
        <p:nvSpPr>
          <p:cNvPr id="4" name="スライド番号プレースホルダ 3"/>
          <p:cNvSpPr>
            <a:spLocks noGrp="1"/>
          </p:cNvSpPr>
          <p:nvPr>
            <p:ph type="sldNum" sz="quarter" idx="10"/>
          </p:nvPr>
        </p:nvSpPr>
        <p:spPr/>
        <p:txBody>
          <a:bodyPr/>
          <a:lstStyle/>
          <a:p>
            <a:fld id="{0A51F9BD-5DF6-4FC3-9F68-897DBA21851A}" type="slidenum">
              <a:rPr lang="en-NZ" smtClean="0"/>
              <a:pPr/>
              <a:t>56</a:t>
            </a:fld>
            <a:endParaRPr lang="en-NZ" dirty="0"/>
          </a:p>
        </p:txBody>
      </p:sp>
    </p:spTree>
    <p:extLst>
      <p:ext uri="{BB962C8B-B14F-4D97-AF65-F5344CB8AC3E}">
        <p14:creationId xmlns:p14="http://schemas.microsoft.com/office/powerpoint/2010/main" val="104002713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that we have talked about what journal editors are looking for and how to effectively communicate your ideas in English, let’s now discuss choosing the right journal for your study.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57</a:t>
            </a:fld>
            <a:endParaRPr lang="de-DE"/>
          </a:p>
        </p:txBody>
      </p:sp>
    </p:spTree>
    <p:extLst>
      <p:ext uri="{BB962C8B-B14F-4D97-AF65-F5344CB8AC3E}">
        <p14:creationId xmlns:p14="http://schemas.microsoft.com/office/powerpoint/2010/main" val="39290679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58</a:t>
            </a:fld>
            <a:endParaRPr lang="de-DE"/>
          </a:p>
        </p:txBody>
      </p:sp>
    </p:spTree>
    <p:extLst>
      <p:ext uri="{BB962C8B-B14F-4D97-AF65-F5344CB8AC3E}">
        <p14:creationId xmlns:p14="http://schemas.microsoft.com/office/powerpoint/2010/main" val="42786078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your</a:t>
            </a:r>
            <a:r>
              <a:rPr lang="en-US" baseline="0" dirty="0" smtClean="0"/>
              <a:t> goal should not only to be published, but also to be widely read in your field. It is in this way that you have impact and influence the advancement of your field. When your papers have more impact, they will be more highly cited. You will build your reputation worldwide, and that of your institution and Kazakhstan. You will establish new international collaborations. All of which will help you advance your career. To do this, you need to be more than just an author, you need to be an effective communicator. That means you ensure that all the information your readers are looking for can be found and understood quickly and efficiently. This is really the focus of my talk today.</a:t>
            </a:r>
          </a:p>
          <a:p>
            <a:endParaRPr lang="en-US" baseline="0" dirty="0" smtClean="0"/>
          </a:p>
          <a:p>
            <a:pPr marL="171450" indent="-171450">
              <a:buFont typeface="Arial" panose="020B0604020202020204" pitchFamily="34" charset="0"/>
              <a:buChar char="•"/>
            </a:pPr>
            <a:r>
              <a:rPr lang="en-US" baseline="0" dirty="0" smtClean="0"/>
              <a:t>Today, we will first discuss what you need to know about academic publishing to achieve your publication goals.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will then discuss how to effectively communicate your ideas clearly in English.</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Then we will discuss how to choose the most appropriate journal for your manuscript.</a:t>
            </a:r>
          </a:p>
          <a:p>
            <a:pPr marL="171450" indent="-171450">
              <a:buFont typeface="Arial" panose="020B0604020202020204" pitchFamily="34" charset="0"/>
              <a:buChar char="•"/>
            </a:pPr>
            <a:r>
              <a:rPr lang="en-US" baseline="0" dirty="0" smtClean="0"/>
              <a:t/>
            </a:r>
            <a:br>
              <a:rPr lang="en-US" baseline="0" dirty="0" smtClean="0"/>
            </a:br>
            <a:r>
              <a:rPr lang="en-US" baseline="0" dirty="0" smtClean="0"/>
              <a:t>Finally, we then discuss how to logically organize your ideas in both your manuscript and cover letter.</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59</a:t>
            </a:fld>
            <a:endParaRPr lang="de-DE"/>
          </a:p>
        </p:txBody>
      </p:sp>
    </p:spTree>
    <p:extLst>
      <p:ext uri="{BB962C8B-B14F-4D97-AF65-F5344CB8AC3E}">
        <p14:creationId xmlns:p14="http://schemas.microsoft.com/office/powerpoint/2010/main" val="41929975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6</a:t>
            </a:fld>
            <a:endParaRPr lang="de-DE"/>
          </a:p>
        </p:txBody>
      </p:sp>
    </p:spTree>
    <p:extLst>
      <p:ext uri="{BB962C8B-B14F-4D97-AF65-F5344CB8AC3E}">
        <p14:creationId xmlns:p14="http://schemas.microsoft.com/office/powerpoint/2010/main" val="15439279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However, your</a:t>
            </a:r>
            <a:r>
              <a:rPr lang="en-US" baseline="0" dirty="0" smtClean="0"/>
              <a:t> goal should not only to be published, but also to be widely read in your field. It is in this way that you have impact and influence the advancement of your field. When your papers have more impact, they will be more highly cited. You will build your reputation worldwide, and that of your institution and Kazakhstan. You will establish new international collaborations. All of which will help you advance your career. To do this, you need to be more than just an author, you need to be an effective communicator. That means you ensure that all the information your readers are looking for can be found and understood quickly and efficiently. This is really the focus of my talk today.</a:t>
            </a:r>
          </a:p>
          <a:p>
            <a:endParaRPr lang="en-US" baseline="0" dirty="0" smtClean="0"/>
          </a:p>
          <a:p>
            <a:pPr marL="171450" indent="-171450">
              <a:buFont typeface="Arial" panose="020B0604020202020204" pitchFamily="34" charset="0"/>
              <a:buChar char="•"/>
            </a:pPr>
            <a:r>
              <a:rPr lang="en-US" baseline="0" dirty="0" smtClean="0"/>
              <a:t>Today, we will first discuss what you need to know about academic publishing to achieve your publication goals. </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will then discuss how to effectively communicate your ideas clearly in English.</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Then we will discuss how to choose the most appropriate journal for your manuscript.</a:t>
            </a:r>
          </a:p>
          <a:p>
            <a:pPr marL="171450" indent="-171450">
              <a:buFont typeface="Arial" panose="020B0604020202020204" pitchFamily="34" charset="0"/>
              <a:buChar char="•"/>
            </a:pPr>
            <a:r>
              <a:rPr lang="en-US" baseline="0" dirty="0" smtClean="0"/>
              <a:t/>
            </a:r>
            <a:br>
              <a:rPr lang="en-US" baseline="0" dirty="0" smtClean="0"/>
            </a:br>
            <a:r>
              <a:rPr lang="en-US" baseline="0" dirty="0" smtClean="0"/>
              <a:t>Finally, we then discuss how to logically organize your ideas in both your manuscript and cover letter.</a:t>
            </a:r>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60</a:t>
            </a:fld>
            <a:endParaRPr lang="de-DE"/>
          </a:p>
        </p:txBody>
      </p:sp>
    </p:spTree>
    <p:extLst>
      <p:ext uri="{BB962C8B-B14F-4D97-AF65-F5344CB8AC3E}">
        <p14:creationId xmlns:p14="http://schemas.microsoft.com/office/powerpoint/2010/main" val="275594587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61</a:t>
            </a:fld>
            <a:endParaRPr lang="de-DE"/>
          </a:p>
        </p:txBody>
      </p:sp>
    </p:spTree>
    <p:extLst>
      <p:ext uri="{BB962C8B-B14F-4D97-AF65-F5344CB8AC3E}">
        <p14:creationId xmlns:p14="http://schemas.microsoft.com/office/powerpoint/2010/main" val="35683257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62</a:t>
            </a:fld>
            <a:endParaRPr lang="de-DE"/>
          </a:p>
        </p:txBody>
      </p:sp>
    </p:spTree>
    <p:extLst>
      <p:ext uri="{BB962C8B-B14F-4D97-AF65-F5344CB8AC3E}">
        <p14:creationId xmlns:p14="http://schemas.microsoft.com/office/powerpoint/2010/main" val="340435491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63</a:t>
            </a:fld>
            <a:endParaRPr lang="de-DE"/>
          </a:p>
        </p:txBody>
      </p:sp>
    </p:spTree>
    <p:extLst>
      <p:ext uri="{BB962C8B-B14F-4D97-AF65-F5344CB8AC3E}">
        <p14:creationId xmlns:p14="http://schemas.microsoft.com/office/powerpoint/2010/main" val="335859884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64</a:t>
            </a:fld>
            <a:endParaRPr lang="de-DE"/>
          </a:p>
        </p:txBody>
      </p:sp>
    </p:spTree>
    <p:extLst>
      <p:ext uri="{BB962C8B-B14F-4D97-AF65-F5344CB8AC3E}">
        <p14:creationId xmlns:p14="http://schemas.microsoft.com/office/powerpoint/2010/main" val="199263212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65</a:t>
            </a:fld>
            <a:endParaRPr lang="de-DE"/>
          </a:p>
        </p:txBody>
      </p:sp>
    </p:spTree>
    <p:extLst>
      <p:ext uri="{BB962C8B-B14F-4D97-AF65-F5344CB8AC3E}">
        <p14:creationId xmlns:p14="http://schemas.microsoft.com/office/powerpoint/2010/main" val="275651562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Now</a:t>
            </a:r>
            <a:r>
              <a:rPr lang="en-US" baseline="0" dirty="0" smtClean="0"/>
              <a:t> that we have talked about what journal editors are looking for and how to effectively communicate your ideas in English, let’s now discuss choosing the right journal for your study.</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66</a:t>
            </a:fld>
            <a:endParaRPr lang="de-DE"/>
          </a:p>
        </p:txBody>
      </p:sp>
    </p:spTree>
    <p:extLst>
      <p:ext uri="{BB962C8B-B14F-4D97-AF65-F5344CB8AC3E}">
        <p14:creationId xmlns:p14="http://schemas.microsoft.com/office/powerpoint/2010/main" val="34745940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67</a:t>
            </a:fld>
            <a:endParaRPr lang="de-DE"/>
          </a:p>
        </p:txBody>
      </p:sp>
    </p:spTree>
    <p:extLst>
      <p:ext uri="{BB962C8B-B14F-4D97-AF65-F5344CB8AC3E}">
        <p14:creationId xmlns:p14="http://schemas.microsoft.com/office/powerpoint/2010/main" val="59727697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68</a:t>
            </a:fld>
            <a:endParaRPr lang="de-DE"/>
          </a:p>
        </p:txBody>
      </p:sp>
    </p:spTree>
    <p:extLst>
      <p:ext uri="{BB962C8B-B14F-4D97-AF65-F5344CB8AC3E}">
        <p14:creationId xmlns:p14="http://schemas.microsoft.com/office/powerpoint/2010/main" val="276146445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69</a:t>
            </a:fld>
            <a:endParaRPr lang="de-DE"/>
          </a:p>
        </p:txBody>
      </p:sp>
    </p:spTree>
    <p:extLst>
      <p:ext uri="{BB962C8B-B14F-4D97-AF65-F5344CB8AC3E}">
        <p14:creationId xmlns:p14="http://schemas.microsoft.com/office/powerpoint/2010/main" val="32627068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First section of the talk.</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7</a:t>
            </a:fld>
            <a:endParaRPr lang="de-DE"/>
          </a:p>
        </p:txBody>
      </p:sp>
    </p:spTree>
    <p:extLst>
      <p:ext uri="{BB962C8B-B14F-4D97-AF65-F5344CB8AC3E}">
        <p14:creationId xmlns:p14="http://schemas.microsoft.com/office/powerpoint/2010/main" val="353913804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70</a:t>
            </a:fld>
            <a:endParaRPr lang="de-DE"/>
          </a:p>
        </p:txBody>
      </p:sp>
    </p:spTree>
    <p:extLst>
      <p:ext uri="{BB962C8B-B14F-4D97-AF65-F5344CB8AC3E}">
        <p14:creationId xmlns:p14="http://schemas.microsoft.com/office/powerpoint/2010/main" val="122256657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71</a:t>
            </a:fld>
            <a:endParaRPr lang="de-DE"/>
          </a:p>
        </p:txBody>
      </p:sp>
    </p:spTree>
    <p:extLst>
      <p:ext uri="{BB962C8B-B14F-4D97-AF65-F5344CB8AC3E}">
        <p14:creationId xmlns:p14="http://schemas.microsoft.com/office/powerpoint/2010/main" val="388496441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72</a:t>
            </a:fld>
            <a:endParaRPr lang="de-DE"/>
          </a:p>
        </p:txBody>
      </p:sp>
    </p:spTree>
    <p:extLst>
      <p:ext uri="{BB962C8B-B14F-4D97-AF65-F5344CB8AC3E}">
        <p14:creationId xmlns:p14="http://schemas.microsoft.com/office/powerpoint/2010/main" val="428321694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73</a:t>
            </a:fld>
            <a:endParaRPr lang="de-DE"/>
          </a:p>
        </p:txBody>
      </p:sp>
    </p:spTree>
    <p:extLst>
      <p:ext uri="{BB962C8B-B14F-4D97-AF65-F5344CB8AC3E}">
        <p14:creationId xmlns:p14="http://schemas.microsoft.com/office/powerpoint/2010/main" val="3188490667"/>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74</a:t>
            </a:fld>
            <a:endParaRPr lang="de-DE"/>
          </a:p>
        </p:txBody>
      </p:sp>
    </p:spTree>
    <p:extLst>
      <p:ext uri="{BB962C8B-B14F-4D97-AF65-F5344CB8AC3E}">
        <p14:creationId xmlns:p14="http://schemas.microsoft.com/office/powerpoint/2010/main" val="13460101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75</a:t>
            </a:fld>
            <a:endParaRPr lang="de-DE"/>
          </a:p>
        </p:txBody>
      </p:sp>
    </p:spTree>
    <p:extLst>
      <p:ext uri="{BB962C8B-B14F-4D97-AF65-F5344CB8AC3E}">
        <p14:creationId xmlns:p14="http://schemas.microsoft.com/office/powerpoint/2010/main" val="32624131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76</a:t>
            </a:fld>
            <a:endParaRPr lang="de-DE"/>
          </a:p>
        </p:txBody>
      </p:sp>
    </p:spTree>
    <p:extLst>
      <p:ext uri="{BB962C8B-B14F-4D97-AF65-F5344CB8AC3E}">
        <p14:creationId xmlns:p14="http://schemas.microsoft.com/office/powerpoint/2010/main" val="20189349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77</a:t>
            </a:fld>
            <a:endParaRPr lang="de-DE"/>
          </a:p>
        </p:txBody>
      </p:sp>
    </p:spTree>
    <p:extLst>
      <p:ext uri="{BB962C8B-B14F-4D97-AF65-F5344CB8AC3E}">
        <p14:creationId xmlns:p14="http://schemas.microsoft.com/office/powerpoint/2010/main" val="161747641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78</a:t>
            </a:fld>
            <a:endParaRPr lang="de-DE"/>
          </a:p>
        </p:txBody>
      </p:sp>
    </p:spTree>
    <p:extLst>
      <p:ext uri="{BB962C8B-B14F-4D97-AF65-F5344CB8AC3E}">
        <p14:creationId xmlns:p14="http://schemas.microsoft.com/office/powerpoint/2010/main" val="6639118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79</a:t>
            </a:fld>
            <a:endParaRPr lang="de-DE"/>
          </a:p>
        </p:txBody>
      </p:sp>
    </p:spTree>
    <p:extLst>
      <p:ext uri="{BB962C8B-B14F-4D97-AF65-F5344CB8AC3E}">
        <p14:creationId xmlns:p14="http://schemas.microsoft.com/office/powerpoint/2010/main" val="2659850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importance of the </a:t>
            </a:r>
            <a:r>
              <a:rPr lang="en-US" baseline="0" dirty="0" err="1" smtClean="0"/>
              <a:t>EiC</a:t>
            </a:r>
            <a:r>
              <a:rPr lang="en-US" baseline="0" dirty="0" smtClean="0"/>
              <a:t>, as well as their accountability for the journal. If their journal does not achieve the stated goals, it rests on their shoulders (cannot blame others).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8</a:t>
            </a:fld>
            <a:endParaRPr lang="de-DE"/>
          </a:p>
        </p:txBody>
      </p:sp>
    </p:spTree>
    <p:extLst>
      <p:ext uri="{BB962C8B-B14F-4D97-AF65-F5344CB8AC3E}">
        <p14:creationId xmlns:p14="http://schemas.microsoft.com/office/powerpoint/2010/main" val="32255053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80</a:t>
            </a:fld>
            <a:endParaRPr lang="de-DE"/>
          </a:p>
        </p:txBody>
      </p:sp>
    </p:spTree>
    <p:extLst>
      <p:ext uri="{BB962C8B-B14F-4D97-AF65-F5344CB8AC3E}">
        <p14:creationId xmlns:p14="http://schemas.microsoft.com/office/powerpoint/2010/main" val="16397091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81</a:t>
            </a:fld>
            <a:endParaRPr lang="de-DE"/>
          </a:p>
        </p:txBody>
      </p:sp>
    </p:spTree>
    <p:extLst>
      <p:ext uri="{BB962C8B-B14F-4D97-AF65-F5344CB8AC3E}">
        <p14:creationId xmlns:p14="http://schemas.microsoft.com/office/powerpoint/2010/main" val="148150504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82</a:t>
            </a:fld>
            <a:endParaRPr lang="de-DE"/>
          </a:p>
        </p:txBody>
      </p:sp>
    </p:spTree>
    <p:extLst>
      <p:ext uri="{BB962C8B-B14F-4D97-AF65-F5344CB8AC3E}">
        <p14:creationId xmlns:p14="http://schemas.microsoft.com/office/powerpoint/2010/main" val="177217504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83</a:t>
            </a:fld>
            <a:endParaRPr lang="de-DE"/>
          </a:p>
        </p:txBody>
      </p:sp>
    </p:spTree>
    <p:extLst>
      <p:ext uri="{BB962C8B-B14F-4D97-AF65-F5344CB8AC3E}">
        <p14:creationId xmlns:p14="http://schemas.microsoft.com/office/powerpoint/2010/main" val="37514069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84</a:t>
            </a:fld>
            <a:endParaRPr lang="de-DE"/>
          </a:p>
        </p:txBody>
      </p:sp>
    </p:spTree>
    <p:extLst>
      <p:ext uri="{BB962C8B-B14F-4D97-AF65-F5344CB8AC3E}">
        <p14:creationId xmlns:p14="http://schemas.microsoft.com/office/powerpoint/2010/main" val="346355559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85</a:t>
            </a:fld>
            <a:endParaRPr lang="de-DE"/>
          </a:p>
        </p:txBody>
      </p:sp>
    </p:spTree>
    <p:extLst>
      <p:ext uri="{BB962C8B-B14F-4D97-AF65-F5344CB8AC3E}">
        <p14:creationId xmlns:p14="http://schemas.microsoft.com/office/powerpoint/2010/main" val="72476725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86</a:t>
            </a:fld>
            <a:endParaRPr lang="de-DE"/>
          </a:p>
        </p:txBody>
      </p:sp>
    </p:spTree>
    <p:extLst>
      <p:ext uri="{BB962C8B-B14F-4D97-AF65-F5344CB8AC3E}">
        <p14:creationId xmlns:p14="http://schemas.microsoft.com/office/powerpoint/2010/main" val="303480498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87</a:t>
            </a:fld>
            <a:endParaRPr lang="de-DE"/>
          </a:p>
        </p:txBody>
      </p:sp>
    </p:spTree>
    <p:extLst>
      <p:ext uri="{BB962C8B-B14F-4D97-AF65-F5344CB8AC3E}">
        <p14:creationId xmlns:p14="http://schemas.microsoft.com/office/powerpoint/2010/main" val="381361763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88</a:t>
            </a:fld>
            <a:endParaRPr lang="de-DE"/>
          </a:p>
        </p:txBody>
      </p:sp>
    </p:spTree>
    <p:extLst>
      <p:ext uri="{BB962C8B-B14F-4D97-AF65-F5344CB8AC3E}">
        <p14:creationId xmlns:p14="http://schemas.microsoft.com/office/powerpoint/2010/main" val="199274346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89</a:t>
            </a:fld>
            <a:endParaRPr lang="de-DE"/>
          </a:p>
        </p:txBody>
      </p:sp>
    </p:spTree>
    <p:extLst>
      <p:ext uri="{BB962C8B-B14F-4D97-AF65-F5344CB8AC3E}">
        <p14:creationId xmlns:p14="http://schemas.microsoft.com/office/powerpoint/2010/main" val="2311489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a:t>
            </a:r>
            <a:r>
              <a:rPr lang="en-US" baseline="0" dirty="0" smtClean="0"/>
              <a:t> the importance of the </a:t>
            </a:r>
            <a:r>
              <a:rPr lang="en-US" baseline="0" dirty="0" err="1" smtClean="0"/>
              <a:t>EiC</a:t>
            </a:r>
            <a:r>
              <a:rPr lang="en-US" baseline="0" dirty="0" smtClean="0"/>
              <a:t>, as well as their accountability for the journal. If their journal does not achieve the stated goals, it rests on their shoulders (cannot blame others).</a:t>
            </a:r>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9</a:t>
            </a:fld>
            <a:endParaRPr lang="de-DE"/>
          </a:p>
        </p:txBody>
      </p:sp>
    </p:spTree>
    <p:extLst>
      <p:ext uri="{BB962C8B-B14F-4D97-AF65-F5344CB8AC3E}">
        <p14:creationId xmlns:p14="http://schemas.microsoft.com/office/powerpoint/2010/main" val="282044986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90</a:t>
            </a:fld>
            <a:endParaRPr lang="de-DE"/>
          </a:p>
        </p:txBody>
      </p:sp>
    </p:spTree>
    <p:extLst>
      <p:ext uri="{BB962C8B-B14F-4D97-AF65-F5344CB8AC3E}">
        <p14:creationId xmlns:p14="http://schemas.microsoft.com/office/powerpoint/2010/main" val="2817914922"/>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91</a:t>
            </a:fld>
            <a:endParaRPr lang="de-DE"/>
          </a:p>
        </p:txBody>
      </p:sp>
    </p:spTree>
    <p:extLst>
      <p:ext uri="{BB962C8B-B14F-4D97-AF65-F5344CB8AC3E}">
        <p14:creationId xmlns:p14="http://schemas.microsoft.com/office/powerpoint/2010/main" val="34391514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92</a:t>
            </a:fld>
            <a:endParaRPr lang="de-DE"/>
          </a:p>
        </p:txBody>
      </p:sp>
    </p:spTree>
    <p:extLst>
      <p:ext uri="{BB962C8B-B14F-4D97-AF65-F5344CB8AC3E}">
        <p14:creationId xmlns:p14="http://schemas.microsoft.com/office/powerpoint/2010/main" val="200251517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93</a:t>
            </a:fld>
            <a:endParaRPr lang="de-DE"/>
          </a:p>
        </p:txBody>
      </p:sp>
    </p:spTree>
    <p:extLst>
      <p:ext uri="{BB962C8B-B14F-4D97-AF65-F5344CB8AC3E}">
        <p14:creationId xmlns:p14="http://schemas.microsoft.com/office/powerpoint/2010/main" val="3246775205"/>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94</a:t>
            </a:fld>
            <a:endParaRPr lang="de-DE"/>
          </a:p>
        </p:txBody>
      </p:sp>
    </p:spTree>
    <p:extLst>
      <p:ext uri="{BB962C8B-B14F-4D97-AF65-F5344CB8AC3E}">
        <p14:creationId xmlns:p14="http://schemas.microsoft.com/office/powerpoint/2010/main" val="227105707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95</a:t>
            </a:fld>
            <a:endParaRPr lang="de-DE"/>
          </a:p>
        </p:txBody>
      </p:sp>
    </p:spTree>
    <p:extLst>
      <p:ext uri="{BB962C8B-B14F-4D97-AF65-F5344CB8AC3E}">
        <p14:creationId xmlns:p14="http://schemas.microsoft.com/office/powerpoint/2010/main" val="103852667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96</a:t>
            </a:fld>
            <a:endParaRPr lang="de-DE"/>
          </a:p>
        </p:txBody>
      </p:sp>
    </p:spTree>
    <p:extLst>
      <p:ext uri="{BB962C8B-B14F-4D97-AF65-F5344CB8AC3E}">
        <p14:creationId xmlns:p14="http://schemas.microsoft.com/office/powerpoint/2010/main" val="412196741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97</a:t>
            </a:fld>
            <a:endParaRPr lang="de-DE"/>
          </a:p>
        </p:txBody>
      </p:sp>
    </p:spTree>
    <p:extLst>
      <p:ext uri="{BB962C8B-B14F-4D97-AF65-F5344CB8AC3E}">
        <p14:creationId xmlns:p14="http://schemas.microsoft.com/office/powerpoint/2010/main" val="1685108481"/>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98</a:t>
            </a:fld>
            <a:endParaRPr lang="de-DE"/>
          </a:p>
        </p:txBody>
      </p:sp>
    </p:spTree>
    <p:extLst>
      <p:ext uri="{BB962C8B-B14F-4D97-AF65-F5344CB8AC3E}">
        <p14:creationId xmlns:p14="http://schemas.microsoft.com/office/powerpoint/2010/main" val="233372666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zh-CN" dirty="0" smtClean="0"/>
              <a:t>In the end, please</a:t>
            </a:r>
            <a:r>
              <a:rPr lang="en-US" altLang="zh-CN" baseline="0" dirty="0" smtClean="0"/>
              <a:t> remember your goal—to be a reputable source of high impact research in the field.</a:t>
            </a:r>
          </a:p>
          <a:p>
            <a:endParaRPr lang="en-US" altLang="zh-CN" baseline="0" dirty="0" smtClean="0"/>
          </a:p>
          <a:p>
            <a:r>
              <a:rPr lang="en-US" altLang="zh-CN" baseline="0" dirty="0" smtClean="0"/>
              <a:t>To do this, you need to have a strong editorial vision, positive author and reviewer experiences, and improve the visibility of your journal worldwide. If you follow my advice today to do this, the end result will be that your journal will be widely indexed, receive more citations, have a higher impact factor, and importantly have more impact in the field.</a:t>
            </a:r>
            <a:endParaRPr lang="zh-CN" altLang="en-US" dirty="0"/>
          </a:p>
        </p:txBody>
      </p:sp>
      <p:sp>
        <p:nvSpPr>
          <p:cNvPr id="4" name="Slide Number Placeholder 3"/>
          <p:cNvSpPr>
            <a:spLocks noGrp="1"/>
          </p:cNvSpPr>
          <p:nvPr>
            <p:ph type="sldNum" sz="quarter" idx="10"/>
          </p:nvPr>
        </p:nvSpPr>
        <p:spPr/>
        <p:txBody>
          <a:bodyPr/>
          <a:lstStyle/>
          <a:p>
            <a:pPr>
              <a:defRPr/>
            </a:pPr>
            <a:fld id="{F3579AD6-1DF2-494F-946C-2579998DBB9A}" type="slidenum">
              <a:rPr lang="de-DE" smtClean="0"/>
              <a:pPr>
                <a:defRPr/>
              </a:pPr>
              <a:t>99</a:t>
            </a:fld>
            <a:endParaRPr lang="de-DE"/>
          </a:p>
        </p:txBody>
      </p:sp>
    </p:spTree>
    <p:extLst>
      <p:ext uri="{BB962C8B-B14F-4D97-AF65-F5344CB8AC3E}">
        <p14:creationId xmlns:p14="http://schemas.microsoft.com/office/powerpoint/2010/main" val="76721774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0_title slide default">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0">
                <a:schemeClr val="tx1"/>
              </a:gs>
            </a:gsLst>
            <a:lin ang="189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19" name="Bild 10" descr="n_PPT CoverPict_Springer_6.8..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904561" y="993427"/>
            <a:ext cx="4027487" cy="4955909"/>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9" name="Bild 8" descr="Springer_pms.png"/>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4042834" y="3130549"/>
            <a:ext cx="1997075" cy="530225"/>
          </a:xfrm>
          <a:prstGeom prst="rect">
            <a:avLst/>
          </a:prstGeom>
        </p:spPr>
      </p:pic>
    </p:spTree>
    <p:extLst>
      <p:ext uri="{BB962C8B-B14F-4D97-AF65-F5344CB8AC3E}">
        <p14:creationId xmlns:p14="http://schemas.microsoft.com/office/powerpoint/2010/main" val="592265696"/>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1_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396918184"/>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376696776"/>
      </p:ext>
    </p:extLst>
  </p:cSld>
  <p:clrMapOvr>
    <a:masterClrMapping/>
  </p:clrMapOvr>
  <p:transition spd="slow"/>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defRPr/>
            </a:pPr>
            <a:endParaRPr lang="de-DE" dirty="0" smtClean="0">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grpSp>
        <p:nvGrpSpPr>
          <p:cNvPr id="12" name="Gruppierung 11"/>
          <p:cNvGrpSpPr/>
          <p:nvPr userDrawn="1"/>
        </p:nvGrpSpPr>
        <p:grpSpPr>
          <a:xfrm>
            <a:off x="3779838" y="2409825"/>
            <a:ext cx="5400674" cy="1008063"/>
            <a:chOff x="3779838" y="2905125"/>
            <a:chExt cx="5400674" cy="1008063"/>
          </a:xfrm>
        </p:grpSpPr>
        <p:grpSp>
          <p:nvGrpSpPr>
            <p:cNvPr id="16" name="Gruppierung 15"/>
            <p:cNvGrpSpPr/>
            <p:nvPr userDrawn="1"/>
          </p:nvGrpSpPr>
          <p:grpSpPr>
            <a:xfrm>
              <a:off x="3779838" y="2905125"/>
              <a:ext cx="5400674" cy="1008063"/>
              <a:chOff x="3779838" y="2905125"/>
              <a:chExt cx="5400674" cy="1008063"/>
            </a:xfrm>
          </p:grpSpPr>
          <p:sp>
            <p:nvSpPr>
              <p:cNvPr id="18" name="Abgerundetes Rechteck 17"/>
              <p:cNvSpPr/>
              <p:nvPr userDrawn="1"/>
            </p:nvSpPr>
            <p:spPr bwMode="auto">
              <a:xfrm>
                <a:off x="8064896" y="2905125"/>
                <a:ext cx="1115616" cy="1008063"/>
              </a:xfrm>
              <a:prstGeom prst="roundRect">
                <a:avLst>
                  <a:gd name="adj" fmla="val 0"/>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sp>
            <p:nvSpPr>
              <p:cNvPr id="19" name="Abgerundetes Rechteck 18"/>
              <p:cNvSpPr/>
              <p:nvPr userDrawn="1"/>
            </p:nvSpPr>
            <p:spPr bwMode="auto">
              <a:xfrm>
                <a:off x="3779838" y="2905125"/>
                <a:ext cx="4680593" cy="1008063"/>
              </a:xfrm>
              <a:prstGeom prst="roundRect">
                <a:avLst>
                  <a:gd name="adj" fmla="val 4341"/>
                </a:avLst>
              </a:prstGeom>
              <a:gradFill flip="none" rotWithShape="1">
                <a:gsLst>
                  <a:gs pos="0">
                    <a:schemeClr val="bg2"/>
                  </a:gs>
                  <a:gs pos="100000">
                    <a:schemeClr val="bg1">
                      <a:lumMod val="95000"/>
                    </a:schemeClr>
                  </a:gs>
                </a:gsLst>
                <a:lin ang="16200000" scaled="0"/>
                <a:tileRect/>
              </a:gradFill>
              <a:ln w="9525" cap="flat" cmpd="sng" algn="ctr">
                <a:noFill/>
                <a:prstDash val="solid"/>
                <a:round/>
                <a:headEnd type="none" w="med" len="med"/>
                <a:tailEnd type="none" w="med" len="med"/>
              </a:ln>
              <a:effectLst/>
            </p:spPr>
            <p:txBody>
              <a:bodyPr wrap="none"/>
              <a:lstStyle/>
              <a:p>
                <a:pPr>
                  <a:defRPr/>
                </a:pPr>
                <a:endParaRPr lang="de-DE" dirty="0">
                  <a:latin typeface="Calibri"/>
                  <a:ea typeface="Geneva" charset="0"/>
                  <a:cs typeface="Geneva" charset="0"/>
                </a:endParaRPr>
              </a:p>
            </p:txBody>
          </p:sp>
        </p:grpSp>
        <p:pic>
          <p:nvPicPr>
            <p:cNvPr id="17" name="Bild 11"/>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4067175" y="3119438"/>
              <a:ext cx="1998663"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2516" name="Rectangle 4"/>
          <p:cNvSpPr>
            <a:spLocks noGrp="1" noChangeArrowheads="1"/>
          </p:cNvSpPr>
          <p:nvPr userDrawn="1">
            <p:ph type="ctrTitle"/>
          </p:nvPr>
        </p:nvSpPr>
        <p:spPr>
          <a:xfrm>
            <a:off x="4064000" y="3686483"/>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4871403"/>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p14="http://schemas.microsoft.com/office/powerpoint/2010/main" val="725174439"/>
      </p:ext>
    </p:extLst>
  </p:cSld>
  <p:clrMapOvr>
    <a:masterClrMapping/>
  </p:clrMapOvr>
  <p:transition spd="slow"/>
  <p:timing>
    <p:tnLst>
      <p:par>
        <p:cTn id="1" dur="indefinite" restart="never" nodeType="tmRoot"/>
      </p:par>
    </p:tnLst>
  </p:timing>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1753338045"/>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default text">
    <p:spTree>
      <p:nvGrpSpPr>
        <p:cNvPr id="1" name=""/>
        <p:cNvGrpSpPr/>
        <p:nvPr/>
      </p:nvGrpSpPr>
      <p:grpSpPr>
        <a:xfrm>
          <a:off x="0" y="0"/>
          <a:ext cx="0" cy="0"/>
          <a:chOff x="0" y="0"/>
          <a:chExt cx="0" cy="0"/>
        </a:xfrm>
      </p:grpSpPr>
      <p:sp>
        <p:nvSpPr>
          <p:cNvPr id="9" name="Rectangle 6"/>
          <p:cNvSpPr>
            <a:spLocks noGrp="1" noChangeArrowheads="1"/>
          </p:cNvSpPr>
          <p:nvPr>
            <p:ph idx="11" hasCustomPrompt="1"/>
          </p:nvPr>
        </p:nvSpPr>
        <p:spPr bwMode="auto">
          <a:xfrm>
            <a:off x="522000" y="1519237"/>
            <a:ext cx="8136000" cy="487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sz="1800">
                <a:solidFill>
                  <a:schemeClr val="tx2"/>
                </a:solidFill>
              </a:defRPr>
            </a:lvl1pPr>
            <a:lvl2pPr>
              <a:defRPr sz="1800"/>
            </a:lvl2pPr>
            <a:lvl3pPr>
              <a:defRPr sz="1800"/>
            </a:lvl3pPr>
            <a:lvl4pPr>
              <a:defRPr sz="1800"/>
            </a:lvl4pPr>
            <a:lvl5pPr>
              <a:defRPr sz="1800"/>
            </a:lvl5pPr>
          </a:lstStyle>
          <a:p>
            <a:pPr lvl="0"/>
            <a:r>
              <a:rPr lang="en-US" dirty="0" smtClean="0"/>
              <a:t>Click to edit text</a:t>
            </a:r>
          </a:p>
          <a:p>
            <a:pPr lvl="0"/>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ext text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r>
              <a:rPr lang="en-US" dirty="0" smtClean="0"/>
              <a:t> </a:t>
            </a:r>
            <a:r>
              <a:rPr lang="en-US" dirty="0" err="1" smtClean="0"/>
              <a:t>text</a:t>
            </a:r>
            <a:endParaRPr lang="en-US" dirty="0" smtClean="0"/>
          </a:p>
        </p:txBody>
      </p:sp>
      <p:sp>
        <p:nvSpPr>
          <p:cNvPr id="4" name="Titel 3"/>
          <p:cNvSpPr>
            <a:spLocks noGrp="1"/>
          </p:cNvSpPr>
          <p:nvPr>
            <p:ph type="title" hasCustomPrompt="1"/>
          </p:nvPr>
        </p:nvSpPr>
        <p:spPr/>
        <p:txBody>
          <a:bodyPr/>
          <a:lstStyle>
            <a:lvl1pPr>
              <a:defRPr/>
            </a:lvl1pPr>
          </a:lstStyle>
          <a:p>
            <a:r>
              <a:rPr lang="de-DE" dirty="0" smtClean="0"/>
              <a:t>Click </a:t>
            </a:r>
            <a:r>
              <a:rPr lang="de-DE" dirty="0" err="1" smtClean="0"/>
              <a:t>to</a:t>
            </a:r>
            <a:r>
              <a:rPr lang="de-DE" dirty="0" smtClean="0"/>
              <a:t> </a:t>
            </a:r>
            <a:r>
              <a:rPr lang="de-DE" dirty="0" err="1" smtClean="0"/>
              <a:t>edit</a:t>
            </a:r>
            <a:r>
              <a:rPr lang="de-DE" dirty="0" smtClean="0"/>
              <a:t> Headline</a:t>
            </a:r>
            <a:endParaRPr lang="de-DE" dirty="0"/>
          </a:p>
        </p:txBody>
      </p:sp>
    </p:spTree>
    <p:extLst>
      <p:ext uri="{BB962C8B-B14F-4D97-AF65-F5344CB8AC3E}">
        <p14:creationId xmlns:p14="http://schemas.microsoft.com/office/powerpoint/2010/main" val="1479831993"/>
      </p:ext>
    </p:extLst>
  </p:cSld>
  <p:clrMapOvr>
    <a:masterClrMapping/>
  </p:clrMapOvr>
  <p:transition spd="slow"/>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6"/>
          <p:cNvSpPr>
            <a:spLocks noGrp="1" noChangeArrowheads="1"/>
          </p:cNvSpPr>
          <p:nvPr>
            <p:ph idx="11" hasCustomPrompt="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1972792597"/>
      </p:ext>
    </p:extLst>
  </p:cSld>
  <p:clrMapOvr>
    <a:masterClrMapping/>
  </p:clrMapOvr>
  <p:transition spd="slow"/>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wo column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Content Placeholder 6"/>
          <p:cNvSpPr>
            <a:spLocks noGrp="1" noChangeArrowheads="1"/>
          </p:cNvSpPr>
          <p:nvPr>
            <p:ph idx="11" hasCustomPrompt="1"/>
          </p:nvPr>
        </p:nvSpPr>
        <p:spPr bwMode="auto">
          <a:xfrm>
            <a:off x="522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endParaRPr lang="de-DE" dirty="0"/>
          </a:p>
        </p:txBody>
      </p:sp>
      <p:sp>
        <p:nvSpPr>
          <p:cNvPr id="4" name="Rectangle 6"/>
          <p:cNvSpPr>
            <a:spLocks noGrp="1" noChangeArrowheads="1"/>
          </p:cNvSpPr>
          <p:nvPr>
            <p:ph idx="12" hasCustomPrompt="1"/>
          </p:nvPr>
        </p:nvSpPr>
        <p:spPr bwMode="auto">
          <a:xfrm>
            <a:off x="4680000" y="1512000"/>
            <a:ext cx="3960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endParaRPr lang="de-DE" dirty="0"/>
          </a:p>
        </p:txBody>
      </p:sp>
    </p:spTree>
    <p:extLst>
      <p:ext uri="{BB962C8B-B14F-4D97-AF65-F5344CB8AC3E}">
        <p14:creationId xmlns:p14="http://schemas.microsoft.com/office/powerpoint/2010/main" val="824572475"/>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comparison">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extplatzhalter 2"/>
          <p:cNvSpPr>
            <a:spLocks noGrp="1"/>
          </p:cNvSpPr>
          <p:nvPr>
            <p:ph type="body" idx="1" hasCustomPrompt="1"/>
          </p:nvPr>
        </p:nvSpPr>
        <p:spPr>
          <a:xfrm>
            <a:off x="522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4" name="Inhaltsplatzhalter 3"/>
          <p:cNvSpPr>
            <a:spLocks noGrp="1"/>
          </p:cNvSpPr>
          <p:nvPr>
            <p:ph sz="half" idx="2" hasCustomPrompt="1"/>
          </p:nvPr>
        </p:nvSpPr>
        <p:spPr>
          <a:xfrm>
            <a:off x="522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
        <p:nvSpPr>
          <p:cNvPr id="5" name="Textplatzhalter 4"/>
          <p:cNvSpPr>
            <a:spLocks noGrp="1"/>
          </p:cNvSpPr>
          <p:nvPr>
            <p:ph type="body" sz="quarter" idx="3" hasCustomPrompt="1"/>
          </p:nvPr>
        </p:nvSpPr>
        <p:spPr>
          <a:xfrm>
            <a:off x="4680000" y="1512000"/>
            <a:ext cx="396000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Headline</a:t>
            </a:r>
          </a:p>
        </p:txBody>
      </p:sp>
      <p:sp>
        <p:nvSpPr>
          <p:cNvPr id="6" name="Inhaltsplatzhalter 3"/>
          <p:cNvSpPr>
            <a:spLocks noGrp="1"/>
          </p:cNvSpPr>
          <p:nvPr>
            <p:ph sz="half" idx="10" hasCustomPrompt="1"/>
          </p:nvPr>
        </p:nvSpPr>
        <p:spPr>
          <a:xfrm>
            <a:off x="4680000" y="1944000"/>
            <a:ext cx="3960000" cy="2160000"/>
          </a:xfrm>
        </p:spPr>
        <p:txBody>
          <a:bodyPr/>
          <a:lstStyle>
            <a:lvl1pPr marL="177800" indent="-177800">
              <a:lnSpc>
                <a:spcPct val="100000"/>
              </a:lnSpc>
              <a:buClr>
                <a:schemeClr val="tx2">
                  <a:lumMod val="75000"/>
                  <a:lumOff val="25000"/>
                </a:schemeClr>
              </a:buClr>
              <a:buFont typeface="Arial"/>
              <a:buChar char="•"/>
              <a:defRPr sz="1600">
                <a:solidFill>
                  <a:schemeClr val="tx2"/>
                </a:solidFill>
              </a:defRPr>
            </a:lvl1pPr>
            <a:lvl2pPr marL="371475" indent="-179388">
              <a:lnSpc>
                <a:spcPct val="100000"/>
              </a:lnSpc>
              <a:buClr>
                <a:schemeClr val="tx2">
                  <a:lumMod val="75000"/>
                  <a:lumOff val="25000"/>
                </a:schemeClr>
              </a:buClr>
              <a:buFont typeface="Arial" pitchFamily="34" charset="0"/>
              <a:buChar char="•"/>
              <a:defRPr sz="1600">
                <a:solidFill>
                  <a:schemeClr val="tx2"/>
                </a:solidFill>
              </a:defRPr>
            </a:lvl2pPr>
            <a:lvl3pPr marL="563563" indent="-190500">
              <a:lnSpc>
                <a:spcPct val="100000"/>
              </a:lnSpc>
              <a:buClr>
                <a:schemeClr val="tx2">
                  <a:lumMod val="75000"/>
                  <a:lumOff val="25000"/>
                </a:schemeClr>
              </a:buClr>
              <a:buFont typeface="Arial"/>
              <a:buChar char="•"/>
              <a:defRPr sz="1600">
                <a:solidFill>
                  <a:schemeClr val="tx2"/>
                </a:solidFill>
              </a:defRPr>
            </a:lvl3pPr>
            <a:lvl4pPr marL="760413" indent="-195263">
              <a:lnSpc>
                <a:spcPct val="100000"/>
              </a:lnSpc>
              <a:buClr>
                <a:schemeClr val="tx2">
                  <a:lumMod val="75000"/>
                  <a:lumOff val="25000"/>
                </a:schemeClr>
              </a:buClr>
              <a:buFont typeface="Arial" pitchFamily="34" charset="0"/>
              <a:buChar char="•"/>
              <a:defRPr sz="1600">
                <a:solidFill>
                  <a:schemeClr val="tx2"/>
                </a:solidFill>
              </a:defRPr>
            </a:lvl4pPr>
            <a:lvl5pPr marL="941388" indent="-174625">
              <a:lnSpc>
                <a:spcPct val="100000"/>
              </a:lnSpc>
              <a:buClr>
                <a:schemeClr val="tx2">
                  <a:lumMod val="75000"/>
                  <a:lumOff val="25000"/>
                </a:schemeClr>
              </a:buClr>
              <a:buFont typeface="Arial"/>
              <a:buChar char="•"/>
              <a:defRPr sz="1600">
                <a:solidFill>
                  <a:schemeClr val="tx2"/>
                </a:solidFill>
              </a:defRPr>
            </a:lvl5pPr>
            <a:lvl6pPr>
              <a:defRPr sz="1600"/>
            </a:lvl6pPr>
            <a:lvl7pPr>
              <a:defRPr sz="1600"/>
            </a:lvl7pPr>
            <a:lvl8pPr>
              <a:defRPr sz="1600"/>
            </a:lvl8pPr>
            <a:lvl9pPr>
              <a:defRPr sz="1600"/>
            </a:lvl9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3313955779"/>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Content Placeholder 5"/>
          <p:cNvSpPr>
            <a:spLocks noGrp="1"/>
          </p:cNvSpPr>
          <p:nvPr>
            <p:ph sz="quarter" idx="10"/>
          </p:nvPr>
        </p:nvSpPr>
        <p:spPr>
          <a:xfrm>
            <a:off x="520700" y="1519239"/>
            <a:ext cx="8154988" cy="4160062"/>
          </a:xfrm>
        </p:spPr>
        <p:txBody>
          <a:bodyPr/>
          <a:lstStyle/>
          <a:p>
            <a:pPr lvl="0"/>
            <a:r>
              <a:rPr lang="en-US" smtClean="0"/>
              <a:t>Click to edit Master text styles</a:t>
            </a:r>
          </a:p>
        </p:txBody>
      </p:sp>
    </p:spTree>
    <p:extLst>
      <p:ext uri="{BB962C8B-B14F-4D97-AF65-F5344CB8AC3E}">
        <p14:creationId xmlns:p14="http://schemas.microsoft.com/office/powerpoint/2010/main" val="106543864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Table Placeholder 3"/>
          <p:cNvSpPr>
            <a:spLocks noGrp="1"/>
          </p:cNvSpPr>
          <p:nvPr>
            <p:ph type="tbl" sz="quarter" idx="10"/>
          </p:nvPr>
        </p:nvSpPr>
        <p:spPr>
          <a:xfrm>
            <a:off x="520700" y="1519238"/>
            <a:ext cx="8154988" cy="4879975"/>
          </a:xfrm>
        </p:spPr>
        <p:txBody>
          <a:bodyPr/>
          <a:lstStyle/>
          <a:p>
            <a:r>
              <a:rPr lang="en-US" smtClean="0"/>
              <a:t>Click icon to add table</a:t>
            </a:r>
            <a:endParaRPr lang="de-DE"/>
          </a:p>
        </p:txBody>
      </p:sp>
    </p:spTree>
    <p:extLst>
      <p:ext uri="{BB962C8B-B14F-4D97-AF65-F5344CB8AC3E}">
        <p14:creationId xmlns:p14="http://schemas.microsoft.com/office/powerpoint/2010/main" val="698231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8774804"/>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basic grid">
    <p:spTree>
      <p:nvGrpSpPr>
        <p:cNvPr id="1" name=""/>
        <p:cNvGrpSpPr/>
        <p:nvPr/>
      </p:nvGrpSpPr>
      <p:grpSpPr>
        <a:xfrm>
          <a:off x="0" y="0"/>
          <a:ext cx="0" cy="0"/>
          <a:chOff x="0" y="0"/>
          <a:chExt cx="0" cy="0"/>
        </a:xfrm>
      </p:grpSpPr>
      <p:sp>
        <p:nvSpPr>
          <p:cNvPr id="3" name="Titel 1"/>
          <p:cNvSpPr>
            <a:spLocks noGrp="1"/>
          </p:cNvSpPr>
          <p:nvPr>
            <p:ph type="title" hasCustomPrompt="1"/>
          </p:nvPr>
        </p:nvSpPr>
        <p:spPr>
          <a:xfrm>
            <a:off x="3635897" y="2996952"/>
            <a:ext cx="1800200" cy="504056"/>
          </a:xfrm>
        </p:spPr>
        <p:txBody>
          <a:bodyPr/>
          <a:lstStyle>
            <a:lvl1pPr>
              <a:defRPr sz="3000">
                <a:solidFill>
                  <a:srgbClr val="999999"/>
                </a:solidFill>
              </a:defRPr>
            </a:lvl1pPr>
          </a:lstStyle>
          <a:p>
            <a:r>
              <a:rPr lang="de-DE" dirty="0" smtClean="0">
                <a:latin typeface="Calibri" charset="0"/>
                <a:ea typeface="Calibri" charset="0"/>
              </a:rPr>
              <a:t>Basic </a:t>
            </a:r>
            <a:r>
              <a:rPr lang="de-DE" dirty="0" err="1" smtClean="0">
                <a:latin typeface="Calibri" charset="0"/>
                <a:ea typeface="Calibri" charset="0"/>
              </a:rPr>
              <a:t>Grid</a:t>
            </a:r>
            <a:endParaRPr lang="de-DE" dirty="0">
              <a:latin typeface="Calibri" charset="0"/>
              <a:ea typeface="Calibri" charset="0"/>
            </a:endParaRPr>
          </a:p>
        </p:txBody>
      </p:sp>
      <p:grpSp>
        <p:nvGrpSpPr>
          <p:cNvPr id="4" name="Gruppierung 26"/>
          <p:cNvGrpSpPr/>
          <p:nvPr userDrawn="1"/>
        </p:nvGrpSpPr>
        <p:grpSpPr>
          <a:xfrm>
            <a:off x="503999" y="908720"/>
            <a:ext cx="8172000" cy="5974680"/>
            <a:chOff x="539552" y="908720"/>
            <a:chExt cx="8157581" cy="5974680"/>
          </a:xfrm>
        </p:grpSpPr>
        <p:cxnSp>
          <p:nvCxnSpPr>
            <p:cNvPr id="5"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6"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a:noFill/>
                </a14:hiddenFill>
              </a:ext>
            </a:extLst>
          </p:spPr>
        </p:cxnSp>
        <p:cxnSp>
          <p:nvCxnSpPr>
            <p:cNvPr id="7" name="Gerade Verbindung 6"/>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a:noFill/>
                </a14:hiddenFill>
              </a:ext>
            </a:extLst>
          </p:spPr>
        </p:cxnSp>
        <p:cxnSp>
          <p:nvCxnSpPr>
            <p:cNvPr id="8" name="Gerade Verbindung 7"/>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9" name="Gerade Verbindung 12"/>
            <p:cNvCxnSpPr>
              <a:cxnSpLocks noChangeShapeType="1"/>
            </p:cNvCxnSpPr>
            <p:nvPr userDrawn="1"/>
          </p:nvCxnSpPr>
          <p:spPr bwMode="auto">
            <a:xfrm>
              <a:off x="557521" y="6390000"/>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cxnSp>
          <p:nvCxnSpPr>
            <p:cNvPr id="10"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a:noFill/>
                </a14:hiddenFill>
              </a:ext>
            </a:extLst>
          </p:spPr>
        </p:cxnSp>
      </p:grpSp>
    </p:spTree>
    <p:extLst>
      <p:ext uri="{BB962C8B-B14F-4D97-AF65-F5344CB8AC3E}">
        <p14:creationId xmlns:p14="http://schemas.microsoft.com/office/powerpoint/2010/main" val="1180223043"/>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20700" y="918000"/>
            <a:ext cx="8155238" cy="304699"/>
          </a:xfrm>
          <a:prstGeom prst="rect">
            <a:avLst/>
          </a:prstGeom>
          <a:noFill/>
          <a:ln>
            <a:noFill/>
          </a:ln>
          <a:extLs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spAutoFit/>
          </a:bodyPr>
          <a:lstStyle/>
          <a:p>
            <a:pPr lvl="0"/>
            <a:r>
              <a:rPr lang="de-DE" dirty="0" smtClean="0"/>
              <a:t>Click </a:t>
            </a:r>
            <a:r>
              <a:rPr lang="de-DE" dirty="0" err="1" smtClean="0"/>
              <a:t>to</a:t>
            </a:r>
            <a:r>
              <a:rPr lang="de-DE" dirty="0" smtClean="0"/>
              <a:t> </a:t>
            </a:r>
            <a:r>
              <a:rPr lang="de-DE" dirty="0" err="1" smtClean="0"/>
              <a:t>edit</a:t>
            </a:r>
            <a:r>
              <a:rPr lang="de-DE" dirty="0" smtClean="0"/>
              <a:t> Headline</a:t>
            </a:r>
            <a:endParaRPr lang="de-DE" dirty="0"/>
          </a:p>
        </p:txBody>
      </p:sp>
      <p:sp>
        <p:nvSpPr>
          <p:cNvPr id="14340" name="Rectangle 6"/>
          <p:cNvSpPr>
            <a:spLocks noGrp="1" noChangeArrowheads="1"/>
          </p:cNvSpPr>
          <p:nvPr>
            <p:ph type="body" idx="1"/>
          </p:nvPr>
        </p:nvSpPr>
        <p:spPr bwMode="auto">
          <a:xfrm>
            <a:off x="520700" y="1512000"/>
            <a:ext cx="8155238"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noAutofit/>
          </a:bodyPr>
          <a:lstStyle/>
          <a:p>
            <a:pPr marL="0" marR="0" lvl="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a:pPr>
            <a:r>
              <a:rPr lang="de-DE" dirty="0" smtClean="0"/>
              <a:t>Click </a:t>
            </a:r>
            <a:r>
              <a:rPr lang="de-DE" dirty="0" err="1" smtClean="0"/>
              <a:t>to</a:t>
            </a:r>
            <a:r>
              <a:rPr lang="de-DE" dirty="0" smtClean="0"/>
              <a:t> </a:t>
            </a:r>
            <a:r>
              <a:rPr lang="de-DE" dirty="0" err="1" smtClean="0"/>
              <a:t>edit</a:t>
            </a:r>
            <a:r>
              <a:rPr lang="de-DE" dirty="0" smtClean="0"/>
              <a:t> </a:t>
            </a:r>
            <a:r>
              <a:rPr lang="de-DE" dirty="0" err="1" smtClean="0"/>
              <a:t>text</a:t>
            </a:r>
            <a:r>
              <a:rPr lang="de-DE" dirty="0" smtClean="0"/>
              <a:t> </a:t>
            </a:r>
          </a:p>
          <a:p>
            <a:pPr marL="0" marR="0" lvl="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a:pP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t</a:t>
            </a:r>
            <a:r>
              <a:rPr lang="de-DE" dirty="0" err="1" smtClean="0"/>
              <a: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r>
              <a:rPr lang="de-DE" dirty="0" err="1" smtClean="0"/>
              <a:t>text</a:t>
            </a:r>
            <a:r>
              <a:rPr lang="de-DE" dirty="0" smtClean="0"/>
              <a:t> </a:t>
            </a:r>
          </a:p>
        </p:txBody>
      </p:sp>
      <p:pic>
        <p:nvPicPr>
          <p:cNvPr id="8" name="Bild 1" descr="Kopfbalken.png"/>
          <p:cNvPicPr>
            <a:picLocks/>
          </p:cNvPicPr>
          <p:nvPr/>
        </p:nvPicPr>
        <p:blipFill>
          <a:blip r:embed="rId15"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p:nvSpPr>
        <p:spPr bwMode="auto">
          <a:xfrm>
            <a:off x="522000" y="212400"/>
            <a:ext cx="2592388"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180000" rIns="0" bIns="36000" anchor="ctr"/>
          <a:lstStyle/>
          <a:p>
            <a:pPr algn="l">
              <a:spcBef>
                <a:spcPct val="0"/>
              </a:spcBef>
            </a:pPr>
            <a:r>
              <a:rPr lang="en-US" sz="900" noProof="0" dirty="0" smtClean="0">
                <a:solidFill>
                  <a:schemeClr val="accent4"/>
                </a:solidFill>
                <a:latin typeface="Calibri" charset="0"/>
                <a:cs typeface="Calibri" charset="0"/>
              </a:rPr>
              <a:t>Springer</a:t>
            </a:r>
            <a:r>
              <a:rPr lang="en-US" sz="900" baseline="0" noProof="0" dirty="0" smtClean="0">
                <a:solidFill>
                  <a:schemeClr val="accent4"/>
                </a:solidFill>
                <a:latin typeface="Calibri" charset="0"/>
                <a:cs typeface="Calibri" charset="0"/>
              </a:rPr>
              <a:t> Author Academy</a:t>
            </a:r>
            <a:r>
              <a:rPr lang="en-US" sz="900" noProof="0" dirty="0" smtClean="0">
                <a:solidFill>
                  <a:schemeClr val="accent4"/>
                </a:solidFill>
                <a:latin typeface="Calibri" charset="0"/>
                <a:cs typeface="Calibri" charset="0"/>
              </a:rPr>
              <a:t>| </a:t>
            </a:r>
            <a:fld id="{A1A0AA79-7A1D-9248-9DC2-6DAA7CB659D3}" type="datetime1">
              <a:rPr lang="en-US" sz="900" noProof="0" smtClean="0">
                <a:solidFill>
                  <a:schemeClr val="accent4"/>
                </a:solidFill>
                <a:latin typeface="Calibri" charset="0"/>
                <a:cs typeface="Calibri" charset="0"/>
              </a:rPr>
              <a:pPr algn="l">
                <a:spcBef>
                  <a:spcPct val="0"/>
                </a:spcBef>
              </a:pPr>
              <a:t>12/8/2015</a:t>
            </a:fld>
            <a:r>
              <a:rPr lang="en-US" sz="900" noProof="0" dirty="0" smtClean="0">
                <a:solidFill>
                  <a:schemeClr val="accent4"/>
                </a:solidFill>
                <a:latin typeface="Calibri" charset="0"/>
                <a:cs typeface="Calibri" charset="0"/>
              </a:rPr>
              <a:t> | </a:t>
            </a:r>
            <a:fld id="{DC98D910-DD3F-4044-BE0F-F09D484DEDD5}" type="slidenum">
              <a:rPr lang="en-US" sz="900" noProof="0" smtClean="0">
                <a:solidFill>
                  <a:schemeClr val="accent4"/>
                </a:solidFill>
                <a:latin typeface="Calibri" charset="0"/>
                <a:cs typeface="Calibri" charset="0"/>
              </a:rPr>
              <a:pPr algn="l">
                <a:spcBef>
                  <a:spcPct val="0"/>
                </a:spcBef>
              </a:pPr>
              <a:t>‹#›</a:t>
            </a:fld>
            <a:endParaRPr lang="en-US" sz="900" noProof="0" dirty="0" smtClean="0">
              <a:solidFill>
                <a:schemeClr val="accent4"/>
              </a:solidFill>
              <a:latin typeface="Calibri" charset="0"/>
              <a:cs typeface="Calibri" charset="0"/>
            </a:endParaRPr>
          </a:p>
          <a:p>
            <a:pPr algn="l">
              <a:spcBef>
                <a:spcPct val="0"/>
              </a:spcBef>
            </a:pPr>
            <a:endParaRPr lang="de-DE" sz="900" b="1" dirty="0">
              <a:latin typeface="Calibri" charset="0"/>
              <a:cs typeface="Geneva" charset="0"/>
            </a:endParaRPr>
          </a:p>
        </p:txBody>
      </p:sp>
      <p:sp>
        <p:nvSpPr>
          <p:cNvPr id="13" name="Abgerundetes Rechteck 8"/>
          <p:cNvSpPr/>
          <p:nvPr/>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defRPr/>
            </a:pPr>
            <a:endParaRPr lang="de-DE" dirty="0">
              <a:ln>
                <a:noFill/>
              </a:ln>
              <a:latin typeface="Calibri"/>
              <a:ea typeface="Geneva" charset="0"/>
              <a:cs typeface="Geneva" charset="0"/>
            </a:endParaRPr>
          </a:p>
        </p:txBody>
      </p:sp>
      <p:cxnSp>
        <p:nvCxnSpPr>
          <p:cNvPr id="10" name="Gerade Verbindung 9"/>
          <p:cNvCxnSpPr/>
          <p:nvPr userDrawn="1"/>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pic>
        <p:nvPicPr>
          <p:cNvPr id="11" name="Bild 10" descr="Springer_pms.png"/>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598833" y="141817"/>
            <a:ext cx="1118362" cy="296926"/>
          </a:xfrm>
          <a:prstGeom prst="rect">
            <a:avLst/>
          </a:prstGeom>
        </p:spPr>
      </p:pic>
    </p:spTree>
  </p:cSld>
  <p:clrMap bg1="lt1" tx1="dk1" bg2="lt2" tx2="dk2" accent1="accent1" accent2="accent2" accent3="accent3" accent4="accent4" accent5="accent5" accent6="accent6" hlink="hlink" folHlink="folHlink"/>
  <p:sldLayoutIdLst>
    <p:sldLayoutId id="2147485154" r:id="rId1"/>
    <p:sldLayoutId id="2147485156" r:id="rId2"/>
    <p:sldLayoutId id="2147485164" r:id="rId3"/>
    <p:sldLayoutId id="2147485165" r:id="rId4"/>
    <p:sldLayoutId id="2147485166" r:id="rId5"/>
    <p:sldLayoutId id="2147485167" r:id="rId6"/>
    <p:sldLayoutId id="2147485168" r:id="rId7"/>
    <p:sldLayoutId id="2147485169" r:id="rId8"/>
    <p:sldLayoutId id="2147485170" r:id="rId9"/>
    <p:sldLayoutId id="2147485171" r:id="rId10"/>
    <p:sldLayoutId id="2147485172" r:id="rId11"/>
    <p:sldLayoutId id="2147485173" r:id="rId12"/>
    <p:sldLayoutId id="2147485174" r:id="rId13"/>
  </p:sldLayoutIdLst>
  <p:transition spd="slow"/>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0" marR="0" indent="0" algn="l" defTabSz="914400" rtl="0" eaLnBrk="1" fontAlgn="base" latinLnBrk="0" hangingPunct="1">
        <a:lnSpc>
          <a:spcPts val="2200"/>
        </a:lnSpc>
        <a:spcBef>
          <a:spcPts val="900"/>
        </a:spcBef>
        <a:spcAft>
          <a:spcPct val="0"/>
        </a:spcAft>
        <a:buClr>
          <a:srgbClr val="005BB9"/>
        </a:buClr>
        <a:buSzPct val="100000"/>
        <a:buFont typeface="Arial" charset="0"/>
        <a:buNone/>
        <a:tabLst/>
        <a:defRPr lang="de-DE" sz="1800" baseline="0">
          <a:solidFill>
            <a:schemeClr val="tx2"/>
          </a:solidFill>
          <a:latin typeface="Calibri"/>
          <a:ea typeface="ヒラギノ角ゴ Pro W3" pitchFamily="-65" charset="-128"/>
          <a:cs typeface="ヒラギノ角ゴ Pro W3" pitchFamily="-65" charset="-128"/>
        </a:defRPr>
      </a:lvl1pPr>
      <a:lvl2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ヒラギノ角ゴ Pro W3" charset="-128"/>
          <a:cs typeface="ヒラギノ角ゴ Pro W3" charset="0"/>
        </a:defRPr>
      </a:lvl2pPr>
      <a:lvl3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ＭＳ Ｐゴシック" charset="0"/>
          <a:cs typeface="Geneva" charset="-128"/>
        </a:defRPr>
      </a:lvl3pPr>
      <a:lvl4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Geneva" charset="-128"/>
          <a:cs typeface="Geneva" charset="0"/>
        </a:defRPr>
      </a:lvl4pPr>
      <a:lvl5pPr marL="0" indent="0" algn="l" rtl="0" eaLnBrk="1" fontAlgn="base" hangingPunct="1">
        <a:lnSpc>
          <a:spcPts val="2200"/>
        </a:lnSpc>
        <a:spcBef>
          <a:spcPts val="900"/>
        </a:spcBef>
        <a:spcAft>
          <a:spcPct val="0"/>
        </a:spcAft>
        <a:buClr>
          <a:srgbClr val="005BB9"/>
        </a:buClr>
        <a:buSzPct val="100000"/>
        <a:buFont typeface="Arial" charset="0"/>
        <a:buNone/>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11.xml"/></Relationships>
</file>

<file path=ppt/slides/_rels/slide10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1.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13.xml"/><Relationship Id="rId5" Type="http://schemas.openxmlformats.org/officeDocument/2006/relationships/image" Target="../media/image11.png"/><Relationship Id="rId4" Type="http://schemas.openxmlformats.org/officeDocument/2006/relationships/image" Target="../media/image10.jpeg"/></Relationships>
</file>

<file path=ppt/slides/_rels/slide3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chart" Target="../charts/char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5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1.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1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1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1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11.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11.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11.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11.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11.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11.xml"/></Relationships>
</file>

<file path=ppt/slides/_rels/slide94.xml.rels><?xml version="1.0" encoding="UTF-8" standalone="yes"?>
<Relationships xmlns="http://schemas.openxmlformats.org/package/2006/relationships"><Relationship Id="rId3" Type="http://schemas.openxmlformats.org/officeDocument/2006/relationships/hyperlink" Target="http://www.clinmedkaz.org/" TargetMode="External"/><Relationship Id="rId2" Type="http://schemas.openxmlformats.org/officeDocument/2006/relationships/notesSlide" Target="../notesSlides/notesSlide94.xml"/><Relationship Id="rId1" Type="http://schemas.openxmlformats.org/officeDocument/2006/relationships/slideLayout" Target="../slideLayouts/slideLayout11.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1.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1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5382108" y="5574559"/>
            <a:ext cx="3600480" cy="10948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r">
              <a:lnSpc>
                <a:spcPct val="120000"/>
              </a:lnSpc>
              <a:spcBef>
                <a:spcPts val="0"/>
              </a:spcBef>
            </a:pPr>
            <a:r>
              <a:rPr lang="en-US" sz="2400" dirty="0" smtClean="0">
                <a:solidFill>
                  <a:srgbClr val="FFFFFF"/>
                </a:solidFill>
                <a:latin typeface="+mj-lt"/>
              </a:rPr>
              <a:t>Jeffrey Robens, PhD</a:t>
            </a:r>
            <a:endParaRPr lang="en-US" sz="2400" dirty="0">
              <a:solidFill>
                <a:srgbClr val="FFFFFF"/>
              </a:solidFill>
              <a:latin typeface="+mj-lt"/>
            </a:endParaRPr>
          </a:p>
          <a:p>
            <a:pPr algn="r">
              <a:lnSpc>
                <a:spcPct val="120000"/>
              </a:lnSpc>
              <a:spcBef>
                <a:spcPts val="0"/>
              </a:spcBef>
            </a:pPr>
            <a:r>
              <a:rPr lang="en-US" sz="2000" dirty="0" smtClean="0">
                <a:solidFill>
                  <a:srgbClr val="FFFFFF"/>
                </a:solidFill>
                <a:latin typeface="+mj-lt"/>
              </a:rPr>
              <a:t>Editorial Development Manager</a:t>
            </a:r>
            <a:endParaRPr lang="en-US" sz="2000" dirty="0">
              <a:solidFill>
                <a:srgbClr val="FFFFFF"/>
              </a:solidFill>
              <a:latin typeface="+mj-lt"/>
            </a:endParaRPr>
          </a:p>
        </p:txBody>
      </p:sp>
      <p:sp>
        <p:nvSpPr>
          <p:cNvPr id="2" name="Title 1"/>
          <p:cNvSpPr>
            <a:spLocks noGrp="1"/>
          </p:cNvSpPr>
          <p:nvPr>
            <p:ph type="ctrTitle"/>
          </p:nvPr>
        </p:nvSpPr>
        <p:spPr>
          <a:xfrm>
            <a:off x="791496" y="4085377"/>
            <a:ext cx="7651020" cy="873827"/>
          </a:xfrm>
        </p:spPr>
        <p:txBody>
          <a:bodyPr>
            <a:normAutofit fontScale="90000"/>
          </a:bodyPr>
          <a:lstStyle/>
          <a:p>
            <a:pPr algn="ctr">
              <a:lnSpc>
                <a:spcPct val="100000"/>
              </a:lnSpc>
            </a:pPr>
            <a:r>
              <a:rPr lang="en-US" sz="4000" b="1" i="1" dirty="0" smtClean="0"/>
              <a:t>Increasing the Impact of your Journal</a:t>
            </a:r>
            <a:r>
              <a:rPr lang="en-US" sz="3100" i="1" dirty="0" smtClean="0"/>
              <a:t/>
            </a:r>
            <a:br>
              <a:rPr lang="en-US" sz="3100" i="1" dirty="0" smtClean="0"/>
            </a:br>
            <a:r>
              <a:rPr lang="en-US" sz="1100" i="1" dirty="0" smtClean="0">
                <a:solidFill>
                  <a:schemeClr val="accent1">
                    <a:lumMod val="50000"/>
                  </a:schemeClr>
                </a:solidFill>
              </a:rPr>
              <a:t>a</a:t>
            </a:r>
            <a:r>
              <a:rPr lang="en-US" sz="3100" i="1" dirty="0" smtClean="0"/>
              <a:t/>
            </a:r>
            <a:br>
              <a:rPr lang="en-US" sz="3100" i="1" dirty="0" smtClean="0"/>
            </a:br>
            <a:r>
              <a:rPr lang="en-US" sz="2700" i="1" dirty="0" smtClean="0"/>
              <a:t>3 December 2015</a:t>
            </a:r>
            <a:endParaRPr lang="en-NZ" sz="2700" dirty="0">
              <a:solidFill>
                <a:schemeClr val="bg2">
                  <a:lumMod val="75000"/>
                </a:schemeClr>
              </a:solidFill>
            </a:endParaRPr>
          </a:p>
        </p:txBody>
      </p:sp>
    </p:spTree>
    <p:extLst>
      <p:ext uri="{BB962C8B-B14F-4D97-AF65-F5344CB8AC3E}">
        <p14:creationId xmlns:p14="http://schemas.microsoft.com/office/powerpoint/2010/main" val="6354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Editor-in-Chief – Editorial strategy</a:t>
            </a:r>
            <a:endParaRPr lang="en-US" sz="3200" dirty="0"/>
          </a:p>
        </p:txBody>
      </p:sp>
      <p:sp>
        <p:nvSpPr>
          <p:cNvPr id="4" name="TextBox 3"/>
          <p:cNvSpPr txBox="1"/>
          <p:nvPr/>
        </p:nvSpPr>
        <p:spPr>
          <a:xfrm>
            <a:off x="0" y="1718772"/>
            <a:ext cx="9144000"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Define the vision and direction for your journal</a:t>
            </a:r>
          </a:p>
        </p:txBody>
      </p:sp>
      <p:sp>
        <p:nvSpPr>
          <p:cNvPr id="5" name="Rounded Rectangle 4"/>
          <p:cNvSpPr/>
          <p:nvPr/>
        </p:nvSpPr>
        <p:spPr bwMode="auto">
          <a:xfrm>
            <a:off x="431331" y="2438868"/>
            <a:ext cx="3960528" cy="969345"/>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mj-lt"/>
              </a:rPr>
              <a:t>What </a:t>
            </a:r>
            <a:r>
              <a:rPr lang="en-US" sz="2400" b="1" i="1" u="sng" dirty="0" smtClean="0">
                <a:solidFill>
                  <a:schemeClr val="bg1"/>
                </a:solidFill>
                <a:latin typeface="+mj-lt"/>
              </a:rPr>
              <a:t>unique</a:t>
            </a:r>
            <a:r>
              <a:rPr lang="en-US" sz="2400" b="1" dirty="0" smtClean="0">
                <a:solidFill>
                  <a:schemeClr val="bg1"/>
                </a:solidFill>
                <a:latin typeface="+mj-lt"/>
              </a:rPr>
              <a:t> value can your journal add to the field?</a:t>
            </a:r>
            <a:endParaRPr kumimoji="0" lang="en-US" sz="24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4662012" y="2438869"/>
            <a:ext cx="3960528" cy="969345"/>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400" b="1" dirty="0" smtClean="0">
                <a:solidFill>
                  <a:schemeClr val="tx2">
                    <a:lumMod val="75000"/>
                  </a:schemeClr>
                </a:solidFill>
                <a:latin typeface="+mj-lt"/>
              </a:rPr>
              <a:t>Identify current trends</a:t>
            </a:r>
          </a:p>
          <a:p>
            <a:pPr marL="342900" marR="0" indent="-3429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400" b="1" dirty="0" smtClean="0">
                <a:solidFill>
                  <a:schemeClr val="tx2">
                    <a:lumMod val="75000"/>
                  </a:schemeClr>
                </a:solidFill>
                <a:latin typeface="+mj-lt"/>
              </a:rPr>
              <a:t>Establish your niche</a:t>
            </a:r>
            <a:endParaRPr kumimoji="0" lang="en-US" sz="24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431331" y="3836778"/>
            <a:ext cx="3960528" cy="969345"/>
          </a:xfrm>
          <a:prstGeom prst="round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mj-lt"/>
              </a:rPr>
              <a:t>Who can help you develop your journal?</a:t>
            </a:r>
            <a:endParaRPr kumimoji="0" lang="en-US" sz="24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4662012" y="3836778"/>
            <a:ext cx="3960528" cy="96934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400" b="1" dirty="0" smtClean="0">
                <a:solidFill>
                  <a:schemeClr val="tx2">
                    <a:lumMod val="75000"/>
                  </a:schemeClr>
                </a:solidFill>
                <a:latin typeface="+mj-lt"/>
              </a:rPr>
              <a:t>Editorial board</a:t>
            </a:r>
          </a:p>
          <a:p>
            <a:pPr marL="342900" marR="0" indent="-3429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400" b="1" dirty="0" smtClean="0">
                <a:solidFill>
                  <a:schemeClr val="tx2">
                    <a:lumMod val="75000"/>
                  </a:schemeClr>
                </a:solidFill>
                <a:latin typeface="+mj-lt"/>
              </a:rPr>
              <a:t>Advisory committee</a:t>
            </a:r>
            <a:endParaRPr kumimoji="0" lang="en-US" sz="2400" b="1" i="0" u="none" strike="noStrike" cap="none" normalizeH="0" baseline="0" dirty="0">
              <a:ln>
                <a:noFill/>
              </a:ln>
              <a:solidFill>
                <a:schemeClr val="tx2">
                  <a:lumMod val="75000"/>
                </a:schemeClr>
              </a:solidFill>
              <a:effectLst/>
              <a:latin typeface="+mj-lt"/>
            </a:endParaRPr>
          </a:p>
        </p:txBody>
      </p:sp>
      <p:sp>
        <p:nvSpPr>
          <p:cNvPr id="9" name="Rounded Rectangle 8"/>
          <p:cNvSpPr/>
          <p:nvPr/>
        </p:nvSpPr>
        <p:spPr bwMode="auto">
          <a:xfrm>
            <a:off x="431331" y="5160015"/>
            <a:ext cx="3960528" cy="969345"/>
          </a:xfrm>
          <a:prstGeom prst="round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mj-lt"/>
              </a:rPr>
              <a:t>How can you improve the visibility of your journal?</a:t>
            </a:r>
            <a:endParaRPr kumimoji="0" lang="en-US" sz="24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4662012" y="5160015"/>
            <a:ext cx="3960528" cy="969345"/>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400" b="1" dirty="0" smtClean="0">
                <a:solidFill>
                  <a:schemeClr val="tx2">
                    <a:lumMod val="75000"/>
                  </a:schemeClr>
                </a:solidFill>
                <a:latin typeface="+mj-lt"/>
              </a:rPr>
              <a:t>Indexing services</a:t>
            </a:r>
          </a:p>
          <a:p>
            <a:pPr marL="342900" marR="0" indent="-3429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400" b="1" dirty="0" smtClean="0">
                <a:solidFill>
                  <a:schemeClr val="tx2">
                    <a:lumMod val="75000"/>
                  </a:schemeClr>
                </a:solidFill>
                <a:latin typeface="+mj-lt"/>
              </a:rPr>
              <a:t>Active promotion</a:t>
            </a:r>
            <a:endParaRPr kumimoji="0" lang="en-US" sz="24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76785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10" name="Rounded Rectangle 9"/>
          <p:cNvSpPr/>
          <p:nvPr/>
        </p:nvSpPr>
        <p:spPr bwMode="auto">
          <a:xfrm>
            <a:off x="1151544" y="2348856"/>
            <a:ext cx="6840912" cy="2520336"/>
          </a:xfrm>
          <a:prstGeom prst="roundRect">
            <a:avLst>
              <a:gd name="adj" fmla="val 1232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ü"/>
              <a:tabLst/>
            </a:pPr>
            <a:r>
              <a:rPr lang="en-US" sz="3200" dirty="0" smtClean="0">
                <a:solidFill>
                  <a:schemeClr val="bg2">
                    <a:lumMod val="25000"/>
                  </a:schemeClr>
                </a:solidFill>
                <a:latin typeface="+mj-lt"/>
              </a:rPr>
              <a:t>Novel and unique title</a:t>
            </a:r>
          </a:p>
          <a:p>
            <a:pPr marL="457200" marR="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ü"/>
              <a:tabLst/>
            </a:pPr>
            <a:endParaRPr lang="en-US" sz="2400" dirty="0" smtClean="0">
              <a:solidFill>
                <a:schemeClr val="bg2">
                  <a:lumMod val="25000"/>
                </a:schemeClr>
              </a:solidFill>
              <a:latin typeface="+mj-lt"/>
            </a:endParaRPr>
          </a:p>
          <a:p>
            <a:pPr marL="457200" marR="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ü"/>
              <a:tabLst/>
            </a:pPr>
            <a:r>
              <a:rPr kumimoji="0" lang="en-US" sz="3200" b="0" i="0" u="none" strike="noStrike" cap="none" normalizeH="0" baseline="0" dirty="0" smtClean="0">
                <a:ln>
                  <a:noFill/>
                </a:ln>
                <a:solidFill>
                  <a:schemeClr val="bg2">
                    <a:lumMod val="25000"/>
                  </a:schemeClr>
                </a:solidFill>
                <a:effectLst/>
                <a:latin typeface="+mj-lt"/>
              </a:rPr>
              <a:t>Concise and clear aims and scope</a:t>
            </a:r>
          </a:p>
        </p:txBody>
      </p:sp>
    </p:spTree>
    <p:extLst>
      <p:ext uri="{BB962C8B-B14F-4D97-AF65-F5344CB8AC3E}">
        <p14:creationId xmlns:p14="http://schemas.microsoft.com/office/powerpoint/2010/main" val="19716765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b="1" dirty="0" err="1"/>
              <a:t>Any</a:t>
            </a:r>
            <a:r>
              <a:rPr lang="de-DE" b="1" dirty="0"/>
              <a:t> </a:t>
            </a:r>
            <a:r>
              <a:rPr lang="de-DE" b="1" dirty="0" err="1" smtClean="0"/>
              <a:t>questions</a:t>
            </a:r>
            <a:r>
              <a:rPr lang="de-DE" b="1" dirty="0"/>
              <a:t>?</a:t>
            </a:r>
          </a:p>
        </p:txBody>
      </p:sp>
      <p:pic>
        <p:nvPicPr>
          <p:cNvPr id="6147" name="Picture 3" descr="C:\Users\jrm1194\Pictures\Jeff Robens smal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4000" y="4419132"/>
            <a:ext cx="1650969" cy="2042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19148" y="4830185"/>
            <a:ext cx="3221820" cy="1582372"/>
          </a:xfrm>
          <a:prstGeom prst="rect">
            <a:avLst/>
          </a:prstGeom>
          <a:noFill/>
        </p:spPr>
        <p:txBody>
          <a:bodyPr wrap="square" lIns="0" tIns="0" rIns="0" bIns="0" rtlCol="0" anchor="b" anchorCtr="0">
            <a:noAutofit/>
          </a:bodyPr>
          <a:lstStyle/>
          <a:p>
            <a:pPr algn="l">
              <a:lnSpc>
                <a:spcPts val="2200"/>
              </a:lnSpc>
              <a:spcBef>
                <a:spcPts val="900"/>
              </a:spcBef>
              <a:buClr>
                <a:schemeClr val="accent2"/>
              </a:buClr>
              <a:buSzPct val="100000"/>
            </a:pPr>
            <a:r>
              <a:rPr lang="en-US" sz="2400" b="1" dirty="0" smtClean="0">
                <a:solidFill>
                  <a:schemeClr val="bg1"/>
                </a:solidFill>
                <a:latin typeface="+mn-lt"/>
              </a:rPr>
              <a:t>Dr. Jeffrey Robens</a:t>
            </a:r>
          </a:p>
          <a:p>
            <a:pPr algn="l">
              <a:lnSpc>
                <a:spcPts val="2200"/>
              </a:lnSpc>
              <a:spcBef>
                <a:spcPts val="900"/>
              </a:spcBef>
              <a:buClr>
                <a:schemeClr val="accent2"/>
              </a:buClr>
              <a:buSzPct val="100000"/>
            </a:pPr>
            <a:r>
              <a:rPr lang="en-US" sz="1800" dirty="0" smtClean="0">
                <a:solidFill>
                  <a:schemeClr val="bg1"/>
                </a:solidFill>
                <a:latin typeface="+mn-lt"/>
              </a:rPr>
              <a:t>Editorial Development Manager</a:t>
            </a:r>
          </a:p>
          <a:p>
            <a:pPr algn="l">
              <a:lnSpc>
                <a:spcPts val="2200"/>
              </a:lnSpc>
              <a:spcBef>
                <a:spcPts val="900"/>
              </a:spcBef>
              <a:buClr>
                <a:schemeClr val="accent2"/>
              </a:buClr>
              <a:buSzPct val="100000"/>
            </a:pPr>
            <a:r>
              <a:rPr lang="en-US" sz="1800" smtClean="0">
                <a:solidFill>
                  <a:schemeClr val="bg1"/>
                </a:solidFill>
                <a:latin typeface="+mn-lt"/>
              </a:rPr>
              <a:t>jeffrey.robens@springer.com</a:t>
            </a:r>
            <a:endParaRPr lang="en-US" sz="1800" dirty="0" smtClean="0">
              <a:solidFill>
                <a:schemeClr val="bg1"/>
              </a:solidFill>
              <a:latin typeface="+mn-lt"/>
            </a:endParaRPr>
          </a:p>
        </p:txBody>
      </p:sp>
      <p:sp>
        <p:nvSpPr>
          <p:cNvPr id="3" name="TextBox 2"/>
          <p:cNvSpPr txBox="1"/>
          <p:nvPr/>
        </p:nvSpPr>
        <p:spPr>
          <a:xfrm>
            <a:off x="0" y="728640"/>
            <a:ext cx="9144000" cy="90012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5400" b="1" i="1" dirty="0" smtClean="0">
                <a:solidFill>
                  <a:schemeClr val="bg1"/>
                </a:solidFill>
                <a:latin typeface="+mn-lt"/>
              </a:rPr>
              <a:t>Thank you!</a:t>
            </a:r>
          </a:p>
        </p:txBody>
      </p:sp>
    </p:spTree>
    <p:extLst>
      <p:ext uri="{BB962C8B-B14F-4D97-AF65-F5344CB8AC3E}">
        <p14:creationId xmlns:p14="http://schemas.microsoft.com/office/powerpoint/2010/main" val="3749547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The scope of your journal</a:t>
            </a:r>
            <a:endParaRPr lang="en-US" sz="3200" dirty="0"/>
          </a:p>
        </p:txBody>
      </p:sp>
      <p:sp>
        <p:nvSpPr>
          <p:cNvPr id="3" name="TextBox 2"/>
          <p:cNvSpPr txBox="1"/>
          <p:nvPr/>
        </p:nvSpPr>
        <p:spPr>
          <a:xfrm>
            <a:off x="0" y="1718772"/>
            <a:ext cx="9144000"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Avoid being too broad!</a:t>
            </a:r>
          </a:p>
        </p:txBody>
      </p:sp>
      <p:sp>
        <p:nvSpPr>
          <p:cNvPr id="6" name="Rounded Rectangle 5"/>
          <p:cNvSpPr/>
          <p:nvPr/>
        </p:nvSpPr>
        <p:spPr bwMode="auto">
          <a:xfrm>
            <a:off x="1199710" y="2348856"/>
            <a:ext cx="6744579" cy="4050540"/>
          </a:xfrm>
          <a:prstGeom prst="roundRect">
            <a:avLst>
              <a:gd name="adj" fmla="val 925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en-US" sz="3200" b="1" i="1" u="sng" dirty="0" smtClean="0">
                <a:solidFill>
                  <a:schemeClr val="accent1"/>
                </a:solidFill>
                <a:latin typeface="+mj-lt"/>
              </a:rPr>
              <a:t>Specialized aims and scope</a:t>
            </a:r>
            <a:r>
              <a:rPr lang="en-US" sz="3200" b="1" i="1" dirty="0" smtClean="0">
                <a:solidFill>
                  <a:schemeClr val="accent1"/>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2800" b="1" i="1" dirty="0" smtClean="0">
                <a:solidFill>
                  <a:schemeClr val="tx2">
                    <a:lumMod val="75000"/>
                  </a:schemeClr>
                </a:solidFill>
                <a:latin typeface="+mj-lt"/>
              </a:rPr>
              <a:t>Defines a distinct authorship</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2800" b="1" i="1" dirty="0" smtClean="0">
                <a:solidFill>
                  <a:schemeClr val="tx2">
                    <a:lumMod val="75000"/>
                  </a:schemeClr>
                </a:solidFill>
                <a:latin typeface="+mj-lt"/>
              </a:rPr>
              <a:t>Defines a distinct readership</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2800" b="1" i="1" dirty="0" smtClean="0">
                <a:solidFill>
                  <a:schemeClr val="tx2">
                    <a:lumMod val="75000"/>
                  </a:schemeClr>
                </a:solidFill>
                <a:latin typeface="+mj-lt"/>
              </a:rPr>
              <a:t>Establishes focus of the editors and editorial board</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2800" b="1" i="1" dirty="0" smtClean="0">
                <a:solidFill>
                  <a:schemeClr val="tx2">
                    <a:lumMod val="75000"/>
                  </a:schemeClr>
                </a:solidFill>
                <a:latin typeface="+mj-lt"/>
              </a:rPr>
              <a:t>Define specific subject areas of focus</a:t>
            </a:r>
          </a:p>
        </p:txBody>
      </p:sp>
    </p:spTree>
    <p:extLst>
      <p:ext uri="{BB962C8B-B14F-4D97-AF65-F5344CB8AC3E}">
        <p14:creationId xmlns:p14="http://schemas.microsoft.com/office/powerpoint/2010/main" val="385886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500"/>
                                        <p:tgtEl>
                                          <p:spTgt spid="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4" end="4"/>
                                            </p:txEl>
                                          </p:spTgt>
                                        </p:tgtEl>
                                        <p:attrNameLst>
                                          <p:attrName>style.visibility</p:attrName>
                                        </p:attrNameLst>
                                      </p:cBhvr>
                                      <p:to>
                                        <p:strVal val="visible"/>
                                      </p:to>
                                    </p:set>
                                    <p:animEffect transition="in" filter="fade">
                                      <p:cBhvr>
                                        <p:cTn id="30"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Associate editors</a:t>
            </a:r>
            <a:endParaRPr lang="en-US" sz="3200" dirty="0"/>
          </a:p>
        </p:txBody>
      </p:sp>
      <p:sp>
        <p:nvSpPr>
          <p:cNvPr id="3" name="TextBox 2"/>
          <p:cNvSpPr txBox="1"/>
          <p:nvPr/>
        </p:nvSpPr>
        <p:spPr>
          <a:xfrm>
            <a:off x="0" y="1448736"/>
            <a:ext cx="9144000"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Supports Editor-in-Chief</a:t>
            </a:r>
          </a:p>
        </p:txBody>
      </p:sp>
      <p:sp>
        <p:nvSpPr>
          <p:cNvPr id="4" name="Rounded Rectangle 3"/>
          <p:cNvSpPr/>
          <p:nvPr/>
        </p:nvSpPr>
        <p:spPr bwMode="auto">
          <a:xfrm>
            <a:off x="2861772" y="1988808"/>
            <a:ext cx="3600480" cy="72009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Editor-in-Chief</a:t>
            </a:r>
            <a:endParaRPr kumimoji="0" lang="en-US" sz="28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2861772" y="3429000"/>
            <a:ext cx="3600480" cy="126016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Associate editor</a:t>
            </a:r>
            <a:r>
              <a:rPr kumimoji="0" lang="en-US" sz="2800" b="1" i="0" u="none" strike="noStrike" cap="none" normalizeH="0" dirty="0" smtClean="0">
                <a:ln>
                  <a:noFill/>
                </a:ln>
                <a:solidFill>
                  <a:schemeClr val="bg1"/>
                </a:solidFill>
                <a:effectLst/>
                <a:latin typeface="+mj-lt"/>
              </a:rPr>
              <a:t> with subject expertise</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61772" y="5409264"/>
            <a:ext cx="3600480" cy="720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Peer review</a:t>
            </a:r>
            <a:endParaRPr kumimoji="0" lang="en-US" sz="2800" b="1" i="0" u="none" strike="noStrike" cap="none" normalizeH="0" baseline="0" dirty="0">
              <a:ln>
                <a:noFill/>
              </a:ln>
              <a:solidFill>
                <a:schemeClr val="bg1"/>
              </a:solidFill>
              <a:effectLst/>
              <a:latin typeface="+mj-lt"/>
            </a:endParaRPr>
          </a:p>
        </p:txBody>
      </p:sp>
      <p:cxnSp>
        <p:nvCxnSpPr>
          <p:cNvPr id="9" name="Straight Arrow Connector 8"/>
          <p:cNvCxnSpPr/>
          <p:nvPr/>
        </p:nvCxnSpPr>
        <p:spPr bwMode="auto">
          <a:xfrm>
            <a:off x="3761892" y="2708904"/>
            <a:ext cx="0" cy="540072"/>
          </a:xfrm>
          <a:prstGeom prst="straightConnector1">
            <a:avLst/>
          </a:prstGeom>
          <a:solidFill>
            <a:srgbClr val="D1DDE9"/>
          </a:solidFill>
          <a:ln w="38100" cap="flat" cmpd="sng" algn="ctr">
            <a:solidFill>
              <a:schemeClr val="tx1"/>
            </a:solidFill>
            <a:prstDash val="solid"/>
            <a:round/>
            <a:headEnd type="none" w="med" len="med"/>
            <a:tailEnd type="arrow" w="med" len="med"/>
          </a:ln>
          <a:effectLst/>
        </p:spPr>
      </p:cxnSp>
      <p:sp>
        <p:nvSpPr>
          <p:cNvPr id="10" name="TextBox 9"/>
          <p:cNvSpPr txBox="1"/>
          <p:nvPr/>
        </p:nvSpPr>
        <p:spPr>
          <a:xfrm>
            <a:off x="1061532" y="2708904"/>
            <a:ext cx="2340312" cy="540072"/>
          </a:xfrm>
          <a:prstGeom prst="rect">
            <a:avLst/>
          </a:prstGeom>
          <a:noFill/>
        </p:spPr>
        <p:txBody>
          <a:bodyPr wrap="square" lIns="0" tIns="0" rIns="0" bIns="0" rtlCol="0">
            <a:noAutofit/>
          </a:bodyPr>
          <a:lstStyle/>
          <a:p>
            <a:pPr>
              <a:spcBef>
                <a:spcPts val="900"/>
              </a:spcBef>
              <a:buClr>
                <a:schemeClr val="accent2"/>
              </a:buClr>
              <a:buSzPct val="100000"/>
            </a:pPr>
            <a:r>
              <a:rPr lang="en-US" sz="2400" b="1" dirty="0" smtClean="0">
                <a:solidFill>
                  <a:schemeClr val="tx1"/>
                </a:solidFill>
                <a:latin typeface="+mn-lt"/>
              </a:rPr>
              <a:t>Send submitted manuscript</a:t>
            </a:r>
          </a:p>
        </p:txBody>
      </p:sp>
      <p:cxnSp>
        <p:nvCxnSpPr>
          <p:cNvPr id="11" name="Straight Arrow Connector 10"/>
          <p:cNvCxnSpPr/>
          <p:nvPr/>
        </p:nvCxnSpPr>
        <p:spPr bwMode="auto">
          <a:xfrm>
            <a:off x="3761892" y="4689168"/>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sp>
        <p:nvSpPr>
          <p:cNvPr id="12" name="TextBox 11"/>
          <p:cNvSpPr txBox="1"/>
          <p:nvPr/>
        </p:nvSpPr>
        <p:spPr>
          <a:xfrm>
            <a:off x="1061532" y="4779180"/>
            <a:ext cx="2340312" cy="540072"/>
          </a:xfrm>
          <a:prstGeom prst="rect">
            <a:avLst/>
          </a:prstGeom>
          <a:noFill/>
        </p:spPr>
        <p:txBody>
          <a:bodyPr wrap="square" lIns="0" tIns="0" rIns="0" bIns="0" rtlCol="0">
            <a:noAutofit/>
          </a:bodyPr>
          <a:lstStyle/>
          <a:p>
            <a:pPr>
              <a:spcBef>
                <a:spcPts val="900"/>
              </a:spcBef>
              <a:buClr>
                <a:schemeClr val="accent2"/>
              </a:buClr>
              <a:buSzPct val="100000"/>
            </a:pPr>
            <a:r>
              <a:rPr lang="en-US" sz="2400" b="1" dirty="0" smtClean="0">
                <a:solidFill>
                  <a:schemeClr val="accent1"/>
                </a:solidFill>
                <a:latin typeface="+mn-lt"/>
              </a:rPr>
              <a:t>Choose reviewers</a:t>
            </a:r>
          </a:p>
        </p:txBody>
      </p:sp>
      <p:cxnSp>
        <p:nvCxnSpPr>
          <p:cNvPr id="13" name="Straight Arrow Connector 12"/>
          <p:cNvCxnSpPr/>
          <p:nvPr/>
        </p:nvCxnSpPr>
        <p:spPr bwMode="auto">
          <a:xfrm flipV="1">
            <a:off x="5742156" y="4857124"/>
            <a:ext cx="0" cy="540072"/>
          </a:xfrm>
          <a:prstGeom prst="straightConnector1">
            <a:avLst/>
          </a:prstGeom>
          <a:solidFill>
            <a:srgbClr val="D1DDE9"/>
          </a:solidFill>
          <a:ln w="38100" cap="flat" cmpd="sng" algn="ctr">
            <a:solidFill>
              <a:schemeClr val="accent2"/>
            </a:solidFill>
            <a:prstDash val="solid"/>
            <a:round/>
            <a:headEnd type="none" w="med" len="med"/>
            <a:tailEnd type="arrow" w="med" len="med"/>
          </a:ln>
          <a:effectLst/>
        </p:spPr>
      </p:cxnSp>
      <p:sp>
        <p:nvSpPr>
          <p:cNvPr id="14" name="TextBox 13"/>
          <p:cNvSpPr txBox="1"/>
          <p:nvPr/>
        </p:nvSpPr>
        <p:spPr>
          <a:xfrm>
            <a:off x="5922180" y="4931580"/>
            <a:ext cx="2340312" cy="540072"/>
          </a:xfrm>
          <a:prstGeom prst="rect">
            <a:avLst/>
          </a:prstGeom>
          <a:noFill/>
        </p:spPr>
        <p:txBody>
          <a:bodyPr wrap="square" lIns="0" tIns="0" rIns="0" bIns="0" rtlCol="0">
            <a:noAutofit/>
          </a:bodyPr>
          <a:lstStyle/>
          <a:p>
            <a:pPr>
              <a:spcBef>
                <a:spcPts val="900"/>
              </a:spcBef>
              <a:buClr>
                <a:schemeClr val="accent2"/>
              </a:buClr>
              <a:buSzPct val="100000"/>
            </a:pPr>
            <a:r>
              <a:rPr lang="en-US" sz="2400" b="1" dirty="0" smtClean="0">
                <a:solidFill>
                  <a:schemeClr val="accent2"/>
                </a:solidFill>
                <a:latin typeface="+mn-lt"/>
              </a:rPr>
              <a:t>Send reports</a:t>
            </a:r>
          </a:p>
        </p:txBody>
      </p:sp>
      <p:cxnSp>
        <p:nvCxnSpPr>
          <p:cNvPr id="15" name="Straight Arrow Connector 14"/>
          <p:cNvCxnSpPr/>
          <p:nvPr/>
        </p:nvCxnSpPr>
        <p:spPr bwMode="auto">
          <a:xfrm flipV="1">
            <a:off x="5742156" y="2888928"/>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sp>
        <p:nvSpPr>
          <p:cNvPr id="16" name="TextBox 15"/>
          <p:cNvSpPr txBox="1"/>
          <p:nvPr/>
        </p:nvSpPr>
        <p:spPr>
          <a:xfrm>
            <a:off x="5922180" y="2676820"/>
            <a:ext cx="2340312" cy="540072"/>
          </a:xfrm>
          <a:prstGeom prst="rect">
            <a:avLst/>
          </a:prstGeom>
          <a:noFill/>
        </p:spPr>
        <p:txBody>
          <a:bodyPr wrap="square" lIns="0" tIns="0" rIns="0" bIns="0" rtlCol="0">
            <a:noAutofit/>
          </a:bodyPr>
          <a:lstStyle/>
          <a:p>
            <a:pPr>
              <a:spcBef>
                <a:spcPts val="900"/>
              </a:spcBef>
              <a:buClr>
                <a:schemeClr val="accent2"/>
              </a:buClr>
              <a:buSzPct val="100000"/>
            </a:pPr>
            <a:r>
              <a:rPr lang="en-US" sz="2400" b="1" dirty="0" smtClean="0">
                <a:solidFill>
                  <a:schemeClr val="accent1"/>
                </a:solidFill>
                <a:latin typeface="+mn-lt"/>
              </a:rPr>
              <a:t>Give recommendation</a:t>
            </a:r>
          </a:p>
        </p:txBody>
      </p:sp>
    </p:spTree>
    <p:extLst>
      <p:ext uri="{BB962C8B-B14F-4D97-AF65-F5344CB8AC3E}">
        <p14:creationId xmlns:p14="http://schemas.microsoft.com/office/powerpoint/2010/main" val="190156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wipe(down)">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8" grpId="0" animBg="1"/>
      <p:bldP spid="10" grpId="0"/>
      <p:bldP spid="12" grpId="0"/>
      <p:bldP spid="14"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Associate editors</a:t>
            </a:r>
            <a:endParaRPr lang="en-US" sz="3200" dirty="0"/>
          </a:p>
        </p:txBody>
      </p:sp>
      <p:sp>
        <p:nvSpPr>
          <p:cNvPr id="3" name="TextBox 2"/>
          <p:cNvSpPr txBox="1"/>
          <p:nvPr/>
        </p:nvSpPr>
        <p:spPr>
          <a:xfrm>
            <a:off x="0" y="1448736"/>
            <a:ext cx="9144000"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Supports Editor-in-Chief</a:t>
            </a:r>
          </a:p>
        </p:txBody>
      </p:sp>
      <p:sp>
        <p:nvSpPr>
          <p:cNvPr id="4" name="Rounded Rectangle 3"/>
          <p:cNvSpPr/>
          <p:nvPr/>
        </p:nvSpPr>
        <p:spPr bwMode="auto">
          <a:xfrm>
            <a:off x="3099724" y="2258844"/>
            <a:ext cx="2880384" cy="72009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Editor-in-Chief</a:t>
            </a:r>
            <a:endParaRPr kumimoji="0" lang="en-US" sz="28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251424" y="3699036"/>
            <a:ext cx="2700360" cy="8101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Associate editor</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51424" y="5139228"/>
            <a:ext cx="2700360" cy="720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Peer review</a:t>
            </a:r>
            <a:endParaRPr kumimoji="0" lang="en-US" sz="2800" b="1" i="0" u="none" strike="noStrike" cap="none" normalizeH="0" baseline="0" dirty="0">
              <a:ln>
                <a:noFill/>
              </a:ln>
              <a:solidFill>
                <a:schemeClr val="bg1"/>
              </a:solidFill>
              <a:effectLst/>
              <a:latin typeface="+mj-lt"/>
            </a:endParaRPr>
          </a:p>
        </p:txBody>
      </p:sp>
      <p:cxnSp>
        <p:nvCxnSpPr>
          <p:cNvPr id="9" name="Straight Arrow Connector 8"/>
          <p:cNvCxnSpPr/>
          <p:nvPr/>
        </p:nvCxnSpPr>
        <p:spPr bwMode="auto">
          <a:xfrm>
            <a:off x="4391976" y="2978940"/>
            <a:ext cx="0" cy="540072"/>
          </a:xfrm>
          <a:prstGeom prst="straightConnector1">
            <a:avLst/>
          </a:prstGeom>
          <a:solidFill>
            <a:srgbClr val="D1DDE9"/>
          </a:solidFill>
          <a:ln w="38100" cap="flat" cmpd="sng" algn="ctr">
            <a:solidFill>
              <a:schemeClr val="tx1"/>
            </a:solidFill>
            <a:prstDash val="solid"/>
            <a:round/>
            <a:headEnd type="none" w="med" len="med"/>
            <a:tailEnd type="arrow" w="med" len="med"/>
          </a:ln>
          <a:effectLst/>
        </p:spPr>
      </p:cxnSp>
      <p:cxnSp>
        <p:nvCxnSpPr>
          <p:cNvPr id="11" name="Straight Arrow Connector 10"/>
          <p:cNvCxnSpPr/>
          <p:nvPr/>
        </p:nvCxnSpPr>
        <p:spPr bwMode="auto">
          <a:xfrm>
            <a:off x="791496" y="4509144"/>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cxnSp>
        <p:nvCxnSpPr>
          <p:cNvPr id="13" name="Straight Arrow Connector 12"/>
          <p:cNvCxnSpPr/>
          <p:nvPr/>
        </p:nvCxnSpPr>
        <p:spPr bwMode="auto">
          <a:xfrm flipV="1">
            <a:off x="2347544" y="4599156"/>
            <a:ext cx="0" cy="540072"/>
          </a:xfrm>
          <a:prstGeom prst="straightConnector1">
            <a:avLst/>
          </a:prstGeom>
          <a:solidFill>
            <a:srgbClr val="D1DDE9"/>
          </a:solidFill>
          <a:ln w="38100" cap="flat" cmpd="sng" algn="ctr">
            <a:solidFill>
              <a:schemeClr val="accent2"/>
            </a:solidFill>
            <a:prstDash val="solid"/>
            <a:round/>
            <a:headEnd type="none" w="med" len="med"/>
            <a:tailEnd type="arrow" w="med" len="med"/>
          </a:ln>
          <a:effectLst/>
        </p:spPr>
      </p:cxnSp>
      <p:cxnSp>
        <p:nvCxnSpPr>
          <p:cNvPr id="15" name="Straight Arrow Connector 14"/>
          <p:cNvCxnSpPr>
            <a:stCxn id="21" idx="0"/>
          </p:cNvCxnSpPr>
          <p:nvPr/>
        </p:nvCxnSpPr>
        <p:spPr bwMode="auto">
          <a:xfrm flipH="1" flipV="1">
            <a:off x="6192216" y="2991008"/>
            <a:ext cx="1350180" cy="708028"/>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sp>
        <p:nvSpPr>
          <p:cNvPr id="17" name="Rounded Rectangle 16"/>
          <p:cNvSpPr/>
          <p:nvPr/>
        </p:nvSpPr>
        <p:spPr bwMode="auto">
          <a:xfrm>
            <a:off x="3221820" y="3699036"/>
            <a:ext cx="2700360" cy="8101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Associate editor</a:t>
            </a:r>
            <a:endParaRPr kumimoji="0" lang="en-US" sz="2800" b="1" i="0" u="none" strike="noStrike" cap="none" normalizeH="0" baseline="0" dirty="0">
              <a:ln>
                <a:noFill/>
              </a:ln>
              <a:solidFill>
                <a:schemeClr val="bg1"/>
              </a:solidFill>
              <a:effectLst/>
              <a:latin typeface="+mj-lt"/>
            </a:endParaRPr>
          </a:p>
        </p:txBody>
      </p:sp>
      <p:sp>
        <p:nvSpPr>
          <p:cNvPr id="18" name="Rounded Rectangle 17"/>
          <p:cNvSpPr/>
          <p:nvPr/>
        </p:nvSpPr>
        <p:spPr bwMode="auto">
          <a:xfrm>
            <a:off x="3221820" y="5139228"/>
            <a:ext cx="2700360" cy="720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Peer review</a:t>
            </a:r>
            <a:endParaRPr kumimoji="0" lang="en-US" sz="2800" b="1" i="0" u="none" strike="noStrike" cap="none" normalizeH="0" baseline="0" dirty="0">
              <a:ln>
                <a:noFill/>
              </a:ln>
              <a:solidFill>
                <a:schemeClr val="bg1"/>
              </a:solidFill>
              <a:effectLst/>
              <a:latin typeface="+mj-lt"/>
            </a:endParaRPr>
          </a:p>
        </p:txBody>
      </p:sp>
      <p:cxnSp>
        <p:nvCxnSpPr>
          <p:cNvPr id="19" name="Straight Arrow Connector 18"/>
          <p:cNvCxnSpPr/>
          <p:nvPr/>
        </p:nvCxnSpPr>
        <p:spPr bwMode="auto">
          <a:xfrm>
            <a:off x="3752090" y="4509144"/>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cxnSp>
        <p:nvCxnSpPr>
          <p:cNvPr id="20" name="Straight Arrow Connector 19"/>
          <p:cNvCxnSpPr/>
          <p:nvPr/>
        </p:nvCxnSpPr>
        <p:spPr bwMode="auto">
          <a:xfrm flipV="1">
            <a:off x="5333982" y="4587088"/>
            <a:ext cx="0" cy="540072"/>
          </a:xfrm>
          <a:prstGeom prst="straightConnector1">
            <a:avLst/>
          </a:prstGeom>
          <a:solidFill>
            <a:srgbClr val="D1DDE9"/>
          </a:solidFill>
          <a:ln w="38100" cap="flat" cmpd="sng" algn="ctr">
            <a:solidFill>
              <a:schemeClr val="accent2"/>
            </a:solidFill>
            <a:prstDash val="solid"/>
            <a:round/>
            <a:headEnd type="none" w="med" len="med"/>
            <a:tailEnd type="arrow" w="med" len="med"/>
          </a:ln>
          <a:effectLst/>
        </p:spPr>
      </p:cxnSp>
      <p:sp>
        <p:nvSpPr>
          <p:cNvPr id="21" name="Rounded Rectangle 20"/>
          <p:cNvSpPr/>
          <p:nvPr/>
        </p:nvSpPr>
        <p:spPr bwMode="auto">
          <a:xfrm>
            <a:off x="6192216" y="3699036"/>
            <a:ext cx="2700360" cy="8101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Associate editor</a:t>
            </a:r>
            <a:endParaRPr kumimoji="0" lang="en-US" sz="2800" b="1" i="0" u="none" strike="noStrike" cap="none" normalizeH="0" baseline="0" dirty="0">
              <a:ln>
                <a:noFill/>
              </a:ln>
              <a:solidFill>
                <a:schemeClr val="bg1"/>
              </a:solidFill>
              <a:effectLst/>
              <a:latin typeface="+mj-lt"/>
            </a:endParaRPr>
          </a:p>
        </p:txBody>
      </p:sp>
      <p:sp>
        <p:nvSpPr>
          <p:cNvPr id="22" name="Rounded Rectangle 21"/>
          <p:cNvSpPr/>
          <p:nvPr/>
        </p:nvSpPr>
        <p:spPr bwMode="auto">
          <a:xfrm>
            <a:off x="6192216" y="5139228"/>
            <a:ext cx="2700360" cy="72009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Peer review</a:t>
            </a:r>
            <a:endParaRPr kumimoji="0" lang="en-US" sz="2800" b="1" i="0" u="none" strike="noStrike" cap="none" normalizeH="0" baseline="0" dirty="0">
              <a:ln>
                <a:noFill/>
              </a:ln>
              <a:solidFill>
                <a:schemeClr val="bg1"/>
              </a:solidFill>
              <a:effectLst/>
              <a:latin typeface="+mj-lt"/>
            </a:endParaRPr>
          </a:p>
        </p:txBody>
      </p:sp>
      <p:cxnSp>
        <p:nvCxnSpPr>
          <p:cNvPr id="23" name="Straight Arrow Connector 22"/>
          <p:cNvCxnSpPr/>
          <p:nvPr/>
        </p:nvCxnSpPr>
        <p:spPr bwMode="auto">
          <a:xfrm>
            <a:off x="6716246" y="4509144"/>
            <a:ext cx="0" cy="540072"/>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cxnSp>
        <p:nvCxnSpPr>
          <p:cNvPr id="24" name="Straight Arrow Connector 23"/>
          <p:cNvCxnSpPr/>
          <p:nvPr/>
        </p:nvCxnSpPr>
        <p:spPr bwMode="auto">
          <a:xfrm flipV="1">
            <a:off x="8262492" y="4603130"/>
            <a:ext cx="0" cy="540072"/>
          </a:xfrm>
          <a:prstGeom prst="straightConnector1">
            <a:avLst/>
          </a:prstGeom>
          <a:solidFill>
            <a:srgbClr val="D1DDE9"/>
          </a:solidFill>
          <a:ln w="38100" cap="flat" cmpd="sng" algn="ctr">
            <a:solidFill>
              <a:schemeClr val="accent2"/>
            </a:solidFill>
            <a:prstDash val="solid"/>
            <a:round/>
            <a:headEnd type="none" w="med" len="med"/>
            <a:tailEnd type="arrow" w="med" len="med"/>
          </a:ln>
          <a:effectLst/>
        </p:spPr>
      </p:cxnSp>
      <p:cxnSp>
        <p:nvCxnSpPr>
          <p:cNvPr id="25" name="Straight Arrow Connector 24"/>
          <p:cNvCxnSpPr/>
          <p:nvPr/>
        </p:nvCxnSpPr>
        <p:spPr bwMode="auto">
          <a:xfrm flipV="1">
            <a:off x="1421580" y="2978940"/>
            <a:ext cx="1440192" cy="720096"/>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cxnSp>
        <p:nvCxnSpPr>
          <p:cNvPr id="28" name="Straight Arrow Connector 27"/>
          <p:cNvCxnSpPr>
            <a:stCxn id="17" idx="0"/>
          </p:cNvCxnSpPr>
          <p:nvPr/>
        </p:nvCxnSpPr>
        <p:spPr bwMode="auto">
          <a:xfrm flipV="1">
            <a:off x="4572000" y="3068952"/>
            <a:ext cx="0" cy="630084"/>
          </a:xfrm>
          <a:prstGeom prst="straightConnector1">
            <a:avLst/>
          </a:prstGeom>
          <a:solidFill>
            <a:srgbClr val="D1DDE9"/>
          </a:solidFill>
          <a:ln w="38100" cap="flat" cmpd="sng" algn="ctr">
            <a:solidFill>
              <a:schemeClr val="accent1"/>
            </a:solidFill>
            <a:prstDash val="solid"/>
            <a:round/>
            <a:headEnd type="none" w="med" len="med"/>
            <a:tailEnd type="arrow" w="med" len="med"/>
          </a:ln>
          <a:effectLst/>
        </p:spPr>
      </p:cxnSp>
      <p:cxnSp>
        <p:nvCxnSpPr>
          <p:cNvPr id="33" name="Straight Arrow Connector 32"/>
          <p:cNvCxnSpPr/>
          <p:nvPr/>
        </p:nvCxnSpPr>
        <p:spPr bwMode="auto">
          <a:xfrm flipH="1">
            <a:off x="2055226" y="2991008"/>
            <a:ext cx="1350180" cy="630084"/>
          </a:xfrm>
          <a:prstGeom prst="straightConnector1">
            <a:avLst/>
          </a:prstGeom>
          <a:solidFill>
            <a:srgbClr val="D1DDE9"/>
          </a:solidFill>
          <a:ln w="38100" cap="flat" cmpd="sng" algn="ctr">
            <a:solidFill>
              <a:schemeClr val="tx1"/>
            </a:solidFill>
            <a:prstDash val="solid"/>
            <a:round/>
            <a:headEnd type="none" w="med" len="med"/>
            <a:tailEnd type="arrow" w="med" len="med"/>
          </a:ln>
          <a:effectLst/>
        </p:spPr>
      </p:cxnSp>
      <p:cxnSp>
        <p:nvCxnSpPr>
          <p:cNvPr id="36" name="Straight Arrow Connector 35"/>
          <p:cNvCxnSpPr/>
          <p:nvPr/>
        </p:nvCxnSpPr>
        <p:spPr bwMode="auto">
          <a:xfrm>
            <a:off x="5710962" y="2961558"/>
            <a:ext cx="1291362" cy="659534"/>
          </a:xfrm>
          <a:prstGeom prst="straightConnector1">
            <a:avLst/>
          </a:prstGeom>
          <a:solidFill>
            <a:srgbClr val="D1DDE9"/>
          </a:solidFill>
          <a:ln w="381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352442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Editorial board</a:t>
            </a:r>
            <a:endParaRPr lang="en-US" sz="3200" dirty="0"/>
          </a:p>
        </p:txBody>
      </p:sp>
      <p:sp>
        <p:nvSpPr>
          <p:cNvPr id="3" name="TextBox 2"/>
          <p:cNvSpPr txBox="1"/>
          <p:nvPr/>
        </p:nvSpPr>
        <p:spPr>
          <a:xfrm>
            <a:off x="1241556" y="1538748"/>
            <a:ext cx="6480864"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Build a strong editorial board</a:t>
            </a:r>
          </a:p>
        </p:txBody>
      </p:sp>
      <p:sp>
        <p:nvSpPr>
          <p:cNvPr id="4" name="Rounded Rectangle 3"/>
          <p:cNvSpPr/>
          <p:nvPr/>
        </p:nvSpPr>
        <p:spPr bwMode="auto">
          <a:xfrm>
            <a:off x="479578" y="2258844"/>
            <a:ext cx="3995737" cy="3150420"/>
          </a:xfrm>
          <a:prstGeom prst="roundRect">
            <a:avLst>
              <a:gd name="adj" fmla="val 11873"/>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sng" strike="noStrike" cap="none" normalizeH="0" baseline="0" dirty="0" smtClean="0">
                <a:ln>
                  <a:noFill/>
                </a:ln>
                <a:solidFill>
                  <a:schemeClr val="accent1"/>
                </a:solidFill>
                <a:effectLst/>
                <a:latin typeface="+mj-lt"/>
              </a:rPr>
              <a:t>Dos</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2400" dirty="0" smtClean="0">
                <a:solidFill>
                  <a:schemeClr val="tx2">
                    <a:lumMod val="75000"/>
                  </a:schemeClr>
                </a:solidFill>
                <a:latin typeface="+mj-lt"/>
              </a:rPr>
              <a:t>Strong publication record</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en-US" sz="2400" b="0" i="0" u="none" strike="noStrike" cap="none" normalizeH="0" baseline="0" dirty="0" smtClean="0">
                <a:ln>
                  <a:noFill/>
                </a:ln>
                <a:solidFill>
                  <a:schemeClr val="tx2">
                    <a:lumMod val="75000"/>
                  </a:schemeClr>
                </a:solidFill>
                <a:effectLst/>
                <a:latin typeface="+mj-lt"/>
              </a:rPr>
              <a:t>Internationally diverse</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2400" dirty="0" smtClean="0">
                <a:solidFill>
                  <a:schemeClr val="tx2">
                    <a:lumMod val="75000"/>
                  </a:schemeClr>
                </a:solidFill>
                <a:latin typeface="+mj-lt"/>
              </a:rPr>
              <a:t>Enthusiastic/motivated</a:t>
            </a:r>
          </a:p>
          <a:p>
            <a:pPr marL="342900" marR="0" indent="-3429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en-US" sz="2400" b="0" i="0" u="none" strike="noStrike" cap="none" normalizeH="0" baseline="0" dirty="0" smtClean="0">
                <a:ln>
                  <a:noFill/>
                </a:ln>
                <a:solidFill>
                  <a:schemeClr val="tx2">
                    <a:lumMod val="75000"/>
                  </a:schemeClr>
                </a:solidFill>
                <a:effectLst/>
                <a:latin typeface="+mj-lt"/>
              </a:rPr>
              <a:t>Has</a:t>
            </a:r>
            <a:r>
              <a:rPr kumimoji="0" lang="en-US" sz="2400" b="0" i="0" u="none" strike="noStrike" cap="none" normalizeH="0" dirty="0" smtClean="0">
                <a:ln>
                  <a:noFill/>
                </a:ln>
                <a:solidFill>
                  <a:schemeClr val="tx2">
                    <a:lumMod val="75000"/>
                  </a:schemeClr>
                </a:solidFill>
                <a:effectLst/>
                <a:latin typeface="+mj-lt"/>
              </a:rPr>
              <a:t> time!</a:t>
            </a:r>
            <a:endParaRPr kumimoji="0" lang="en-US" sz="2400" b="0" i="0" u="none" strike="noStrike" cap="none" normalizeH="0" baseline="0" dirty="0">
              <a:ln>
                <a:noFill/>
              </a:ln>
              <a:solidFill>
                <a:schemeClr val="tx2">
                  <a:lumMod val="75000"/>
                </a:schemeClr>
              </a:solidFill>
              <a:effectLst/>
              <a:latin typeface="+mj-lt"/>
            </a:endParaRPr>
          </a:p>
        </p:txBody>
      </p:sp>
      <p:sp>
        <p:nvSpPr>
          <p:cNvPr id="5" name="Rounded Rectangle 4"/>
          <p:cNvSpPr/>
          <p:nvPr/>
        </p:nvSpPr>
        <p:spPr bwMode="auto">
          <a:xfrm>
            <a:off x="4708927" y="2258844"/>
            <a:ext cx="3995737" cy="3150420"/>
          </a:xfrm>
          <a:prstGeom prst="roundRect">
            <a:avLst>
              <a:gd name="adj" fmla="val 11873"/>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sng" strike="noStrike" cap="none" normalizeH="0" baseline="0" dirty="0" smtClean="0">
                <a:ln>
                  <a:noFill/>
                </a:ln>
                <a:solidFill>
                  <a:schemeClr val="accent6"/>
                </a:solidFill>
                <a:effectLst/>
                <a:latin typeface="+mj-lt"/>
              </a:rPr>
              <a:t>Don’ts</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en-US" sz="2400" dirty="0" smtClean="0">
                <a:solidFill>
                  <a:schemeClr val="tx2">
                    <a:lumMod val="75000"/>
                  </a:schemeClr>
                </a:solidFill>
                <a:latin typeface="+mj-lt"/>
              </a:rPr>
              <a:t>Few English publications</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en-US" sz="2400" dirty="0" smtClean="0">
                <a:solidFill>
                  <a:schemeClr val="tx2">
                    <a:lumMod val="75000"/>
                  </a:schemeClr>
                </a:solidFill>
                <a:latin typeface="+mj-lt"/>
              </a:rPr>
              <a:t>Not interested in journal promotion</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kumimoji="0" lang="en-US" sz="2400" b="0" i="0" u="none" strike="noStrike" cap="none" normalizeH="0" baseline="0" dirty="0" smtClean="0">
                <a:ln>
                  <a:noFill/>
                </a:ln>
                <a:solidFill>
                  <a:schemeClr val="tx2">
                    <a:lumMod val="75000"/>
                  </a:schemeClr>
                </a:solidFill>
                <a:effectLst/>
                <a:latin typeface="+mj-lt"/>
              </a:rPr>
              <a:t>Big name, but no time</a:t>
            </a:r>
            <a:endParaRPr kumimoji="0" lang="en-US" sz="2400" b="0" i="0" u="none" strike="noStrike" cap="none" normalizeH="0" baseline="0" dirty="0">
              <a:ln>
                <a:noFill/>
              </a:ln>
              <a:solidFill>
                <a:schemeClr val="tx2">
                  <a:lumMod val="75000"/>
                </a:schemeClr>
              </a:solidFill>
              <a:effectLst/>
              <a:latin typeface="+mj-lt"/>
            </a:endParaRPr>
          </a:p>
        </p:txBody>
      </p:sp>
      <p:sp>
        <p:nvSpPr>
          <p:cNvPr id="6" name="TextBox 5"/>
          <p:cNvSpPr txBox="1"/>
          <p:nvPr/>
        </p:nvSpPr>
        <p:spPr>
          <a:xfrm>
            <a:off x="1241556" y="5949336"/>
            <a:ext cx="6480864"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Expertise in subject areas of journal</a:t>
            </a:r>
          </a:p>
        </p:txBody>
      </p:sp>
    </p:spTree>
    <p:extLst>
      <p:ext uri="{BB962C8B-B14F-4D97-AF65-F5344CB8AC3E}">
        <p14:creationId xmlns:p14="http://schemas.microsoft.com/office/powerpoint/2010/main" val="293023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Effect transition="in" filter="fade">
                                      <p:cBhvr>
                                        <p:cTn id="25" dur="500"/>
                                        <p:tgtEl>
                                          <p:spTgt spid="4">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
                                            <p:txEl>
                                              <p:pRg st="4" end="4"/>
                                            </p:txEl>
                                          </p:spTgt>
                                        </p:tgtEl>
                                        <p:attrNameLst>
                                          <p:attrName>style.visibility</p:attrName>
                                        </p:attrNameLst>
                                      </p:cBhvr>
                                      <p:to>
                                        <p:strVal val="visible"/>
                                      </p:to>
                                    </p:set>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
                                            <p:bg/>
                                          </p:spTgt>
                                        </p:tgtEl>
                                        <p:attrNameLst>
                                          <p:attrName>style.visibility</p:attrName>
                                        </p:attrNameLst>
                                      </p:cBhvr>
                                      <p:to>
                                        <p:strVal val="visible"/>
                                      </p:to>
                                    </p:set>
                                    <p:animEffect transition="in" filter="fade">
                                      <p:cBhvr>
                                        <p:cTn id="35" dur="500"/>
                                        <p:tgtEl>
                                          <p:spTgt spid="5">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5">
                                            <p:txEl>
                                              <p:pRg st="0" end="0"/>
                                            </p:txEl>
                                          </p:spTgt>
                                        </p:tgtEl>
                                        <p:attrNameLst>
                                          <p:attrName>style.visibility</p:attrName>
                                        </p:attrNameLst>
                                      </p:cBhvr>
                                      <p:to>
                                        <p:strVal val="visible"/>
                                      </p:to>
                                    </p:set>
                                    <p:animEffect transition="in" filter="fade">
                                      <p:cBhvr>
                                        <p:cTn id="38" dur="500"/>
                                        <p:tgtEl>
                                          <p:spTgt spid="5">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1" end="1"/>
                                            </p:txEl>
                                          </p:spTgt>
                                        </p:tgtEl>
                                        <p:attrNameLst>
                                          <p:attrName>style.visibility</p:attrName>
                                        </p:attrNameLst>
                                      </p:cBhvr>
                                      <p:to>
                                        <p:strVal val="visible"/>
                                      </p:to>
                                    </p:set>
                                    <p:animEffect transition="in" filter="fade">
                                      <p:cBhvr>
                                        <p:cTn id="43" dur="500"/>
                                        <p:tgtEl>
                                          <p:spTgt spid="5">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5">
                                            <p:txEl>
                                              <p:pRg st="2" end="2"/>
                                            </p:txEl>
                                          </p:spTgt>
                                        </p:tgtEl>
                                        <p:attrNameLst>
                                          <p:attrName>style.visibility</p:attrName>
                                        </p:attrNameLst>
                                      </p:cBhvr>
                                      <p:to>
                                        <p:strVal val="visible"/>
                                      </p:to>
                                    </p:set>
                                    <p:animEffect transition="in" filter="fade">
                                      <p:cBhvr>
                                        <p:cTn id="48" dur="500"/>
                                        <p:tgtEl>
                                          <p:spTgt spid="5">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5">
                                            <p:txEl>
                                              <p:pRg st="3" end="3"/>
                                            </p:txEl>
                                          </p:spTgt>
                                        </p:tgtEl>
                                        <p:attrNameLst>
                                          <p:attrName>style.visibility</p:attrName>
                                        </p:attrNameLst>
                                      </p:cBhvr>
                                      <p:to>
                                        <p:strVal val="visible"/>
                                      </p:to>
                                    </p:set>
                                    <p:animEffect transition="in" filter="fade">
                                      <p:cBhvr>
                                        <p:cTn id="53" dur="500"/>
                                        <p:tgtEl>
                                          <p:spTgt spid="5">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5" grpId="0" uiExpand="1" build="p" animBg="1"/>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Editorial board responsibilities</a:t>
            </a:r>
            <a:endParaRPr lang="en-US" sz="3200" dirty="0"/>
          </a:p>
        </p:txBody>
      </p:sp>
      <p:sp>
        <p:nvSpPr>
          <p:cNvPr id="3" name="Rounded Rectangle 2"/>
          <p:cNvSpPr/>
          <p:nvPr/>
        </p:nvSpPr>
        <p:spPr bwMode="auto">
          <a:xfrm>
            <a:off x="504370" y="2251318"/>
            <a:ext cx="2520336" cy="108014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Editorial review</a:t>
            </a:r>
            <a:endParaRPr kumimoji="0" lang="en-US" sz="28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504370" y="3965309"/>
            <a:ext cx="2520336"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Journal promotion</a:t>
            </a:r>
            <a:endParaRPr kumimoji="0" lang="en-US" sz="28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131808" y="1988808"/>
            <a:ext cx="5400720" cy="1612689"/>
          </a:xfrm>
          <a:prstGeom prst="roundRect">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Refine/revise aims &amp; scope</a:t>
            </a:r>
          </a:p>
          <a:p>
            <a:pPr marL="457200" marR="0" indent="-4572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Review</a:t>
            </a:r>
            <a:r>
              <a:rPr kumimoji="0" lang="en-US" sz="2800" b="1" i="0" u="none" strike="noStrike" cap="none" normalizeH="0" dirty="0" smtClean="0">
                <a:ln>
                  <a:noFill/>
                </a:ln>
                <a:solidFill>
                  <a:schemeClr val="tx2">
                    <a:lumMod val="75000"/>
                  </a:schemeClr>
                </a:solidFill>
                <a:effectLst/>
                <a:latin typeface="+mj-lt"/>
              </a:rPr>
              <a:t> submitted manuscripts</a:t>
            </a:r>
          </a:p>
          <a:p>
            <a:pPr marL="457200" marR="0" indent="-4572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Identify suitable reviewers</a:t>
            </a:r>
            <a:endParaRPr kumimoji="0" lang="en-US" sz="28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3131808" y="3699036"/>
            <a:ext cx="5400720" cy="1612689"/>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Activity promote journal</a:t>
            </a:r>
          </a:p>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Solicit articles and reviews</a:t>
            </a:r>
            <a:endParaRPr kumimoji="0" lang="en-US" sz="2800" b="1" i="0" u="none" strike="noStrike" cap="none" normalizeH="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Write articles and reviews</a:t>
            </a:r>
            <a:endParaRPr kumimoji="0" lang="en-US" sz="2800" b="1" i="0" u="none" strike="noStrike" cap="none" normalizeH="0" baseline="0" dirty="0">
              <a:ln>
                <a:noFill/>
              </a:ln>
              <a:solidFill>
                <a:schemeClr val="tx2">
                  <a:lumMod val="75000"/>
                </a:schemeClr>
              </a:solidFill>
              <a:effectLst/>
              <a:latin typeface="+mj-lt"/>
            </a:endParaRPr>
          </a:p>
        </p:txBody>
      </p:sp>
      <p:sp>
        <p:nvSpPr>
          <p:cNvPr id="8" name="TextBox 7"/>
          <p:cNvSpPr txBox="1"/>
          <p:nvPr/>
        </p:nvSpPr>
        <p:spPr>
          <a:xfrm>
            <a:off x="504370" y="1448736"/>
            <a:ext cx="8028158"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Help Editor-in-Chief achieve journal’s goals</a:t>
            </a:r>
          </a:p>
        </p:txBody>
      </p:sp>
      <p:sp>
        <p:nvSpPr>
          <p:cNvPr id="9" name="Rounded Rectangle 8"/>
          <p:cNvSpPr/>
          <p:nvPr/>
        </p:nvSpPr>
        <p:spPr bwMode="auto">
          <a:xfrm>
            <a:off x="521460" y="5413028"/>
            <a:ext cx="2520336"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Board meetings</a:t>
            </a:r>
            <a:endParaRPr kumimoji="0" lang="en-US" sz="28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3148898" y="5413028"/>
            <a:ext cx="5400720" cy="1080144"/>
          </a:xfrm>
          <a:prstGeom prst="roundRect">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R="0" algn="l" defTabSz="914400" rtl="0" eaLnBrk="0" fontAlgn="base" latinLnBrk="0" hangingPunct="0">
              <a:lnSpc>
                <a:spcPct val="100000"/>
              </a:lnSpc>
              <a:spcBef>
                <a:spcPts val="600"/>
              </a:spcBef>
              <a:spcAft>
                <a:spcPct val="0"/>
              </a:spcAft>
              <a:buClr>
                <a:schemeClr val="accent2"/>
              </a:buClr>
              <a:buSzTx/>
              <a:tabLst/>
            </a:pPr>
            <a:r>
              <a:rPr kumimoji="0" lang="en-US" sz="2800" b="1" i="0" u="none" strike="noStrike" cap="none" normalizeH="0" baseline="0" dirty="0" smtClean="0">
                <a:ln>
                  <a:noFill/>
                </a:ln>
                <a:solidFill>
                  <a:schemeClr val="tx2">
                    <a:lumMod val="75000"/>
                  </a:schemeClr>
                </a:solidFill>
                <a:effectLst/>
                <a:latin typeface="+mj-lt"/>
              </a:rPr>
              <a:t>Attend</a:t>
            </a:r>
            <a:r>
              <a:rPr kumimoji="0" lang="en-US" sz="2800" b="1" i="0" u="none" strike="noStrike" cap="none" normalizeH="0" dirty="0" smtClean="0">
                <a:ln>
                  <a:noFill/>
                </a:ln>
                <a:solidFill>
                  <a:schemeClr val="tx2">
                    <a:lumMod val="75000"/>
                  </a:schemeClr>
                </a:solidFill>
                <a:effectLst/>
                <a:latin typeface="+mj-lt"/>
              </a:rPr>
              <a:t> and actively participate in yearly editorial board meetings</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3341441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500"/>
                                        <p:tgtEl>
                                          <p:spTgt spid="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childTnLst>
                                </p:cTn>
                              </p:par>
                            </p:childTnLst>
                          </p:cTn>
                        </p:par>
                        <p:par>
                          <p:cTn id="52" fill="hold">
                            <p:stCondLst>
                              <p:cond delay="500"/>
                            </p:stCondLst>
                            <p:childTnLst>
                              <p:par>
                                <p:cTn id="53" presetID="10" presetClass="entr" presetSubtype="0" fill="hold" grpId="0" nodeType="afterEffect">
                                  <p:stCondLst>
                                    <p:cond delay="0"/>
                                  </p:stCondLst>
                                  <p:childTnLst>
                                    <p:set>
                                      <p:cBhvr>
                                        <p:cTn id="54" dur="1" fill="hold">
                                          <p:stCondLst>
                                            <p:cond delay="0"/>
                                          </p:stCondLst>
                                        </p:cTn>
                                        <p:tgtEl>
                                          <p:spTgt spid="10">
                                            <p:bg/>
                                          </p:spTgt>
                                        </p:tgtEl>
                                        <p:attrNameLst>
                                          <p:attrName>style.visibility</p:attrName>
                                        </p:attrNameLst>
                                      </p:cBhvr>
                                      <p:to>
                                        <p:strVal val="visible"/>
                                      </p:to>
                                    </p:set>
                                    <p:animEffect transition="in" filter="fade">
                                      <p:cBhvr>
                                        <p:cTn id="55" dur="500"/>
                                        <p:tgtEl>
                                          <p:spTgt spid="10">
                                            <p:bg/>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fade">
                                      <p:cBhvr>
                                        <p:cTn id="5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uiExpand="1" build="p" animBg="1"/>
      <p:bldP spid="7" grpId="0" uiExpand="1" build="p" animBg="1"/>
      <p:bldP spid="9" grpId="0" animBg="1"/>
      <p:bldP spid="10"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Editorial board meetings</a:t>
            </a:r>
            <a:endParaRPr lang="en-US" sz="3200" dirty="0"/>
          </a:p>
        </p:txBody>
      </p:sp>
      <p:sp>
        <p:nvSpPr>
          <p:cNvPr id="4" name="Rounded Rectangle 3"/>
          <p:cNvSpPr/>
          <p:nvPr/>
        </p:nvSpPr>
        <p:spPr bwMode="auto">
          <a:xfrm>
            <a:off x="757317" y="1711246"/>
            <a:ext cx="2520336"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When/where</a:t>
            </a:r>
            <a:endParaRPr kumimoji="0" lang="en-US" sz="28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3537154" y="1448736"/>
            <a:ext cx="4905362" cy="1612689"/>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Once per year</a:t>
            </a:r>
          </a:p>
          <a:p>
            <a:pPr marL="457200" marR="0" indent="-4572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Popular </a:t>
            </a:r>
            <a:r>
              <a:rPr kumimoji="0" lang="en-US" sz="2800" b="1" i="0" u="none" strike="noStrike" cap="none" normalizeH="0" dirty="0" smtClean="0">
                <a:ln>
                  <a:noFill/>
                </a:ln>
                <a:solidFill>
                  <a:schemeClr val="tx2">
                    <a:lumMod val="75000"/>
                  </a:schemeClr>
                </a:solidFill>
                <a:effectLst/>
                <a:latin typeface="+mj-lt"/>
              </a:rPr>
              <a:t>conference (e.g., annual society conference)</a:t>
            </a:r>
          </a:p>
        </p:txBody>
      </p:sp>
      <p:sp>
        <p:nvSpPr>
          <p:cNvPr id="6" name="Rounded Rectangle 5"/>
          <p:cNvSpPr/>
          <p:nvPr/>
        </p:nvSpPr>
        <p:spPr bwMode="auto">
          <a:xfrm>
            <a:off x="757316" y="3515249"/>
            <a:ext cx="2520336"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Discussion topics</a:t>
            </a:r>
            <a:endParaRPr kumimoji="0" lang="en-US" sz="28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3537154" y="3248976"/>
            <a:ext cx="4905362" cy="1612689"/>
          </a:xfrm>
          <a:prstGeom prst="roundRect">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Journal’s KPIs</a:t>
            </a:r>
          </a:p>
          <a:p>
            <a:pPr marL="457200" marR="0" indent="-4572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Recent/emerging trends</a:t>
            </a:r>
            <a:endParaRPr kumimoji="0" lang="en-US" sz="2800" b="1" i="0" u="none" strike="noStrike" cap="none" normalizeH="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Action plan for next year</a:t>
            </a:r>
            <a:endParaRPr kumimoji="0" lang="en-US" sz="2800" b="1" i="0" u="none" strike="noStrike" cap="none" normalizeH="0" baseline="0" dirty="0">
              <a:ln>
                <a:noFill/>
              </a:ln>
              <a:solidFill>
                <a:schemeClr val="tx2">
                  <a:lumMod val="75000"/>
                </a:schemeClr>
              </a:solidFill>
              <a:effectLst/>
              <a:latin typeface="+mj-lt"/>
            </a:endParaRPr>
          </a:p>
        </p:txBody>
      </p:sp>
      <p:sp>
        <p:nvSpPr>
          <p:cNvPr id="8" name="TextBox 7"/>
          <p:cNvSpPr txBox="1"/>
          <p:nvPr/>
        </p:nvSpPr>
        <p:spPr>
          <a:xfrm>
            <a:off x="847329" y="4959204"/>
            <a:ext cx="7595187" cy="1080144"/>
          </a:xfrm>
          <a:prstGeom prst="rect">
            <a:avLst/>
          </a:prstGeom>
          <a:noFill/>
        </p:spPr>
        <p:txBody>
          <a:bodyPr wrap="square" lIns="0" tIns="0" rIns="0" bIns="0" rtlCol="0">
            <a:noAutofit/>
          </a:bodyPr>
          <a:lstStyle/>
          <a:p>
            <a:pPr algn="l">
              <a:spcBef>
                <a:spcPts val="0"/>
              </a:spcBef>
              <a:buClr>
                <a:schemeClr val="accent2"/>
              </a:buClr>
              <a:buSzPct val="100000"/>
            </a:pPr>
            <a:r>
              <a:rPr lang="en-US" sz="2800" b="1" i="1" dirty="0" smtClean="0">
                <a:solidFill>
                  <a:schemeClr val="accent6"/>
                </a:solidFill>
                <a:latin typeface="+mn-lt"/>
              </a:rPr>
              <a:t>Tips! </a:t>
            </a:r>
          </a:p>
          <a:p>
            <a:pPr marL="342900" indent="-342900" algn="l">
              <a:spcBef>
                <a:spcPts val="0"/>
              </a:spcBef>
              <a:buClr>
                <a:schemeClr val="accent6"/>
              </a:buClr>
              <a:buSzPct val="100000"/>
              <a:buFont typeface="Arial" panose="020B0604020202020204" pitchFamily="34" charset="0"/>
              <a:buChar char="•"/>
            </a:pPr>
            <a:r>
              <a:rPr lang="en-US" sz="2400" dirty="0" smtClean="0">
                <a:solidFill>
                  <a:schemeClr val="tx2">
                    <a:lumMod val="75000"/>
                  </a:schemeClr>
                </a:solidFill>
                <a:latin typeface="+mn-lt"/>
              </a:rPr>
              <a:t>Send out journal evaluation report before the meeting</a:t>
            </a:r>
          </a:p>
          <a:p>
            <a:pPr marL="342900" indent="-342900" algn="l">
              <a:spcBef>
                <a:spcPts val="0"/>
              </a:spcBef>
              <a:buClr>
                <a:schemeClr val="accent6"/>
              </a:buClr>
              <a:buSzPct val="100000"/>
              <a:buFont typeface="Arial" panose="020B0604020202020204" pitchFamily="34" charset="0"/>
              <a:buChar char="•"/>
            </a:pPr>
            <a:r>
              <a:rPr lang="en-US" sz="2400" dirty="0" smtClean="0">
                <a:solidFill>
                  <a:schemeClr val="tx2">
                    <a:lumMod val="75000"/>
                  </a:schemeClr>
                </a:solidFill>
                <a:latin typeface="+mn-lt"/>
              </a:rPr>
              <a:t>Have defined agenda and encourage discussion</a:t>
            </a:r>
          </a:p>
          <a:p>
            <a:pPr marL="342900" indent="-342900" algn="l">
              <a:spcBef>
                <a:spcPts val="0"/>
              </a:spcBef>
              <a:buClr>
                <a:schemeClr val="accent6"/>
              </a:buClr>
              <a:buSzPct val="100000"/>
              <a:buFont typeface="Arial" panose="020B0604020202020204" pitchFamily="34" charset="0"/>
              <a:buChar char="•"/>
            </a:pPr>
            <a:r>
              <a:rPr lang="en-US" sz="2400" dirty="0" smtClean="0">
                <a:solidFill>
                  <a:schemeClr val="tx2">
                    <a:lumMod val="75000"/>
                  </a:schemeClr>
                </a:solidFill>
                <a:latin typeface="+mn-lt"/>
              </a:rPr>
              <a:t>Follow-up with members throughout the year</a:t>
            </a:r>
          </a:p>
        </p:txBody>
      </p:sp>
    </p:spTree>
    <p:extLst>
      <p:ext uri="{BB962C8B-B14F-4D97-AF65-F5344CB8AC3E}">
        <p14:creationId xmlns:p14="http://schemas.microsoft.com/office/powerpoint/2010/main" val="4929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500"/>
                                        <p:tgtEl>
                                          <p:spTgt spid="7">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2" end="2"/>
                                            </p:txEl>
                                          </p:spTgt>
                                        </p:tgtEl>
                                        <p:attrNameLst>
                                          <p:attrName>style.visibility</p:attrName>
                                        </p:attrNameLst>
                                      </p:cBhvr>
                                      <p:to>
                                        <p:strVal val="visible"/>
                                      </p:to>
                                    </p:set>
                                    <p:animEffect transition="in" filter="fade">
                                      <p:cBhvr>
                                        <p:cTn id="41" dur="500"/>
                                        <p:tgtEl>
                                          <p:spTgt spid="7">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0" end="0"/>
                                            </p:txEl>
                                          </p:spTgt>
                                        </p:tgtEl>
                                        <p:attrNameLst>
                                          <p:attrName>style.visibility</p:attrName>
                                        </p:attrNameLst>
                                      </p:cBhvr>
                                      <p:to>
                                        <p:strVal val="visible"/>
                                      </p:to>
                                    </p:set>
                                    <p:animEffect transition="in" filter="fade">
                                      <p:cBhvr>
                                        <p:cTn id="46" dur="500"/>
                                        <p:tgtEl>
                                          <p:spTgt spid="8">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1" end="1"/>
                                            </p:txEl>
                                          </p:spTgt>
                                        </p:tgtEl>
                                        <p:attrNameLst>
                                          <p:attrName>style.visibility</p:attrName>
                                        </p:attrNameLst>
                                      </p:cBhvr>
                                      <p:to>
                                        <p:strVal val="visible"/>
                                      </p:to>
                                    </p:set>
                                    <p:animEffect transition="in" filter="fade">
                                      <p:cBhvr>
                                        <p:cTn id="51" dur="500"/>
                                        <p:tgtEl>
                                          <p:spTgt spid="8">
                                            <p:txEl>
                                              <p:pRg st="1" end="1"/>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8">
                                            <p:txEl>
                                              <p:pRg st="2" end="2"/>
                                            </p:txEl>
                                          </p:spTgt>
                                        </p:tgtEl>
                                        <p:attrNameLst>
                                          <p:attrName>style.visibility</p:attrName>
                                        </p:attrNameLst>
                                      </p:cBhvr>
                                      <p:to>
                                        <p:strVal val="visible"/>
                                      </p:to>
                                    </p:set>
                                    <p:animEffect transition="in" filter="fade">
                                      <p:cBhvr>
                                        <p:cTn id="56" dur="500"/>
                                        <p:tgtEl>
                                          <p:spTgt spid="8">
                                            <p:txEl>
                                              <p:pRg st="2" end="2"/>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8">
                                            <p:txEl>
                                              <p:pRg st="3" end="3"/>
                                            </p:txEl>
                                          </p:spTgt>
                                        </p:tgtEl>
                                        <p:attrNameLst>
                                          <p:attrName>style.visibility</p:attrName>
                                        </p:attrNameLst>
                                      </p:cBhvr>
                                      <p:to>
                                        <p:strVal val="visible"/>
                                      </p:to>
                                    </p:set>
                                    <p:animEffect transition="in" filter="fade">
                                      <p:cBhvr>
                                        <p:cTn id="6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nimBg="1"/>
      <p:bldP spid="7" grpId="0" uiExpand="1" build="p" animBg="1"/>
      <p:bldP spid="8"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Efficient submission process</a:t>
            </a:r>
            <a:endParaRPr lang="en-US" sz="3200" dirty="0"/>
          </a:p>
        </p:txBody>
      </p:sp>
      <p:sp>
        <p:nvSpPr>
          <p:cNvPr id="11" name="Rounded Rectangle 10"/>
          <p:cNvSpPr/>
          <p:nvPr/>
        </p:nvSpPr>
        <p:spPr bwMode="auto">
          <a:xfrm>
            <a:off x="376106" y="1448736"/>
            <a:ext cx="2390363" cy="1080144"/>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Initial submission</a:t>
            </a:r>
            <a:endParaRPr kumimoji="0" lang="en-US" sz="2800" b="1" i="0" u="none" strike="noStrike" cap="none" normalizeH="0" baseline="0" dirty="0">
              <a:ln>
                <a:noFill/>
              </a:ln>
              <a:solidFill>
                <a:schemeClr val="bg1"/>
              </a:solidFill>
              <a:effectLst/>
              <a:latin typeface="+mj-lt"/>
            </a:endParaRPr>
          </a:p>
        </p:txBody>
      </p:sp>
      <p:sp>
        <p:nvSpPr>
          <p:cNvPr id="12" name="Rounded Rectangle 11"/>
          <p:cNvSpPr/>
          <p:nvPr/>
        </p:nvSpPr>
        <p:spPr bwMode="auto">
          <a:xfrm>
            <a:off x="2861772" y="1451077"/>
            <a:ext cx="5850779" cy="1080144"/>
          </a:xfrm>
          <a:prstGeom prst="roundRect">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Rapidly</a:t>
            </a:r>
            <a:r>
              <a:rPr kumimoji="0" lang="en-US" sz="2800" b="1" i="0" u="none" strike="noStrike" cap="none" normalizeH="0" dirty="0" smtClean="0">
                <a:ln>
                  <a:noFill/>
                </a:ln>
                <a:solidFill>
                  <a:schemeClr val="tx2">
                    <a:lumMod val="75000"/>
                  </a:schemeClr>
                </a:solidFill>
                <a:effectLst/>
                <a:latin typeface="+mj-lt"/>
              </a:rPr>
              <a:t> review (technical checks)</a:t>
            </a:r>
            <a:endParaRPr kumimoji="0" lang="en-US" sz="2800" b="1"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lang="en-US" sz="2800" b="1" dirty="0" smtClean="0">
                <a:solidFill>
                  <a:schemeClr val="tx2">
                    <a:lumMod val="75000"/>
                  </a:schemeClr>
                </a:solidFill>
                <a:latin typeface="+mj-lt"/>
              </a:rPr>
              <a:t>Quickly identify reviewers</a:t>
            </a:r>
            <a:endParaRPr kumimoji="0" lang="en-US" sz="2800" b="1" i="0" u="none" strike="noStrike" cap="none" normalizeH="0" baseline="0" dirty="0">
              <a:ln>
                <a:noFill/>
              </a:ln>
              <a:solidFill>
                <a:schemeClr val="tx2">
                  <a:lumMod val="75000"/>
                </a:schemeClr>
              </a:solidFill>
              <a:effectLst/>
              <a:latin typeface="+mj-lt"/>
            </a:endParaRPr>
          </a:p>
        </p:txBody>
      </p:sp>
      <p:sp>
        <p:nvSpPr>
          <p:cNvPr id="13" name="Rounded Rectangle 12"/>
          <p:cNvSpPr/>
          <p:nvPr/>
        </p:nvSpPr>
        <p:spPr bwMode="auto">
          <a:xfrm>
            <a:off x="376106" y="2768132"/>
            <a:ext cx="2390363" cy="108014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Peer review</a:t>
            </a:r>
            <a:endParaRPr kumimoji="0" lang="en-US" sz="2800" b="1" i="0" u="none" strike="noStrike" cap="none" normalizeH="0" baseline="0" dirty="0">
              <a:ln>
                <a:noFill/>
              </a:ln>
              <a:solidFill>
                <a:schemeClr val="bg1"/>
              </a:solidFill>
              <a:effectLst/>
              <a:latin typeface="+mj-lt"/>
            </a:endParaRPr>
          </a:p>
        </p:txBody>
      </p:sp>
      <p:sp>
        <p:nvSpPr>
          <p:cNvPr id="14" name="Rounded Rectangle 13"/>
          <p:cNvSpPr/>
          <p:nvPr/>
        </p:nvSpPr>
        <p:spPr bwMode="auto">
          <a:xfrm>
            <a:off x="2861772" y="2770473"/>
            <a:ext cx="5850780" cy="1080144"/>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Prompt reviewer reports</a:t>
            </a:r>
          </a:p>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Quickly clarify questions/conflicts</a:t>
            </a:r>
            <a:endParaRPr kumimoji="0" lang="en-US" sz="2800" b="1" i="0" u="none" strike="noStrike" cap="none" normalizeH="0" baseline="0" dirty="0">
              <a:ln>
                <a:noFill/>
              </a:ln>
              <a:solidFill>
                <a:schemeClr val="tx2">
                  <a:lumMod val="75000"/>
                </a:schemeClr>
              </a:solidFill>
              <a:effectLst/>
              <a:latin typeface="+mj-lt"/>
            </a:endParaRPr>
          </a:p>
        </p:txBody>
      </p:sp>
      <p:sp>
        <p:nvSpPr>
          <p:cNvPr id="15" name="Rounded Rectangle 14"/>
          <p:cNvSpPr/>
          <p:nvPr/>
        </p:nvSpPr>
        <p:spPr bwMode="auto">
          <a:xfrm>
            <a:off x="376106" y="4087528"/>
            <a:ext cx="2390363"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Revision</a:t>
            </a:r>
            <a:endParaRPr kumimoji="0" lang="en-US" sz="2800" b="1" i="0" u="none" strike="noStrike" cap="none" normalizeH="0" baseline="0" dirty="0">
              <a:ln>
                <a:noFill/>
              </a:ln>
              <a:solidFill>
                <a:schemeClr val="bg1"/>
              </a:solidFill>
              <a:effectLst/>
              <a:latin typeface="+mj-lt"/>
            </a:endParaRPr>
          </a:p>
        </p:txBody>
      </p:sp>
      <p:sp>
        <p:nvSpPr>
          <p:cNvPr id="16" name="Rounded Rectangle 15"/>
          <p:cNvSpPr/>
          <p:nvPr/>
        </p:nvSpPr>
        <p:spPr bwMode="auto">
          <a:xfrm>
            <a:off x="2861772" y="4089869"/>
            <a:ext cx="5850780" cy="1080144"/>
          </a:xfrm>
          <a:prstGeom prst="round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514350" marR="0" indent="-51435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Clear</a:t>
            </a:r>
            <a:r>
              <a:rPr kumimoji="0" lang="en-US" sz="2800" b="1" i="0" u="none" strike="noStrike" cap="none" normalizeH="0" dirty="0" smtClean="0">
                <a:ln>
                  <a:noFill/>
                </a:ln>
                <a:solidFill>
                  <a:schemeClr val="tx2">
                    <a:lumMod val="75000"/>
                  </a:schemeClr>
                </a:solidFill>
                <a:effectLst/>
                <a:latin typeface="+mj-lt"/>
              </a:rPr>
              <a:t> decision letters</a:t>
            </a:r>
            <a:endParaRPr kumimoji="0" lang="en-US" sz="2800" b="1" i="0" u="none" strike="noStrike" cap="none" normalizeH="0" baseline="0" dirty="0" smtClean="0">
              <a:ln>
                <a:noFill/>
              </a:ln>
              <a:solidFill>
                <a:schemeClr val="tx2">
                  <a:lumMod val="75000"/>
                </a:schemeClr>
              </a:solidFill>
              <a:effectLst/>
              <a:latin typeface="+mj-lt"/>
            </a:endParaRPr>
          </a:p>
          <a:p>
            <a:pPr marL="514350" marR="0" indent="-51435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Defined deadlines</a:t>
            </a:r>
            <a:endParaRPr kumimoji="0" lang="en-US" sz="2800" b="1" i="0" u="none" strike="noStrike" cap="none" normalizeH="0" baseline="0" dirty="0">
              <a:ln>
                <a:noFill/>
              </a:ln>
              <a:solidFill>
                <a:schemeClr val="tx2">
                  <a:lumMod val="75000"/>
                </a:schemeClr>
              </a:solidFill>
              <a:effectLst/>
              <a:latin typeface="+mj-lt"/>
            </a:endParaRPr>
          </a:p>
        </p:txBody>
      </p:sp>
      <p:sp>
        <p:nvSpPr>
          <p:cNvPr id="17" name="Rounded Rectangle 16"/>
          <p:cNvSpPr/>
          <p:nvPr/>
        </p:nvSpPr>
        <p:spPr bwMode="auto">
          <a:xfrm>
            <a:off x="358079" y="5406923"/>
            <a:ext cx="2390363"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Publication</a:t>
            </a:r>
            <a:endParaRPr kumimoji="0" lang="en-US" sz="2800" b="1" i="0" u="none" strike="noStrike" cap="none" normalizeH="0" baseline="0" dirty="0">
              <a:ln>
                <a:noFill/>
              </a:ln>
              <a:solidFill>
                <a:schemeClr val="bg1"/>
              </a:solidFill>
              <a:effectLst/>
              <a:latin typeface="+mj-lt"/>
            </a:endParaRPr>
          </a:p>
        </p:txBody>
      </p:sp>
      <p:sp>
        <p:nvSpPr>
          <p:cNvPr id="18" name="Rounded Rectangle 17"/>
          <p:cNvSpPr/>
          <p:nvPr/>
        </p:nvSpPr>
        <p:spPr bwMode="auto">
          <a:xfrm>
            <a:off x="2843745" y="5409264"/>
            <a:ext cx="5850780" cy="1080144"/>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Online review of galley proofs</a:t>
            </a:r>
            <a:endParaRPr kumimoji="0" lang="en-US" sz="2800" b="1"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err="1" smtClean="0">
                <a:solidFill>
                  <a:schemeClr val="tx2">
                    <a:lumMod val="75000"/>
                  </a:schemeClr>
                </a:solidFill>
                <a:latin typeface="+mj-lt"/>
              </a:rPr>
              <a:t>OnlineFirst</a:t>
            </a:r>
            <a:r>
              <a:rPr lang="en-US" sz="2800" b="1" dirty="0" smtClean="0">
                <a:solidFill>
                  <a:schemeClr val="tx2">
                    <a:lumMod val="75000"/>
                  </a:schemeClr>
                </a:solidFill>
                <a:latin typeface="+mj-lt"/>
              </a:rPr>
              <a:t> publication</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470636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bg/>
                                          </p:spTgt>
                                        </p:tgtEl>
                                        <p:attrNameLst>
                                          <p:attrName>style.visibility</p:attrName>
                                        </p:attrNameLst>
                                      </p:cBhvr>
                                      <p:to>
                                        <p:strVal val="visible"/>
                                      </p:to>
                                    </p:set>
                                    <p:animEffect transition="in" filter="fade">
                                      <p:cBhvr>
                                        <p:cTn id="11" dur="500"/>
                                        <p:tgtEl>
                                          <p:spTgt spid="12">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fade">
                                      <p:cBhvr>
                                        <p:cTn id="14" dur="500"/>
                                        <p:tgtEl>
                                          <p:spTgt spid="1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2">
                                            <p:txEl>
                                              <p:pRg st="1" end="1"/>
                                            </p:txEl>
                                          </p:spTgt>
                                        </p:tgtEl>
                                        <p:attrNameLst>
                                          <p:attrName>style.visibility</p:attrName>
                                        </p:attrNameLst>
                                      </p:cBhvr>
                                      <p:to>
                                        <p:strVal val="visible"/>
                                      </p:to>
                                    </p:set>
                                    <p:animEffect transition="in" filter="fade">
                                      <p:cBhvr>
                                        <p:cTn id="19" dur="500"/>
                                        <p:tgtEl>
                                          <p:spTgt spid="12">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4">
                                            <p:bg/>
                                          </p:spTgt>
                                        </p:tgtEl>
                                        <p:attrNameLst>
                                          <p:attrName>style.visibility</p:attrName>
                                        </p:attrNameLst>
                                      </p:cBhvr>
                                      <p:to>
                                        <p:strVal val="visible"/>
                                      </p:to>
                                    </p:set>
                                    <p:animEffect transition="in" filter="fade">
                                      <p:cBhvr>
                                        <p:cTn id="28" dur="500"/>
                                        <p:tgtEl>
                                          <p:spTgt spid="14">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fade">
                                      <p:cBhvr>
                                        <p:cTn id="31" dur="500"/>
                                        <p:tgtEl>
                                          <p:spTgt spid="14">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4">
                                            <p:txEl>
                                              <p:pRg st="1" end="1"/>
                                            </p:txEl>
                                          </p:spTgt>
                                        </p:tgtEl>
                                        <p:attrNameLst>
                                          <p:attrName>style.visibility</p:attrName>
                                        </p:attrNameLst>
                                      </p:cBhvr>
                                      <p:to>
                                        <p:strVal val="visible"/>
                                      </p:to>
                                    </p:set>
                                    <p:animEffect transition="in" filter="fade">
                                      <p:cBhvr>
                                        <p:cTn id="36" dur="500"/>
                                        <p:tgtEl>
                                          <p:spTgt spid="14">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6">
                                            <p:bg/>
                                          </p:spTgt>
                                        </p:tgtEl>
                                        <p:attrNameLst>
                                          <p:attrName>style.visibility</p:attrName>
                                        </p:attrNameLst>
                                      </p:cBhvr>
                                      <p:to>
                                        <p:strVal val="visible"/>
                                      </p:to>
                                    </p:set>
                                    <p:animEffect transition="in" filter="fade">
                                      <p:cBhvr>
                                        <p:cTn id="45" dur="500"/>
                                        <p:tgtEl>
                                          <p:spTgt spid="16">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6">
                                            <p:txEl>
                                              <p:pRg st="0" end="0"/>
                                            </p:txEl>
                                          </p:spTgt>
                                        </p:tgtEl>
                                        <p:attrNameLst>
                                          <p:attrName>style.visibility</p:attrName>
                                        </p:attrNameLst>
                                      </p:cBhvr>
                                      <p:to>
                                        <p:strVal val="visible"/>
                                      </p:to>
                                    </p:set>
                                    <p:animEffect transition="in" filter="fade">
                                      <p:cBhvr>
                                        <p:cTn id="48" dur="500"/>
                                        <p:tgtEl>
                                          <p:spTgt spid="16">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6">
                                            <p:txEl>
                                              <p:pRg st="1" end="1"/>
                                            </p:txEl>
                                          </p:spTgt>
                                        </p:tgtEl>
                                        <p:attrNameLst>
                                          <p:attrName>style.visibility</p:attrName>
                                        </p:attrNameLst>
                                      </p:cBhvr>
                                      <p:to>
                                        <p:strVal val="visible"/>
                                      </p:to>
                                    </p:set>
                                    <p:animEffect transition="in" filter="fade">
                                      <p:cBhvr>
                                        <p:cTn id="53" dur="500"/>
                                        <p:tgtEl>
                                          <p:spTgt spid="16">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8">
                                            <p:bg/>
                                          </p:spTgt>
                                        </p:tgtEl>
                                        <p:attrNameLst>
                                          <p:attrName>style.visibility</p:attrName>
                                        </p:attrNameLst>
                                      </p:cBhvr>
                                      <p:to>
                                        <p:strVal val="visible"/>
                                      </p:to>
                                    </p:set>
                                    <p:animEffect transition="in" filter="fade">
                                      <p:cBhvr>
                                        <p:cTn id="62" dur="500"/>
                                        <p:tgtEl>
                                          <p:spTgt spid="18">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xEl>
                                              <p:pRg st="0" end="0"/>
                                            </p:txEl>
                                          </p:spTgt>
                                        </p:tgtEl>
                                        <p:attrNameLst>
                                          <p:attrName>style.visibility</p:attrName>
                                        </p:attrNameLst>
                                      </p:cBhvr>
                                      <p:to>
                                        <p:strVal val="visible"/>
                                      </p:to>
                                    </p:set>
                                    <p:animEffect transition="in" filter="fade">
                                      <p:cBhvr>
                                        <p:cTn id="65" dur="500"/>
                                        <p:tgtEl>
                                          <p:spTgt spid="18">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8">
                                            <p:txEl>
                                              <p:pRg st="1" end="1"/>
                                            </p:txEl>
                                          </p:spTgt>
                                        </p:tgtEl>
                                        <p:attrNameLst>
                                          <p:attrName>style.visibility</p:attrName>
                                        </p:attrNameLst>
                                      </p:cBhvr>
                                      <p:to>
                                        <p:strVal val="visible"/>
                                      </p:to>
                                    </p:set>
                                    <p:animEffect transition="in" filter="fade">
                                      <p:cBhvr>
                                        <p:cTn id="70" dur="500"/>
                                        <p:tgtEl>
                                          <p:spTgt spid="1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uiExpand="1" build="p" animBg="1"/>
      <p:bldP spid="13" grpId="0" animBg="1"/>
      <p:bldP spid="14" grpId="0" uiExpand="1" build="p" animBg="1"/>
      <p:bldP spid="15" grpId="0" animBg="1"/>
      <p:bldP spid="16" grpId="0" uiExpand="1" build="p" animBg="1"/>
      <p:bldP spid="17" grpId="0" animBg="1"/>
      <p:bldP spid="18" grpId="0" uiExpand="1" build="p"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Tips for increasing citations</a:t>
            </a:r>
            <a:endParaRPr lang="en-US" sz="3200" dirty="0"/>
          </a:p>
        </p:txBody>
      </p:sp>
      <p:sp>
        <p:nvSpPr>
          <p:cNvPr id="5" name="Rounded Rectangle 4"/>
          <p:cNvSpPr/>
          <p:nvPr/>
        </p:nvSpPr>
        <p:spPr bwMode="auto">
          <a:xfrm>
            <a:off x="466119" y="1358724"/>
            <a:ext cx="2410731" cy="1080144"/>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Content</a:t>
            </a:r>
            <a:endParaRPr kumimoji="0" lang="en-US" sz="28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131809" y="1361065"/>
            <a:ext cx="5670755" cy="1080144"/>
          </a:xfrm>
          <a:prstGeom prst="roundRect">
            <a:avLst/>
          </a:prstGeom>
          <a:ln>
            <a:solidFill>
              <a:srgbClr val="7030A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Publish</a:t>
            </a:r>
            <a:r>
              <a:rPr kumimoji="0" lang="en-US" sz="2800" b="1" i="0" u="none" strike="noStrike" cap="none" normalizeH="0" dirty="0" smtClean="0">
                <a:ln>
                  <a:noFill/>
                </a:ln>
                <a:solidFill>
                  <a:schemeClr val="tx2">
                    <a:lumMod val="75000"/>
                  </a:schemeClr>
                </a:solidFill>
                <a:effectLst/>
                <a:latin typeface="+mj-lt"/>
              </a:rPr>
              <a:t> on recent trends</a:t>
            </a:r>
            <a:endParaRPr kumimoji="0" lang="en-US" sz="2800" b="1"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High quality research &amp; English</a:t>
            </a:r>
            <a:endParaRPr kumimoji="0" lang="en-US" sz="28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466119" y="2528880"/>
            <a:ext cx="2390363" cy="1080144"/>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Discoverable</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3131809" y="2531221"/>
            <a:ext cx="5670755" cy="1080144"/>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Search engine</a:t>
            </a:r>
            <a:r>
              <a:rPr kumimoji="0" lang="en-US" sz="2800" b="1" i="0" u="none" strike="noStrike" cap="none" normalizeH="0" dirty="0" smtClean="0">
                <a:ln>
                  <a:noFill/>
                </a:ln>
                <a:solidFill>
                  <a:schemeClr val="tx2">
                    <a:lumMod val="75000"/>
                  </a:schemeClr>
                </a:solidFill>
                <a:effectLst/>
                <a:latin typeface="+mj-lt"/>
              </a:rPr>
              <a:t> optimization</a:t>
            </a:r>
            <a:endParaRPr kumimoji="0" lang="en-US" sz="2800" b="1"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Widely indexed</a:t>
            </a:r>
            <a:endParaRPr kumimoji="0" lang="en-US" sz="2800" b="1" i="0" u="none" strike="noStrike" cap="none" normalizeH="0" baseline="0" dirty="0">
              <a:ln>
                <a:noFill/>
              </a:ln>
              <a:solidFill>
                <a:schemeClr val="tx2">
                  <a:lumMod val="75000"/>
                </a:schemeClr>
              </a:solidFill>
              <a:effectLst/>
              <a:latin typeface="+mj-lt"/>
            </a:endParaRPr>
          </a:p>
        </p:txBody>
      </p:sp>
      <p:sp>
        <p:nvSpPr>
          <p:cNvPr id="9" name="Rounded Rectangle 8"/>
          <p:cNvSpPr/>
          <p:nvPr/>
        </p:nvSpPr>
        <p:spPr bwMode="auto">
          <a:xfrm>
            <a:off x="466119" y="3836982"/>
            <a:ext cx="2410731"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lang="en-US" sz="2800" b="1" dirty="0" smtClean="0">
                <a:solidFill>
                  <a:schemeClr val="bg1"/>
                </a:solidFill>
                <a:latin typeface="+mj-lt"/>
              </a:rPr>
              <a:t>Open access</a:t>
            </a:r>
            <a:endParaRPr kumimoji="0" lang="en-US" sz="28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3131809" y="3701964"/>
            <a:ext cx="5670755" cy="1350180"/>
          </a:xfrm>
          <a:prstGeom prst="roundRect">
            <a:avLst/>
          </a:prstGeom>
          <a:ln>
            <a:solidFill>
              <a:schemeClr val="accent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Improve worldwide accessi</a:t>
            </a:r>
            <a:r>
              <a:rPr lang="en-US" sz="2800" b="1" dirty="0" smtClean="0">
                <a:solidFill>
                  <a:schemeClr val="tx2">
                    <a:lumMod val="75000"/>
                  </a:schemeClr>
                </a:solidFill>
                <a:latin typeface="+mj-lt"/>
              </a:rPr>
              <a:t>bility</a:t>
            </a:r>
            <a:endParaRPr kumimoji="0" lang="en-US" sz="2800" b="1"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Subscription journal: make high impact articles OA</a:t>
            </a:r>
            <a:endParaRPr kumimoji="0" lang="en-US" sz="2800" b="1" i="0" u="none" strike="noStrike" cap="none" normalizeH="0" baseline="0" dirty="0">
              <a:ln>
                <a:noFill/>
              </a:ln>
              <a:solidFill>
                <a:schemeClr val="tx2">
                  <a:lumMod val="75000"/>
                </a:schemeClr>
              </a:solidFill>
              <a:effectLst/>
              <a:latin typeface="+mj-lt"/>
            </a:endParaRPr>
          </a:p>
        </p:txBody>
      </p:sp>
      <p:sp>
        <p:nvSpPr>
          <p:cNvPr id="11" name="Rounded Rectangle 10"/>
          <p:cNvSpPr/>
          <p:nvPr/>
        </p:nvSpPr>
        <p:spPr bwMode="auto">
          <a:xfrm>
            <a:off x="466119" y="5273075"/>
            <a:ext cx="2410731" cy="1080144"/>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Additional</a:t>
            </a:r>
            <a:endParaRPr kumimoji="0" lang="en-US" sz="2800" b="1" i="0" u="none" strike="noStrike" cap="none" normalizeH="0" baseline="0" dirty="0">
              <a:ln>
                <a:noFill/>
              </a:ln>
              <a:solidFill>
                <a:schemeClr val="bg1"/>
              </a:solidFill>
              <a:effectLst/>
              <a:latin typeface="+mj-lt"/>
            </a:endParaRPr>
          </a:p>
        </p:txBody>
      </p:sp>
      <p:sp>
        <p:nvSpPr>
          <p:cNvPr id="12" name="Rounded Rectangle 11"/>
          <p:cNvSpPr/>
          <p:nvPr/>
        </p:nvSpPr>
        <p:spPr bwMode="auto">
          <a:xfrm>
            <a:off x="3131809" y="5136887"/>
            <a:ext cx="5670755" cy="1352521"/>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Publish review articles</a:t>
            </a:r>
            <a:endParaRPr kumimoji="0" lang="en-US" sz="2800" b="1" i="0" u="none" strike="noStrike" cap="none" normalizeH="0" baseline="0" dirty="0" smtClean="0">
              <a:ln>
                <a:noFill/>
              </a:ln>
              <a:solidFill>
                <a:schemeClr val="tx2">
                  <a:lumMod val="75000"/>
                </a:schemeClr>
              </a:solidFill>
              <a:effectLst/>
              <a:latin typeface="+mj-lt"/>
            </a:endParaRPr>
          </a:p>
          <a:p>
            <a:pPr marL="457200" marR="0" indent="-457200"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Publish high impact articles</a:t>
            </a:r>
            <a:r>
              <a:rPr kumimoji="0" lang="en-US" sz="2800" b="1" i="0" u="none" strike="noStrike" cap="none" normalizeH="0" dirty="0" smtClean="0">
                <a:ln>
                  <a:noFill/>
                </a:ln>
                <a:solidFill>
                  <a:schemeClr val="tx2">
                    <a:lumMod val="75000"/>
                  </a:schemeClr>
                </a:solidFill>
                <a:effectLst/>
                <a:latin typeface="+mj-lt"/>
              </a:rPr>
              <a:t> at the beginning of the year (IF)</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4144051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0">
                                            <p:bg/>
                                          </p:spTgt>
                                        </p:tgtEl>
                                        <p:attrNameLst>
                                          <p:attrName>style.visibility</p:attrName>
                                        </p:attrNameLst>
                                      </p:cBhvr>
                                      <p:to>
                                        <p:strVal val="visible"/>
                                      </p:to>
                                    </p:set>
                                    <p:animEffect transition="in" filter="fade">
                                      <p:cBhvr>
                                        <p:cTn id="45" dur="500"/>
                                        <p:tgtEl>
                                          <p:spTgt spid="10">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fade">
                                      <p:cBhvr>
                                        <p:cTn id="58" dur="500"/>
                                        <p:tgtEl>
                                          <p:spTgt spid="11"/>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2">
                                            <p:bg/>
                                          </p:spTgt>
                                        </p:tgtEl>
                                        <p:attrNameLst>
                                          <p:attrName>style.visibility</p:attrName>
                                        </p:attrNameLst>
                                      </p:cBhvr>
                                      <p:to>
                                        <p:strVal val="visible"/>
                                      </p:to>
                                    </p:set>
                                    <p:animEffect transition="in" filter="fade">
                                      <p:cBhvr>
                                        <p:cTn id="62" dur="500"/>
                                        <p:tgtEl>
                                          <p:spTgt spid="12">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2">
                                            <p:txEl>
                                              <p:pRg st="0" end="0"/>
                                            </p:txEl>
                                          </p:spTgt>
                                        </p:tgtEl>
                                        <p:attrNameLst>
                                          <p:attrName>style.visibility</p:attrName>
                                        </p:attrNameLst>
                                      </p:cBhvr>
                                      <p:to>
                                        <p:strVal val="visible"/>
                                      </p:to>
                                    </p:set>
                                    <p:animEffect transition="in" filter="fade">
                                      <p:cBhvr>
                                        <p:cTn id="65" dur="500"/>
                                        <p:tgtEl>
                                          <p:spTgt spid="12">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2">
                                            <p:txEl>
                                              <p:pRg st="1" end="1"/>
                                            </p:txEl>
                                          </p:spTgt>
                                        </p:tgtEl>
                                        <p:attrNameLst>
                                          <p:attrName>style.visibility</p:attrName>
                                        </p:attrNameLst>
                                      </p:cBhvr>
                                      <p:to>
                                        <p:strVal val="visible"/>
                                      </p:to>
                                    </p:set>
                                    <p:animEffect transition="in" filter="fade">
                                      <p:cBhvr>
                                        <p:cTn id="70" dur="500"/>
                                        <p:tgtEl>
                                          <p:spTgt spid="1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animBg="1"/>
      <p:bldP spid="8" grpId="0" uiExpand="1" build="p" animBg="1"/>
      <p:bldP spid="9" grpId="0" animBg="1"/>
      <p:bldP spid="10" grpId="0" uiExpand="1" build="p" animBg="1"/>
      <p:bldP spid="11" grpId="0" animBg="1"/>
      <p:bldP spid="12" grpId="0" uiExpand="1"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5622052" cy="646331"/>
          </a:xfrm>
          <a:prstGeom prst="rect">
            <a:avLst/>
          </a:prstGeom>
          <a:noFill/>
          <a:ln w="9525">
            <a:noFill/>
            <a:miter lim="800000"/>
            <a:headEnd/>
            <a:tailEnd/>
          </a:ln>
        </p:spPr>
        <p:txBody>
          <a:bodyPr wrap="none">
            <a:spAutoFit/>
          </a:bodyPr>
          <a:lstStyle/>
          <a:p>
            <a:pPr marL="742950" indent="-742950" algn="l" eaLnBrk="0" hangingPunct="0">
              <a:spcBef>
                <a:spcPct val="50000"/>
              </a:spcBef>
            </a:pPr>
            <a:r>
              <a:rPr lang="en-US" sz="3600" dirty="0" smtClean="0">
                <a:solidFill>
                  <a:schemeClr val="bg1"/>
                </a:solidFill>
              </a:rPr>
              <a:t>Positive author experience</a:t>
            </a:r>
            <a:endParaRPr lang="en-US" sz="3600" dirty="0">
              <a:solidFill>
                <a:schemeClr val="bg1"/>
              </a:solidFill>
            </a:endParaRPr>
          </a:p>
        </p:txBody>
      </p:sp>
    </p:spTree>
    <p:extLst>
      <p:ext uri="{BB962C8B-B14F-4D97-AF65-F5344CB8AC3E}">
        <p14:creationId xmlns:p14="http://schemas.microsoft.com/office/powerpoint/2010/main" val="3703271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bwMode="auto">
          <a:xfrm>
            <a:off x="2141676" y="4988232"/>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1"/>
                </a:solidFill>
                <a:effectLst/>
                <a:latin typeface="+mj-lt"/>
              </a:rPr>
              <a:t>High Impact Factor!</a:t>
            </a:r>
            <a:endParaRPr kumimoji="0" lang="en-US" sz="2800" b="1" u="none" strike="noStrike" cap="none" normalizeH="0" baseline="0" dirty="0">
              <a:ln>
                <a:noFill/>
              </a:ln>
              <a:solidFill>
                <a:schemeClr val="accent1"/>
              </a:solidFill>
              <a:effectLst/>
              <a:latin typeface="+mj-lt"/>
            </a:endParaRPr>
          </a:p>
        </p:txBody>
      </p:sp>
      <p:sp>
        <p:nvSpPr>
          <p:cNvPr id="15" name="Rounded Rectangle 14"/>
          <p:cNvSpPr/>
          <p:nvPr/>
        </p:nvSpPr>
        <p:spPr bwMode="auto">
          <a:xfrm>
            <a:off x="2141676" y="2697009"/>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1"/>
                </a:solidFill>
                <a:effectLst/>
                <a:latin typeface="+mj-lt"/>
              </a:rPr>
              <a:t>Indexed in Web of Science</a:t>
            </a:r>
            <a:endParaRPr kumimoji="0" lang="en-US" sz="2800" b="1" u="none" strike="noStrike" cap="none" normalizeH="0" baseline="0" dirty="0">
              <a:ln>
                <a:noFill/>
              </a:ln>
              <a:solidFill>
                <a:schemeClr val="accent1"/>
              </a:solidFill>
              <a:effectLst/>
              <a:latin typeface="+mj-lt"/>
            </a:endParaRPr>
          </a:p>
        </p:txBody>
      </p:sp>
      <p:sp>
        <p:nvSpPr>
          <p:cNvPr id="16" name="Rounded Rectangle 15"/>
          <p:cNvSpPr/>
          <p:nvPr/>
        </p:nvSpPr>
        <p:spPr bwMode="auto">
          <a:xfrm>
            <a:off x="2141676" y="3819656"/>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1"/>
                </a:solidFill>
                <a:effectLst/>
                <a:latin typeface="+mj-lt"/>
              </a:rPr>
              <a:t>Many citations</a:t>
            </a:r>
            <a:endParaRPr kumimoji="0" lang="en-US" sz="2800" b="1" u="none" strike="noStrike" cap="none" normalizeH="0" baseline="0" dirty="0">
              <a:ln>
                <a:noFill/>
              </a:ln>
              <a:solidFill>
                <a:schemeClr val="accent1"/>
              </a:solidFill>
              <a:effectLst/>
              <a:latin typeface="+mj-lt"/>
            </a:endParaRPr>
          </a:p>
        </p:txBody>
      </p:sp>
      <p:sp>
        <p:nvSpPr>
          <p:cNvPr id="10" name="Rounded Rectangle 9"/>
          <p:cNvSpPr/>
          <p:nvPr/>
        </p:nvSpPr>
        <p:spPr bwMode="auto">
          <a:xfrm>
            <a:off x="1507854" y="5752410"/>
            <a:ext cx="6096572" cy="646986"/>
          </a:xfrm>
          <a:prstGeom prst="roundRect">
            <a:avLst/>
          </a:prstGeom>
          <a:solidFill>
            <a:schemeClr val="bg1"/>
          </a:solidFill>
          <a:ln w="2857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1" u="none" strike="noStrike" cap="none" normalizeH="0" baseline="0" dirty="0" smtClean="0">
                <a:ln>
                  <a:noFill/>
                </a:ln>
                <a:solidFill>
                  <a:srgbClr val="C00000"/>
                </a:solidFill>
                <a:effectLst/>
                <a:latin typeface="+mj-lt"/>
              </a:rPr>
              <a:t>These are </a:t>
            </a:r>
            <a:r>
              <a:rPr kumimoji="0" lang="en-US" sz="3200" b="1" i="1" u="sng" strike="noStrike" cap="none" normalizeH="0" baseline="0" dirty="0" smtClean="0">
                <a:ln>
                  <a:noFill/>
                </a:ln>
                <a:solidFill>
                  <a:srgbClr val="C00000"/>
                </a:solidFill>
                <a:effectLst/>
                <a:latin typeface="+mj-lt"/>
              </a:rPr>
              <a:t>not</a:t>
            </a:r>
            <a:r>
              <a:rPr kumimoji="0" lang="en-US" sz="3200" b="1" i="1" u="none" strike="noStrike" cap="none" normalizeH="0" baseline="0" dirty="0" smtClean="0">
                <a:ln>
                  <a:noFill/>
                </a:ln>
                <a:solidFill>
                  <a:srgbClr val="C00000"/>
                </a:solidFill>
                <a:effectLst/>
                <a:latin typeface="+mj-lt"/>
              </a:rPr>
              <a:t> your goals!</a:t>
            </a:r>
            <a:endParaRPr kumimoji="0" lang="en-US" sz="3200" b="1" i="1" u="none" strike="noStrike" cap="none" normalizeH="0" baseline="0" dirty="0">
              <a:ln>
                <a:noFill/>
              </a:ln>
              <a:solidFill>
                <a:srgbClr val="C00000"/>
              </a:solidFill>
              <a:effectLst/>
              <a:latin typeface="+mj-lt"/>
            </a:endParaRPr>
          </a:p>
        </p:txBody>
      </p:sp>
      <p:sp>
        <p:nvSpPr>
          <p:cNvPr id="17" name="TextBox 16"/>
          <p:cNvSpPr txBox="1"/>
          <p:nvPr/>
        </p:nvSpPr>
        <p:spPr>
          <a:xfrm>
            <a:off x="730630" y="1268712"/>
            <a:ext cx="7651020"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5400" b="1" i="1" dirty="0" smtClean="0">
                <a:solidFill>
                  <a:schemeClr val="tx2">
                    <a:lumMod val="75000"/>
                  </a:schemeClr>
                </a:solidFill>
                <a:latin typeface="+mn-lt"/>
              </a:rPr>
              <a:t>What are your goals?</a:t>
            </a:r>
          </a:p>
        </p:txBody>
      </p:sp>
    </p:spTree>
    <p:extLst>
      <p:ext uri="{BB962C8B-B14F-4D97-AF65-F5344CB8AC3E}">
        <p14:creationId xmlns:p14="http://schemas.microsoft.com/office/powerpoint/2010/main" val="186822990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1000" fill="hold"/>
                                        <p:tgtEl>
                                          <p:spTgt spid="10"/>
                                        </p:tgtEl>
                                        <p:attrNameLst>
                                          <p:attrName>ppt_w</p:attrName>
                                        </p:attrNameLst>
                                      </p:cBhvr>
                                      <p:tavLst>
                                        <p:tav tm="0">
                                          <p:val>
                                            <p:fltVal val="0"/>
                                          </p:val>
                                        </p:tav>
                                        <p:tav tm="100000">
                                          <p:val>
                                            <p:strVal val="#ppt_w"/>
                                          </p:val>
                                        </p:tav>
                                      </p:tavLst>
                                    </p:anim>
                                    <p:anim calcmode="lin" valueType="num">
                                      <p:cBhvr>
                                        <p:cTn id="23" dur="1000" fill="hold"/>
                                        <p:tgtEl>
                                          <p:spTgt spid="10"/>
                                        </p:tgtEl>
                                        <p:attrNameLst>
                                          <p:attrName>ppt_h</p:attrName>
                                        </p:attrNameLst>
                                      </p:cBhvr>
                                      <p:tavLst>
                                        <p:tav tm="0">
                                          <p:val>
                                            <p:fltVal val="0"/>
                                          </p:val>
                                        </p:tav>
                                        <p:tav tm="100000">
                                          <p:val>
                                            <p:strVal val="#ppt_h"/>
                                          </p:val>
                                        </p:tav>
                                      </p:tavLst>
                                    </p:anim>
                                    <p:anim calcmode="lin" valueType="num">
                                      <p:cBhvr>
                                        <p:cTn id="24" dur="1000" fill="hold"/>
                                        <p:tgtEl>
                                          <p:spTgt spid="10"/>
                                        </p:tgtEl>
                                        <p:attrNameLst>
                                          <p:attrName>style.rotation</p:attrName>
                                        </p:attrNameLst>
                                      </p:cBhvr>
                                      <p:tavLst>
                                        <p:tav tm="0">
                                          <p:val>
                                            <p:fltVal val="90"/>
                                          </p:val>
                                        </p:tav>
                                        <p:tav tm="100000">
                                          <p:val>
                                            <p:fltVal val="0"/>
                                          </p:val>
                                        </p:tav>
                                      </p:tavLst>
                                    </p:anim>
                                    <p:animEffect transition="in" filter="fade">
                                      <p:cBhvr>
                                        <p:cTn id="2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Positive author experience</a:t>
            </a:r>
            <a:endParaRPr lang="en-US" sz="3200" dirty="0"/>
          </a:p>
        </p:txBody>
      </p:sp>
      <p:sp>
        <p:nvSpPr>
          <p:cNvPr id="5" name="TextBox 4"/>
          <p:cNvSpPr txBox="1"/>
          <p:nvPr/>
        </p:nvSpPr>
        <p:spPr>
          <a:xfrm>
            <a:off x="1587090" y="1538748"/>
            <a:ext cx="6037125" cy="2070276"/>
          </a:xfrm>
          <a:prstGeom prst="rect">
            <a:avLst/>
          </a:prstGeom>
          <a:noFill/>
        </p:spPr>
        <p:txBody>
          <a:bodyPr wrap="square" lIns="0" tIns="0" rIns="0" bIns="0" rtlCol="0">
            <a:noAutofit/>
          </a:bodyPr>
          <a:lstStyle/>
          <a:p>
            <a:pPr marL="457200" indent="-457200" algn="l">
              <a:spcBef>
                <a:spcPts val="900"/>
              </a:spcBef>
              <a:buClr>
                <a:schemeClr val="accent6"/>
              </a:buClr>
              <a:buSzPct val="100000"/>
              <a:buFont typeface="Wingdings" panose="05000000000000000000" pitchFamily="2" charset="2"/>
              <a:buChar char="ü"/>
            </a:pPr>
            <a:r>
              <a:rPr lang="en-US" sz="3200" dirty="0" smtClean="0">
                <a:latin typeface="+mn-lt"/>
              </a:rPr>
              <a:t>Increase high quality submissions</a:t>
            </a:r>
          </a:p>
          <a:p>
            <a:pPr marL="457200" indent="-457200" algn="l">
              <a:spcBef>
                <a:spcPts val="900"/>
              </a:spcBef>
              <a:buClr>
                <a:schemeClr val="accent6"/>
              </a:buClr>
              <a:buSzPct val="100000"/>
              <a:buFont typeface="Wingdings" panose="05000000000000000000" pitchFamily="2" charset="2"/>
              <a:buChar char="ü"/>
            </a:pPr>
            <a:r>
              <a:rPr lang="en-US" sz="3200" dirty="0" smtClean="0">
                <a:latin typeface="+mn-lt"/>
              </a:rPr>
              <a:t>Increase return submissions</a:t>
            </a:r>
          </a:p>
          <a:p>
            <a:pPr marL="457200" indent="-457200" algn="l">
              <a:spcBef>
                <a:spcPts val="900"/>
              </a:spcBef>
              <a:buClr>
                <a:schemeClr val="accent6"/>
              </a:buClr>
              <a:buSzPct val="100000"/>
              <a:buFont typeface="Wingdings" panose="05000000000000000000" pitchFamily="2" charset="2"/>
              <a:buChar char="ü"/>
            </a:pPr>
            <a:r>
              <a:rPr lang="en-US" sz="3200" dirty="0" smtClean="0">
                <a:latin typeface="+mn-lt"/>
              </a:rPr>
              <a:t>Build reputation</a:t>
            </a:r>
          </a:p>
          <a:p>
            <a:pPr marL="457200" indent="-457200" algn="l">
              <a:spcBef>
                <a:spcPts val="900"/>
              </a:spcBef>
              <a:buClr>
                <a:schemeClr val="accent6"/>
              </a:buClr>
              <a:buSzPct val="100000"/>
              <a:buFont typeface="Wingdings" panose="05000000000000000000" pitchFamily="2" charset="2"/>
              <a:buChar char="ü"/>
            </a:pPr>
            <a:endParaRPr lang="en-US" sz="3200" dirty="0" smtClean="0">
              <a:latin typeface="+mn-lt"/>
            </a:endParaRPr>
          </a:p>
        </p:txBody>
      </p:sp>
      <p:sp>
        <p:nvSpPr>
          <p:cNvPr id="6" name="Rounded Rectangle 5"/>
          <p:cNvSpPr/>
          <p:nvPr/>
        </p:nvSpPr>
        <p:spPr bwMode="auto">
          <a:xfrm>
            <a:off x="1691616" y="3699036"/>
            <a:ext cx="2790372" cy="119181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Clear aims</a:t>
            </a:r>
            <a:r>
              <a:rPr kumimoji="0" lang="en-US" sz="3200" b="1" i="0" u="none" strike="noStrike" cap="none" normalizeH="0" dirty="0" smtClean="0">
                <a:ln>
                  <a:noFill/>
                </a:ln>
                <a:solidFill>
                  <a:schemeClr val="bg1"/>
                </a:solidFill>
                <a:effectLst/>
                <a:latin typeface="+mj-lt"/>
              </a:rPr>
              <a:t> and scope</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4748220" y="3699036"/>
            <a:ext cx="2790372" cy="119181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Clear author instructions</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704516" y="5063396"/>
            <a:ext cx="3808128" cy="119181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Efficient</a:t>
            </a:r>
            <a:r>
              <a:rPr kumimoji="0" lang="en-US" sz="3200" b="1" i="0" u="none" strike="noStrike" cap="none" normalizeH="0" dirty="0" smtClean="0">
                <a:ln>
                  <a:noFill/>
                </a:ln>
                <a:solidFill>
                  <a:schemeClr val="bg1"/>
                </a:solidFill>
                <a:effectLst/>
                <a:latin typeface="+mj-lt"/>
              </a:rPr>
              <a:t> submission process</a:t>
            </a:r>
            <a:endParaRPr kumimoji="0" lang="en-US" sz="32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084503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Aims and scope</a:t>
            </a:r>
            <a:endParaRPr lang="en-US" sz="3200" dirty="0"/>
          </a:p>
        </p:txBody>
      </p:sp>
      <p:sp>
        <p:nvSpPr>
          <p:cNvPr id="3" name="TextBox 2"/>
          <p:cNvSpPr txBox="1"/>
          <p:nvPr/>
        </p:nvSpPr>
        <p:spPr>
          <a:xfrm>
            <a:off x="701484" y="1358724"/>
            <a:ext cx="7741032" cy="540072"/>
          </a:xfrm>
          <a:prstGeom prst="rect">
            <a:avLst/>
          </a:prstGeom>
          <a:noFill/>
        </p:spPr>
        <p:txBody>
          <a:bodyPr wrap="square" lIns="0" tIns="0" rIns="0" bIns="0" rtlCol="0">
            <a:noAutofit/>
          </a:bodyPr>
          <a:lstStyle/>
          <a:p>
            <a:pPr>
              <a:spcBef>
                <a:spcPts val="900"/>
              </a:spcBef>
              <a:buClr>
                <a:schemeClr val="accent2"/>
              </a:buClr>
              <a:buSzPct val="100000"/>
            </a:pPr>
            <a:r>
              <a:rPr lang="en-US" sz="2800" i="1" dirty="0" smtClean="0">
                <a:solidFill>
                  <a:schemeClr val="tx2">
                    <a:lumMod val="75000"/>
                  </a:schemeClr>
                </a:solidFill>
                <a:latin typeface="+mn-lt"/>
              </a:rPr>
              <a:t>International Journal of Wastewater Management</a:t>
            </a:r>
          </a:p>
        </p:txBody>
      </p:sp>
      <p:sp>
        <p:nvSpPr>
          <p:cNvPr id="5" name="TextBox 4"/>
          <p:cNvSpPr txBox="1"/>
          <p:nvPr/>
        </p:nvSpPr>
        <p:spPr>
          <a:xfrm>
            <a:off x="701484" y="2203245"/>
            <a:ext cx="7741032" cy="2790372"/>
          </a:xfrm>
          <a:prstGeom prst="rect">
            <a:avLst/>
          </a:prstGeom>
          <a:noFill/>
        </p:spPr>
        <p:txBody>
          <a:bodyPr wrap="square" lIns="0" tIns="0" rIns="0" bIns="0" rtlCol="0">
            <a:noAutofit/>
          </a:bodyPr>
          <a:lstStyle/>
          <a:p>
            <a:pPr algn="just">
              <a:spcBef>
                <a:spcPts val="900"/>
              </a:spcBef>
              <a:buClr>
                <a:schemeClr val="accent2"/>
              </a:buClr>
              <a:buSzPct val="100000"/>
            </a:pPr>
            <a:r>
              <a:rPr lang="en-US" sz="2400" dirty="0" smtClean="0">
                <a:solidFill>
                  <a:schemeClr val="tx2">
                    <a:lumMod val="75000"/>
                  </a:schemeClr>
                </a:solidFill>
                <a:latin typeface="+mn-lt"/>
              </a:rPr>
              <a:t>The </a:t>
            </a:r>
            <a:r>
              <a:rPr lang="en-US" sz="2400" i="1" dirty="0" smtClean="0">
                <a:solidFill>
                  <a:schemeClr val="tx2">
                    <a:lumMod val="75000"/>
                  </a:schemeClr>
                </a:solidFill>
                <a:latin typeface="+mn-lt"/>
              </a:rPr>
              <a:t>International Journal of Wastewater Management </a:t>
            </a:r>
            <a:r>
              <a:rPr lang="en-US" sz="2400" dirty="0" smtClean="0">
                <a:solidFill>
                  <a:schemeClr val="tx2">
                    <a:lumMod val="75000"/>
                  </a:schemeClr>
                </a:solidFill>
                <a:latin typeface="+mn-lt"/>
              </a:rPr>
              <a:t>is a peer-reviewed journal that publishes original reports and timely reviews related to the management of wastewater. The journal aims to provide a platform for the dissemination of research worldwide. </a:t>
            </a:r>
          </a:p>
        </p:txBody>
      </p:sp>
      <p:sp>
        <p:nvSpPr>
          <p:cNvPr id="6" name="TextBox 5"/>
          <p:cNvSpPr txBox="1"/>
          <p:nvPr/>
        </p:nvSpPr>
        <p:spPr>
          <a:xfrm>
            <a:off x="701484" y="4959204"/>
            <a:ext cx="7741032"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dirty="0" smtClean="0">
                <a:solidFill>
                  <a:schemeClr val="accent6"/>
                </a:solidFill>
                <a:latin typeface="+mn-lt"/>
              </a:rPr>
              <a:t>Is this a clear aims and scope?</a:t>
            </a:r>
          </a:p>
        </p:txBody>
      </p:sp>
      <p:sp>
        <p:nvSpPr>
          <p:cNvPr id="7" name="Rounded Rectangle 6"/>
          <p:cNvSpPr/>
          <p:nvPr/>
        </p:nvSpPr>
        <p:spPr bwMode="auto">
          <a:xfrm>
            <a:off x="3986922" y="5392362"/>
            <a:ext cx="1170156" cy="646986"/>
          </a:xfrm>
          <a:prstGeom prst="roundRect">
            <a:avLst/>
          </a:prstGeom>
          <a:solidFill>
            <a:schemeClr val="accent6"/>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1" u="none" strike="noStrike" cap="none" normalizeH="0" baseline="0" dirty="0" smtClean="0">
                <a:ln>
                  <a:noFill/>
                </a:ln>
                <a:solidFill>
                  <a:schemeClr val="bg1"/>
                </a:solidFill>
                <a:effectLst/>
                <a:latin typeface="+mj-lt"/>
              </a:rPr>
              <a:t>No!</a:t>
            </a:r>
            <a:endParaRPr kumimoji="0" lang="en-US" sz="3200" b="1" i="1"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97297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Aims and scope</a:t>
            </a:r>
            <a:endParaRPr lang="en-US" sz="3200" dirty="0"/>
          </a:p>
        </p:txBody>
      </p:sp>
      <p:sp>
        <p:nvSpPr>
          <p:cNvPr id="3" name="TextBox 2"/>
          <p:cNvSpPr txBox="1"/>
          <p:nvPr/>
        </p:nvSpPr>
        <p:spPr>
          <a:xfrm>
            <a:off x="701484" y="1358724"/>
            <a:ext cx="7741032" cy="540072"/>
          </a:xfrm>
          <a:prstGeom prst="rect">
            <a:avLst/>
          </a:prstGeom>
          <a:noFill/>
        </p:spPr>
        <p:txBody>
          <a:bodyPr wrap="square" lIns="0" tIns="0" rIns="0" bIns="0" rtlCol="0">
            <a:noAutofit/>
          </a:bodyPr>
          <a:lstStyle/>
          <a:p>
            <a:pPr>
              <a:spcBef>
                <a:spcPts val="900"/>
              </a:spcBef>
              <a:buClr>
                <a:schemeClr val="accent2"/>
              </a:buClr>
              <a:buSzPct val="100000"/>
            </a:pPr>
            <a:r>
              <a:rPr lang="en-US" sz="2800" i="1" dirty="0" smtClean="0">
                <a:solidFill>
                  <a:schemeClr val="tx2">
                    <a:lumMod val="75000"/>
                  </a:schemeClr>
                </a:solidFill>
                <a:latin typeface="+mn-lt"/>
              </a:rPr>
              <a:t>International Journal of Wastewater Management</a:t>
            </a:r>
          </a:p>
        </p:txBody>
      </p:sp>
      <p:sp>
        <p:nvSpPr>
          <p:cNvPr id="5" name="TextBox 4"/>
          <p:cNvSpPr txBox="1"/>
          <p:nvPr/>
        </p:nvSpPr>
        <p:spPr>
          <a:xfrm>
            <a:off x="701484" y="2203245"/>
            <a:ext cx="7741032" cy="2790372"/>
          </a:xfrm>
          <a:prstGeom prst="rect">
            <a:avLst/>
          </a:prstGeom>
          <a:noFill/>
        </p:spPr>
        <p:txBody>
          <a:bodyPr wrap="square" lIns="0" tIns="0" rIns="0" bIns="0" rtlCol="0">
            <a:noAutofit/>
          </a:bodyPr>
          <a:lstStyle/>
          <a:p>
            <a:pPr algn="just">
              <a:spcBef>
                <a:spcPts val="900"/>
              </a:spcBef>
              <a:buClr>
                <a:schemeClr val="accent2"/>
              </a:buClr>
              <a:buSzPct val="100000"/>
            </a:pPr>
            <a:r>
              <a:rPr lang="en-US" sz="2400" dirty="0" smtClean="0">
                <a:solidFill>
                  <a:schemeClr val="tx2">
                    <a:lumMod val="75000"/>
                  </a:schemeClr>
                </a:solidFill>
                <a:latin typeface="+mn-lt"/>
              </a:rPr>
              <a:t>The </a:t>
            </a:r>
            <a:r>
              <a:rPr lang="en-US" sz="2400" i="1" dirty="0" smtClean="0">
                <a:solidFill>
                  <a:schemeClr val="tx2">
                    <a:lumMod val="75000"/>
                  </a:schemeClr>
                </a:solidFill>
                <a:latin typeface="+mn-lt"/>
              </a:rPr>
              <a:t>International Journal of Wastewater Management </a:t>
            </a:r>
            <a:r>
              <a:rPr lang="en-US" sz="2400" dirty="0" smtClean="0">
                <a:solidFill>
                  <a:schemeClr val="tx2">
                    <a:lumMod val="75000"/>
                  </a:schemeClr>
                </a:solidFill>
                <a:latin typeface="+mn-lt"/>
              </a:rPr>
              <a:t>is a peer-reviewed journal that publishes original reports and timely reviews related to the </a:t>
            </a:r>
            <a:r>
              <a:rPr lang="en-US" sz="2400" dirty="0" smtClean="0">
                <a:solidFill>
                  <a:srgbClr val="C00000"/>
                </a:solidFill>
                <a:latin typeface="+mn-lt"/>
              </a:rPr>
              <a:t>management of wastewater</a:t>
            </a:r>
            <a:r>
              <a:rPr lang="en-US" sz="2400" dirty="0" smtClean="0">
                <a:solidFill>
                  <a:schemeClr val="tx2">
                    <a:lumMod val="75000"/>
                  </a:schemeClr>
                </a:solidFill>
                <a:latin typeface="+mn-lt"/>
              </a:rPr>
              <a:t>. The journal aims to provide a platform for the dissemination of research </a:t>
            </a:r>
            <a:r>
              <a:rPr lang="en-US" sz="2400" dirty="0" smtClean="0">
                <a:solidFill>
                  <a:srgbClr val="C00000"/>
                </a:solidFill>
                <a:latin typeface="+mn-lt"/>
              </a:rPr>
              <a:t>worldwide</a:t>
            </a:r>
            <a:r>
              <a:rPr lang="en-US" sz="2400" dirty="0" smtClean="0">
                <a:solidFill>
                  <a:schemeClr val="tx2">
                    <a:lumMod val="75000"/>
                  </a:schemeClr>
                </a:solidFill>
                <a:latin typeface="+mn-lt"/>
              </a:rPr>
              <a:t>. </a:t>
            </a:r>
          </a:p>
        </p:txBody>
      </p:sp>
      <p:sp>
        <p:nvSpPr>
          <p:cNvPr id="4" name="Rounded Rectangle 3"/>
          <p:cNvSpPr/>
          <p:nvPr/>
        </p:nvSpPr>
        <p:spPr bwMode="auto">
          <a:xfrm>
            <a:off x="3401844" y="3733449"/>
            <a:ext cx="3960528" cy="630084"/>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Redundant information</a:t>
            </a:r>
            <a:endParaRPr kumimoji="0" lang="en-US" sz="2800" b="1" i="0" u="none" strike="noStrike" cap="none" normalizeH="0" baseline="0" dirty="0">
              <a:ln>
                <a:noFill/>
              </a:ln>
              <a:solidFill>
                <a:schemeClr val="bg1"/>
              </a:solidFill>
              <a:effectLst/>
              <a:latin typeface="+mj-lt"/>
            </a:endParaRPr>
          </a:p>
        </p:txBody>
      </p:sp>
      <p:sp>
        <p:nvSpPr>
          <p:cNvPr id="9" name="Rounded Rectangle 8"/>
          <p:cNvSpPr/>
          <p:nvPr/>
        </p:nvSpPr>
        <p:spPr bwMode="auto">
          <a:xfrm>
            <a:off x="701484" y="4633569"/>
            <a:ext cx="7741032" cy="1407183"/>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C00000"/>
                </a:solidFill>
                <a:effectLst/>
                <a:latin typeface="+mj-lt"/>
              </a:rPr>
              <a:t>What type of research does</a:t>
            </a:r>
            <a:r>
              <a:rPr kumimoji="0" lang="en-US" sz="2800" b="1" i="0" u="none" strike="noStrike" cap="none" normalizeH="0" dirty="0" smtClean="0">
                <a:ln>
                  <a:noFill/>
                </a:ln>
                <a:solidFill>
                  <a:srgbClr val="C00000"/>
                </a:solidFill>
                <a:effectLst/>
                <a:latin typeface="+mj-lt"/>
              </a:rPr>
              <a:t> this journal publish?</a:t>
            </a:r>
          </a:p>
          <a:p>
            <a:pPr marL="0" marR="0" indent="0" algn="ctr" defTabSz="914400" rtl="0" eaLnBrk="0" fontAlgn="base" latinLnBrk="0" hangingPunct="0">
              <a:lnSpc>
                <a:spcPct val="100000"/>
              </a:lnSpc>
              <a:spcBef>
                <a:spcPct val="50000"/>
              </a:spcBef>
              <a:spcAft>
                <a:spcPct val="0"/>
              </a:spcAft>
              <a:buClrTx/>
              <a:buSzTx/>
              <a:buFontTx/>
              <a:buNone/>
              <a:tabLst/>
            </a:pPr>
            <a:r>
              <a:rPr lang="en-US" sz="2800" b="1" baseline="0" dirty="0" smtClean="0">
                <a:solidFill>
                  <a:schemeClr val="tx2">
                    <a:lumMod val="75000"/>
                  </a:schemeClr>
                </a:solidFill>
                <a:latin typeface="+mj-lt"/>
              </a:rPr>
              <a:t>Chemistry? Microbiology? Policy?</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738515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bg/>
                                          </p:spTgt>
                                        </p:tgtEl>
                                        <p:attrNameLst>
                                          <p:attrName>style.visibility</p:attrName>
                                        </p:attrNameLst>
                                      </p:cBhvr>
                                      <p:to>
                                        <p:strVal val="visible"/>
                                      </p:to>
                                    </p:set>
                                    <p:animEffect transition="in" filter="fade">
                                      <p:cBhvr>
                                        <p:cTn id="12" dur="500"/>
                                        <p:tgtEl>
                                          <p:spTgt spid="9">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animEffect transition="in" filter="fade">
                                      <p:cBhvr>
                                        <p:cTn id="15" dur="500"/>
                                        <p:tgtEl>
                                          <p:spTgt spid="9">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9">
                                            <p:txEl>
                                              <p:pRg st="1" end="1"/>
                                            </p:txEl>
                                          </p:spTgt>
                                        </p:tgtEl>
                                        <p:attrNameLst>
                                          <p:attrName>style.visibility</p:attrName>
                                        </p:attrNameLst>
                                      </p:cBhvr>
                                      <p:to>
                                        <p:strVal val="visible"/>
                                      </p:to>
                                    </p:set>
                                    <p:animEffect transition="in" filter="fade">
                                      <p:cBhvr>
                                        <p:cTn id="2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uiExpand="1" build="p"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Aims and scope</a:t>
            </a:r>
            <a:endParaRPr lang="en-US" sz="3200" dirty="0"/>
          </a:p>
        </p:txBody>
      </p:sp>
      <p:sp>
        <p:nvSpPr>
          <p:cNvPr id="3" name="TextBox 2"/>
          <p:cNvSpPr txBox="1"/>
          <p:nvPr/>
        </p:nvSpPr>
        <p:spPr>
          <a:xfrm>
            <a:off x="701484" y="1358724"/>
            <a:ext cx="7741032" cy="540072"/>
          </a:xfrm>
          <a:prstGeom prst="rect">
            <a:avLst/>
          </a:prstGeom>
          <a:noFill/>
        </p:spPr>
        <p:txBody>
          <a:bodyPr wrap="square" lIns="0" tIns="0" rIns="0" bIns="0" rtlCol="0">
            <a:noAutofit/>
          </a:bodyPr>
          <a:lstStyle/>
          <a:p>
            <a:pPr>
              <a:spcBef>
                <a:spcPts val="900"/>
              </a:spcBef>
              <a:buClr>
                <a:schemeClr val="accent2"/>
              </a:buClr>
              <a:buSzPct val="100000"/>
            </a:pPr>
            <a:r>
              <a:rPr lang="en-US" sz="2800" i="1" dirty="0" smtClean="0">
                <a:solidFill>
                  <a:schemeClr val="tx2">
                    <a:lumMod val="75000"/>
                  </a:schemeClr>
                </a:solidFill>
                <a:latin typeface="+mn-lt"/>
              </a:rPr>
              <a:t>International Journal of Wastewater Management</a:t>
            </a:r>
          </a:p>
        </p:txBody>
      </p:sp>
      <p:sp>
        <p:nvSpPr>
          <p:cNvPr id="5" name="TextBox 4"/>
          <p:cNvSpPr txBox="1"/>
          <p:nvPr/>
        </p:nvSpPr>
        <p:spPr>
          <a:xfrm>
            <a:off x="701484" y="2203245"/>
            <a:ext cx="7741032" cy="2790372"/>
          </a:xfrm>
          <a:prstGeom prst="rect">
            <a:avLst/>
          </a:prstGeom>
          <a:noFill/>
        </p:spPr>
        <p:txBody>
          <a:bodyPr wrap="square" lIns="0" tIns="0" rIns="0" bIns="0" rtlCol="0">
            <a:noAutofit/>
          </a:bodyPr>
          <a:lstStyle/>
          <a:p>
            <a:pPr algn="just">
              <a:spcBef>
                <a:spcPts val="900"/>
              </a:spcBef>
              <a:buClr>
                <a:schemeClr val="accent2"/>
              </a:buClr>
              <a:buSzPct val="100000"/>
            </a:pPr>
            <a:r>
              <a:rPr lang="en-US" sz="2400" dirty="0" smtClean="0">
                <a:solidFill>
                  <a:schemeClr val="tx2">
                    <a:lumMod val="75000"/>
                  </a:schemeClr>
                </a:solidFill>
                <a:latin typeface="+mn-lt"/>
              </a:rPr>
              <a:t>The </a:t>
            </a:r>
            <a:r>
              <a:rPr lang="en-US" sz="2400" i="1" dirty="0" smtClean="0">
                <a:solidFill>
                  <a:schemeClr val="tx2">
                    <a:lumMod val="75000"/>
                  </a:schemeClr>
                </a:solidFill>
                <a:latin typeface="+mn-lt"/>
              </a:rPr>
              <a:t>International Journal of Wastewater Management </a:t>
            </a:r>
            <a:r>
              <a:rPr lang="en-US" sz="2400" dirty="0" smtClean="0">
                <a:solidFill>
                  <a:schemeClr val="tx2">
                    <a:lumMod val="75000"/>
                  </a:schemeClr>
                </a:solidFill>
                <a:latin typeface="+mn-lt"/>
              </a:rPr>
              <a:t>is a peer-reviewed journal that publishes original reports and timely reviews related to </a:t>
            </a:r>
            <a:r>
              <a:rPr lang="en-US" sz="2400" dirty="0" smtClean="0">
                <a:solidFill>
                  <a:srgbClr val="C00000"/>
                </a:solidFill>
                <a:latin typeface="+mn-lt"/>
              </a:rPr>
              <a:t>wastewater</a:t>
            </a:r>
            <a:r>
              <a:rPr lang="en-US" sz="2400" dirty="0" smtClean="0">
                <a:solidFill>
                  <a:schemeClr val="tx2">
                    <a:lumMod val="75000"/>
                  </a:schemeClr>
                </a:solidFill>
                <a:latin typeface="+mn-lt"/>
              </a:rPr>
              <a:t> </a:t>
            </a:r>
            <a:r>
              <a:rPr lang="en-US" sz="2400" dirty="0" smtClean="0">
                <a:solidFill>
                  <a:srgbClr val="C00000"/>
                </a:solidFill>
                <a:latin typeface="+mn-lt"/>
              </a:rPr>
              <a:t>treatment</a:t>
            </a:r>
            <a:r>
              <a:rPr lang="en-US" sz="2400" dirty="0" smtClean="0">
                <a:solidFill>
                  <a:schemeClr val="tx2">
                    <a:lumMod val="75000"/>
                  </a:schemeClr>
                </a:solidFill>
                <a:latin typeface="+mn-lt"/>
              </a:rPr>
              <a:t>. The journal aims to provide an </a:t>
            </a:r>
            <a:r>
              <a:rPr lang="en-US" sz="2400" dirty="0" smtClean="0">
                <a:solidFill>
                  <a:srgbClr val="C00000"/>
                </a:solidFill>
                <a:latin typeface="+mn-lt"/>
              </a:rPr>
              <a:t>interdisciplinary</a:t>
            </a:r>
            <a:r>
              <a:rPr lang="en-US" sz="2400" dirty="0" smtClean="0">
                <a:solidFill>
                  <a:schemeClr val="tx2">
                    <a:lumMod val="75000"/>
                  </a:schemeClr>
                </a:solidFill>
                <a:latin typeface="+mn-lt"/>
              </a:rPr>
              <a:t> platform for the dissemination of research </a:t>
            </a:r>
            <a:r>
              <a:rPr lang="en-US" sz="2400" dirty="0" smtClean="0">
                <a:solidFill>
                  <a:srgbClr val="C00000"/>
                </a:solidFill>
                <a:latin typeface="+mn-lt"/>
              </a:rPr>
              <a:t>in chemistry, materials science, and microbiology related to the purification of wastewater</a:t>
            </a:r>
            <a:r>
              <a:rPr lang="en-US" sz="2400" dirty="0" smtClean="0">
                <a:solidFill>
                  <a:schemeClr val="tx2">
                    <a:lumMod val="75000"/>
                  </a:schemeClr>
                </a:solidFill>
                <a:latin typeface="+mn-lt"/>
              </a:rPr>
              <a:t>. </a:t>
            </a:r>
            <a:r>
              <a:rPr lang="en-US" sz="2400" dirty="0" smtClean="0">
                <a:solidFill>
                  <a:srgbClr val="C00000"/>
                </a:solidFill>
                <a:latin typeface="+mn-lt"/>
              </a:rPr>
              <a:t>Topics of particular interest include:</a:t>
            </a:r>
          </a:p>
          <a:p>
            <a:pPr marL="800100" lvl="1" indent="-342900" algn="just">
              <a:spcBef>
                <a:spcPts val="900"/>
              </a:spcBef>
              <a:buClr>
                <a:srgbClr val="C00000"/>
              </a:buClr>
              <a:buSzPct val="100000"/>
              <a:buFont typeface="Arial" panose="020B0604020202020204" pitchFamily="34" charset="0"/>
              <a:buChar char="•"/>
            </a:pPr>
            <a:r>
              <a:rPr lang="en-US" sz="2400" dirty="0" smtClean="0">
                <a:solidFill>
                  <a:srgbClr val="C00000"/>
                </a:solidFill>
                <a:latin typeface="+mn-lt"/>
              </a:rPr>
              <a:t>Chemical separation processes</a:t>
            </a:r>
          </a:p>
          <a:p>
            <a:pPr marL="800100" lvl="1" indent="-342900" algn="just">
              <a:spcBef>
                <a:spcPts val="900"/>
              </a:spcBef>
              <a:buClr>
                <a:srgbClr val="C00000"/>
              </a:buClr>
              <a:buSzPct val="100000"/>
              <a:buFont typeface="Arial" panose="020B0604020202020204" pitchFamily="34" charset="0"/>
              <a:buChar char="•"/>
            </a:pPr>
            <a:r>
              <a:rPr lang="en-US" sz="2400" dirty="0" smtClean="0">
                <a:solidFill>
                  <a:srgbClr val="C00000"/>
                </a:solidFill>
                <a:latin typeface="+mn-lt"/>
              </a:rPr>
              <a:t>Novel membrane technologies</a:t>
            </a:r>
          </a:p>
          <a:p>
            <a:pPr marL="800100" lvl="1" indent="-342900" algn="just">
              <a:spcBef>
                <a:spcPts val="900"/>
              </a:spcBef>
              <a:buClr>
                <a:srgbClr val="C00000"/>
              </a:buClr>
              <a:buSzPct val="100000"/>
              <a:buFont typeface="Arial" panose="020B0604020202020204" pitchFamily="34" charset="0"/>
              <a:buChar char="•"/>
            </a:pPr>
            <a:r>
              <a:rPr lang="en-US" sz="2400" dirty="0" err="1" smtClean="0">
                <a:solidFill>
                  <a:srgbClr val="C00000"/>
                </a:solidFill>
                <a:latin typeface="+mn-lt"/>
              </a:rPr>
              <a:t>Nanotechnological</a:t>
            </a:r>
            <a:r>
              <a:rPr lang="en-US" sz="2400" dirty="0" smtClean="0">
                <a:solidFill>
                  <a:srgbClr val="C00000"/>
                </a:solidFill>
                <a:latin typeface="+mn-lt"/>
              </a:rPr>
              <a:t> advances</a:t>
            </a:r>
          </a:p>
          <a:p>
            <a:pPr algn="just">
              <a:spcBef>
                <a:spcPts val="900"/>
              </a:spcBef>
              <a:buClr>
                <a:schemeClr val="accent2"/>
              </a:buClr>
              <a:buSzPct val="100000"/>
            </a:pPr>
            <a:endParaRPr lang="en-US" sz="2400" dirty="0" smtClean="0">
              <a:solidFill>
                <a:schemeClr val="tx2">
                  <a:lumMod val="75000"/>
                </a:schemeClr>
              </a:solidFill>
              <a:latin typeface="+mn-lt"/>
            </a:endParaRPr>
          </a:p>
        </p:txBody>
      </p:sp>
      <p:sp>
        <p:nvSpPr>
          <p:cNvPr id="6" name="Rounded Rectangle 5"/>
          <p:cNvSpPr/>
          <p:nvPr/>
        </p:nvSpPr>
        <p:spPr bwMode="auto">
          <a:xfrm>
            <a:off x="5472120" y="4599156"/>
            <a:ext cx="3150420" cy="1890252"/>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2">
                    <a:lumMod val="25000"/>
                  </a:schemeClr>
                </a:solidFill>
                <a:effectLst/>
                <a:latin typeface="+mj-lt"/>
              </a:rPr>
              <a:t>Ensure have associate</a:t>
            </a:r>
            <a:r>
              <a:rPr kumimoji="0" lang="en-US" sz="2800" b="1" i="0" u="none" strike="noStrike" cap="none" normalizeH="0" dirty="0" smtClean="0">
                <a:ln>
                  <a:noFill/>
                </a:ln>
                <a:solidFill>
                  <a:schemeClr val="bg2">
                    <a:lumMod val="25000"/>
                  </a:schemeClr>
                </a:solidFill>
                <a:effectLst/>
                <a:latin typeface="+mj-lt"/>
              </a:rPr>
              <a:t> editors with expertise in these areas</a:t>
            </a:r>
            <a:endParaRPr kumimoji="0" lang="en-US" sz="2800" b="1" i="0" u="none" strike="noStrike" cap="none" normalizeH="0" baseline="0" dirty="0">
              <a:ln>
                <a:noFill/>
              </a:ln>
              <a:solidFill>
                <a:schemeClr val="bg2">
                  <a:lumMod val="25000"/>
                </a:schemeClr>
              </a:solidFill>
              <a:effectLst/>
              <a:latin typeface="+mj-lt"/>
            </a:endParaRPr>
          </a:p>
        </p:txBody>
      </p:sp>
    </p:spTree>
    <p:extLst>
      <p:ext uri="{BB962C8B-B14F-4D97-AF65-F5344CB8AC3E}">
        <p14:creationId xmlns:p14="http://schemas.microsoft.com/office/powerpoint/2010/main" val="1734483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Author instructions</a:t>
            </a:r>
            <a:endParaRPr lang="en-US" sz="3200" dirty="0"/>
          </a:p>
        </p:txBody>
      </p:sp>
      <p:sp>
        <p:nvSpPr>
          <p:cNvPr id="4" name="TextBox 3"/>
          <p:cNvSpPr txBox="1"/>
          <p:nvPr/>
        </p:nvSpPr>
        <p:spPr>
          <a:xfrm>
            <a:off x="1657086" y="3068952"/>
            <a:ext cx="5881637" cy="1440192"/>
          </a:xfrm>
          <a:prstGeom prst="rect">
            <a:avLst/>
          </a:prstGeom>
          <a:noFill/>
        </p:spPr>
        <p:txBody>
          <a:bodyPr wrap="square" lIns="0" tIns="0" rIns="0" bIns="0" rtlCol="0">
            <a:noAutofit/>
          </a:bodyPr>
          <a:lstStyle/>
          <a:p>
            <a:pPr>
              <a:spcBef>
                <a:spcPts val="900"/>
              </a:spcBef>
              <a:buClr>
                <a:schemeClr val="accent2"/>
              </a:buClr>
              <a:buSzPct val="100000"/>
            </a:pPr>
            <a:r>
              <a:rPr lang="en-US" sz="3200" b="1" dirty="0" smtClean="0">
                <a:solidFill>
                  <a:schemeClr val="accent6"/>
                </a:solidFill>
                <a:latin typeface="+mn-lt"/>
              </a:rPr>
              <a:t>…but many author instructions are long and difficult to navigate</a:t>
            </a:r>
          </a:p>
        </p:txBody>
      </p:sp>
      <p:sp>
        <p:nvSpPr>
          <p:cNvPr id="6" name="TextBox 5"/>
          <p:cNvSpPr txBox="1"/>
          <p:nvPr/>
        </p:nvSpPr>
        <p:spPr>
          <a:xfrm>
            <a:off x="1042430" y="1538748"/>
            <a:ext cx="7110948" cy="1530204"/>
          </a:xfrm>
          <a:prstGeom prst="rect">
            <a:avLst/>
          </a:prstGeom>
          <a:noFill/>
        </p:spPr>
        <p:txBody>
          <a:bodyPr wrap="square" lIns="0" tIns="0" rIns="0" bIns="0" rtlCol="0">
            <a:noAutofit/>
          </a:bodyPr>
          <a:lstStyle/>
          <a:p>
            <a:pPr>
              <a:spcBef>
                <a:spcPts val="900"/>
              </a:spcBef>
              <a:buClr>
                <a:schemeClr val="accent2"/>
              </a:buClr>
              <a:buSzPct val="100000"/>
            </a:pPr>
            <a:r>
              <a:rPr lang="en-US" sz="3200" b="1" dirty="0" smtClean="0">
                <a:solidFill>
                  <a:schemeClr val="accent1"/>
                </a:solidFill>
                <a:latin typeface="+mn-lt"/>
              </a:rPr>
              <a:t>Most authors want to quickly prepare their manuscripts for submission…</a:t>
            </a:r>
          </a:p>
        </p:txBody>
      </p:sp>
      <p:sp>
        <p:nvSpPr>
          <p:cNvPr id="7" name="TextBox 6"/>
          <p:cNvSpPr txBox="1"/>
          <p:nvPr/>
        </p:nvSpPr>
        <p:spPr>
          <a:xfrm>
            <a:off x="1402478" y="4419132"/>
            <a:ext cx="6390852" cy="99013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dirty="0" smtClean="0">
                <a:solidFill>
                  <a:schemeClr val="accent6"/>
                </a:solidFill>
                <a:latin typeface="+mn-lt"/>
              </a:rPr>
              <a:t>(especially for non-native English authors)</a:t>
            </a:r>
          </a:p>
        </p:txBody>
      </p:sp>
      <p:sp>
        <p:nvSpPr>
          <p:cNvPr id="8" name="Rounded Rectangle 7"/>
          <p:cNvSpPr/>
          <p:nvPr/>
        </p:nvSpPr>
        <p:spPr bwMode="auto">
          <a:xfrm>
            <a:off x="1151544" y="5499276"/>
            <a:ext cx="1890252" cy="578882"/>
          </a:xfrm>
          <a:prstGeom prst="roundRect">
            <a:avLst/>
          </a:prstGeom>
          <a:solidFill>
            <a:srgbClr val="C0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bg1"/>
                </a:solidFill>
                <a:latin typeface="+mj-lt"/>
              </a:rPr>
              <a:t>Result</a:t>
            </a:r>
            <a:endParaRPr kumimoji="0" lang="en-US" sz="2800" b="1" i="1" u="none" strike="noStrike" cap="none" normalizeH="0" baseline="0" dirty="0">
              <a:ln>
                <a:noFill/>
              </a:ln>
              <a:solidFill>
                <a:schemeClr val="bg1"/>
              </a:solidFill>
              <a:effectLst/>
              <a:latin typeface="+mj-lt"/>
            </a:endParaRPr>
          </a:p>
        </p:txBody>
      </p:sp>
      <p:sp>
        <p:nvSpPr>
          <p:cNvPr id="9" name="Right Arrow 8"/>
          <p:cNvSpPr/>
          <p:nvPr/>
        </p:nvSpPr>
        <p:spPr bwMode="auto">
          <a:xfrm>
            <a:off x="3131808" y="5653699"/>
            <a:ext cx="1080144" cy="270036"/>
          </a:xfrm>
          <a:prstGeom prst="rightArrow">
            <a:avLst/>
          </a:prstGeom>
          <a:solidFill>
            <a:schemeClr val="bg1"/>
          </a:solidFill>
          <a:ln w="28575" cap="flat" cmpd="sng" algn="ctr">
            <a:solidFill>
              <a:srgbClr val="C00000"/>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0" name="Rounded Rectangle 9"/>
          <p:cNvSpPr/>
          <p:nvPr/>
        </p:nvSpPr>
        <p:spPr bwMode="auto">
          <a:xfrm>
            <a:off x="4301964" y="5319252"/>
            <a:ext cx="3690492" cy="919401"/>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j-lt"/>
              </a:rPr>
              <a:t>Manuscript </a:t>
            </a:r>
            <a:r>
              <a:rPr kumimoji="0" lang="en-US" sz="2400" b="1" i="1" u="none" strike="noStrike" cap="none" normalizeH="0" baseline="0" dirty="0" smtClean="0">
                <a:ln>
                  <a:noFill/>
                </a:ln>
                <a:solidFill>
                  <a:srgbClr val="C00000"/>
                </a:solidFill>
                <a:effectLst/>
                <a:latin typeface="+mj-lt"/>
              </a:rPr>
              <a:t>rejected</a:t>
            </a:r>
            <a:r>
              <a:rPr kumimoji="0" lang="en-US" sz="2400" b="0" i="0" u="none" strike="noStrike" cap="none" normalizeH="0" baseline="0" dirty="0" smtClean="0">
                <a:ln>
                  <a:noFill/>
                </a:ln>
                <a:solidFill>
                  <a:srgbClr val="C00000"/>
                </a:solidFill>
                <a:effectLst/>
                <a:latin typeface="+mj-lt"/>
              </a:rPr>
              <a:t> </a:t>
            </a:r>
            <a:r>
              <a:rPr kumimoji="0" lang="en-US" sz="2400" b="0" i="0" u="none" strike="noStrike" cap="none" normalizeH="0" baseline="0" dirty="0" smtClean="0">
                <a:ln>
                  <a:noFill/>
                </a:ln>
                <a:solidFill>
                  <a:schemeClr val="tx2">
                    <a:lumMod val="75000"/>
                  </a:schemeClr>
                </a:solidFill>
                <a:effectLst/>
                <a:latin typeface="+mj-lt"/>
              </a:rPr>
              <a:t>because</a:t>
            </a:r>
            <a:r>
              <a:rPr kumimoji="0" lang="en-US" sz="2400" b="0" i="0" u="none" strike="noStrike" cap="none" normalizeH="0" dirty="0" smtClean="0">
                <a:ln>
                  <a:noFill/>
                </a:ln>
                <a:solidFill>
                  <a:schemeClr val="tx2">
                    <a:lumMod val="75000"/>
                  </a:schemeClr>
                </a:solidFill>
                <a:effectLst/>
                <a:latin typeface="+mj-lt"/>
              </a:rPr>
              <a:t> of </a:t>
            </a:r>
            <a:r>
              <a:rPr kumimoji="0" lang="en-US" sz="2400" b="0" i="0" u="none" strike="noStrike" cap="none" normalizeH="0" baseline="0" dirty="0" smtClean="0">
                <a:ln>
                  <a:noFill/>
                </a:ln>
                <a:solidFill>
                  <a:schemeClr val="tx2">
                    <a:lumMod val="75000"/>
                  </a:schemeClr>
                </a:solidFill>
                <a:effectLst/>
                <a:latin typeface="+mj-lt"/>
              </a:rPr>
              <a:t>poor</a:t>
            </a:r>
            <a:r>
              <a:rPr kumimoji="0" lang="en-US" sz="2400" b="0" i="0" u="none" strike="noStrike" cap="none" normalizeH="0" dirty="0" smtClean="0">
                <a:ln>
                  <a:noFill/>
                </a:ln>
                <a:solidFill>
                  <a:schemeClr val="tx2">
                    <a:lumMod val="75000"/>
                  </a:schemeClr>
                </a:solidFill>
                <a:effectLst/>
                <a:latin typeface="+mj-lt"/>
              </a:rPr>
              <a:t> formatting</a:t>
            </a:r>
            <a:endParaRPr kumimoji="0" lang="en-US" sz="24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253934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p:stCondLst>
                              <p:cond delay="500"/>
                            </p:stCondLst>
                            <p:childTnLst>
                              <p:par>
                                <p:cTn id="19" presetID="22" presetClass="entr" presetSubtype="8"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500"/>
                                        <p:tgtEl>
                                          <p:spTgt spid="9"/>
                                        </p:tgtEl>
                                      </p:cBhvr>
                                    </p:animEffect>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P spid="9" grpId="0" animBg="1"/>
      <p:bldP spid="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Author instructions</a:t>
            </a:r>
            <a:endParaRPr lang="en-US" sz="3200" dirty="0"/>
          </a:p>
        </p:txBody>
      </p:sp>
      <p:sp>
        <p:nvSpPr>
          <p:cNvPr id="8" name="Rounded Rectangle 7"/>
          <p:cNvSpPr/>
          <p:nvPr/>
        </p:nvSpPr>
        <p:spPr bwMode="auto">
          <a:xfrm>
            <a:off x="1241556" y="1838632"/>
            <a:ext cx="6744579" cy="3870516"/>
          </a:xfrm>
          <a:prstGeom prst="roundRect">
            <a:avLst>
              <a:gd name="adj" fmla="val 9255"/>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en-US" sz="3400" b="1" i="1" u="sng" dirty="0" smtClean="0">
                <a:solidFill>
                  <a:schemeClr val="accent1"/>
                </a:solidFill>
                <a:latin typeface="+mj-lt"/>
              </a:rPr>
              <a:t>Improve your instructions</a:t>
            </a:r>
            <a:r>
              <a:rPr lang="en-US" sz="3400" b="1" i="1" dirty="0" smtClean="0">
                <a:solidFill>
                  <a:schemeClr val="accent1"/>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Distinct headings</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Clear and concise English</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en-US" sz="3200" b="1" i="1" u="none" strike="noStrike" cap="none" normalizeH="0" baseline="0" dirty="0" smtClean="0">
                <a:ln>
                  <a:noFill/>
                </a:ln>
                <a:solidFill>
                  <a:schemeClr val="tx2">
                    <a:lumMod val="75000"/>
                  </a:schemeClr>
                </a:solidFill>
                <a:effectLst/>
                <a:latin typeface="+mj-lt"/>
              </a:rPr>
              <a:t>Explicit instructions</a:t>
            </a:r>
            <a:r>
              <a:rPr kumimoji="0" lang="en-US" sz="3200" b="1" i="1" u="none" strike="noStrike" cap="none" normalizeH="0" dirty="0" smtClean="0">
                <a:ln>
                  <a:noFill/>
                </a:ln>
                <a:solidFill>
                  <a:schemeClr val="tx2">
                    <a:lumMod val="75000"/>
                  </a:schemeClr>
                </a:solidFill>
                <a:effectLst/>
                <a:latin typeface="+mj-lt"/>
              </a:rPr>
              <a:t> and </a:t>
            </a:r>
            <a:r>
              <a:rPr kumimoji="0" lang="en-US" sz="3200" b="1" i="1" u="none" strike="noStrike" cap="none" normalizeH="0" baseline="0" dirty="0" smtClean="0">
                <a:ln>
                  <a:noFill/>
                </a:ln>
                <a:solidFill>
                  <a:schemeClr val="tx2">
                    <a:lumMod val="75000"/>
                  </a:schemeClr>
                </a:solidFill>
                <a:effectLst/>
                <a:latin typeface="+mj-lt"/>
              </a:rPr>
              <a:t>examples</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Provide templates (e.g., Word)</a:t>
            </a:r>
          </a:p>
        </p:txBody>
      </p:sp>
    </p:spTree>
    <p:extLst>
      <p:ext uri="{BB962C8B-B14F-4D97-AF65-F5344CB8AC3E}">
        <p14:creationId xmlns:p14="http://schemas.microsoft.com/office/powerpoint/2010/main" val="140088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animEffect transition="in" filter="fade">
                                      <p:cBhvr>
                                        <p:cTn id="15" dur="500"/>
                                        <p:tgtEl>
                                          <p:spTgt spid="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Effect transition="in" filter="fade">
                                      <p:cBhvr>
                                        <p:cTn id="25" dur="5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xEl>
                                              <p:pRg st="4" end="4"/>
                                            </p:txEl>
                                          </p:spTgt>
                                        </p:tgtEl>
                                        <p:attrNameLst>
                                          <p:attrName>style.visibility</p:attrName>
                                        </p:attrNameLst>
                                      </p:cBhvr>
                                      <p:to>
                                        <p:strVal val="visible"/>
                                      </p:to>
                                    </p:set>
                                    <p:animEffect transition="in" filter="fade">
                                      <p:cBhvr>
                                        <p:cTn id="30"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Submission process</a:t>
            </a:r>
            <a:endParaRPr lang="en-US" sz="3200" dirty="0"/>
          </a:p>
        </p:txBody>
      </p:sp>
      <p:sp>
        <p:nvSpPr>
          <p:cNvPr id="6" name="Rounded Rectangle 5"/>
          <p:cNvSpPr/>
          <p:nvPr/>
        </p:nvSpPr>
        <p:spPr bwMode="auto">
          <a:xfrm>
            <a:off x="791496" y="2018656"/>
            <a:ext cx="7561008" cy="2400476"/>
          </a:xfrm>
          <a:prstGeom prst="roundRect">
            <a:avLst>
              <a:gd name="adj" fmla="val 1469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en-US" sz="3400" b="1" i="1" u="sng" dirty="0" smtClean="0">
                <a:solidFill>
                  <a:schemeClr val="accent1"/>
                </a:solidFill>
                <a:latin typeface="+mj-lt"/>
              </a:rPr>
              <a:t>Common author complaints</a:t>
            </a:r>
            <a:r>
              <a:rPr lang="en-US" sz="3400" b="1" i="1" dirty="0" smtClean="0">
                <a:solidFill>
                  <a:schemeClr val="accent1"/>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Time-to-first-decision took too long</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Did not understand editorial decision</a:t>
            </a:r>
          </a:p>
        </p:txBody>
      </p:sp>
      <p:sp>
        <p:nvSpPr>
          <p:cNvPr id="7" name="TextBox 6"/>
          <p:cNvSpPr txBox="1"/>
          <p:nvPr/>
        </p:nvSpPr>
        <p:spPr>
          <a:xfrm>
            <a:off x="791496" y="5049216"/>
            <a:ext cx="7561008" cy="540072"/>
          </a:xfrm>
          <a:prstGeom prst="rect">
            <a:avLst/>
          </a:prstGeom>
          <a:noFill/>
        </p:spPr>
        <p:txBody>
          <a:bodyPr wrap="square" lIns="0" tIns="0" rIns="0" bIns="0" rtlCol="0">
            <a:noAutofit/>
          </a:bodyPr>
          <a:lstStyle/>
          <a:p>
            <a:pPr>
              <a:spcBef>
                <a:spcPts val="900"/>
              </a:spcBef>
              <a:buClr>
                <a:schemeClr val="accent2"/>
              </a:buClr>
              <a:buSzPct val="100000"/>
            </a:pPr>
            <a:r>
              <a:rPr lang="en-US" sz="3600" b="1" i="1" dirty="0" smtClean="0">
                <a:solidFill>
                  <a:schemeClr val="accent6"/>
                </a:solidFill>
                <a:latin typeface="+mn-lt"/>
              </a:rPr>
              <a:t>What can you do?</a:t>
            </a:r>
          </a:p>
        </p:txBody>
      </p:sp>
    </p:spTree>
    <p:extLst>
      <p:ext uri="{BB962C8B-B14F-4D97-AF65-F5344CB8AC3E}">
        <p14:creationId xmlns:p14="http://schemas.microsoft.com/office/powerpoint/2010/main" val="1719740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Submission process</a:t>
            </a:r>
            <a:endParaRPr lang="en-US" sz="3200" dirty="0"/>
          </a:p>
        </p:txBody>
      </p:sp>
      <p:sp>
        <p:nvSpPr>
          <p:cNvPr id="6" name="Rounded Rectangle 5"/>
          <p:cNvSpPr/>
          <p:nvPr/>
        </p:nvSpPr>
        <p:spPr bwMode="auto">
          <a:xfrm>
            <a:off x="791496" y="1358724"/>
            <a:ext cx="7561008" cy="2205118"/>
          </a:xfrm>
          <a:prstGeom prst="roundRect">
            <a:avLst>
              <a:gd name="adj" fmla="val 1469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en-US" sz="3400" b="1" i="1" u="sng" dirty="0" smtClean="0">
                <a:solidFill>
                  <a:schemeClr val="accent1"/>
                </a:solidFill>
                <a:latin typeface="+mj-lt"/>
              </a:rPr>
              <a:t>Time-to-first-decision</a:t>
            </a:r>
            <a:r>
              <a:rPr lang="en-US" sz="3400" b="1" i="1" dirty="0" smtClean="0">
                <a:solidFill>
                  <a:schemeClr val="accent1"/>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Efficient editorial workflow</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1" i="1" dirty="0" smtClean="0">
                <a:solidFill>
                  <a:schemeClr val="tx2">
                    <a:lumMod val="75000"/>
                  </a:schemeClr>
                </a:solidFill>
                <a:latin typeface="+mj-lt"/>
              </a:rPr>
              <a:t>Ensure timely response from reviewers</a:t>
            </a:r>
          </a:p>
        </p:txBody>
      </p:sp>
      <p:sp>
        <p:nvSpPr>
          <p:cNvPr id="5" name="Rounded Rectangle 4"/>
          <p:cNvSpPr/>
          <p:nvPr/>
        </p:nvSpPr>
        <p:spPr bwMode="auto">
          <a:xfrm>
            <a:off x="791496" y="3723079"/>
            <a:ext cx="7561008" cy="2856341"/>
          </a:xfrm>
          <a:prstGeom prst="roundRect">
            <a:avLst>
              <a:gd name="adj" fmla="val 11140"/>
            </a:avLst>
          </a:prstGeom>
          <a:ln>
            <a:solidFill>
              <a:schemeClr val="accent6"/>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00000"/>
              </a:lnSpc>
              <a:spcBef>
                <a:spcPct val="50000"/>
              </a:spcBef>
              <a:spcAft>
                <a:spcPct val="0"/>
              </a:spcAft>
              <a:buClr>
                <a:schemeClr val="accent1"/>
              </a:buClr>
              <a:buSzTx/>
              <a:tabLst/>
            </a:pPr>
            <a:r>
              <a:rPr lang="en-US" sz="3400" b="1" i="1" u="sng" dirty="0" smtClean="0">
                <a:solidFill>
                  <a:schemeClr val="accent6"/>
                </a:solidFill>
                <a:latin typeface="+mj-lt"/>
              </a:rPr>
              <a:t>Unclear editorial decisions</a:t>
            </a:r>
            <a:r>
              <a:rPr lang="en-US" sz="3400" b="1" i="1" dirty="0" smtClean="0">
                <a:solidFill>
                  <a:schemeClr val="accent6"/>
                </a:solidFill>
                <a:latin typeface="+mj-lt"/>
              </a:rPr>
              <a:t>:</a:t>
            </a:r>
          </a:p>
          <a:p>
            <a:pPr marL="457200" marR="0" indent="-4572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en-US" sz="3200" b="1" i="1" dirty="0" smtClean="0">
                <a:solidFill>
                  <a:schemeClr val="tx2">
                    <a:lumMod val="75000"/>
                  </a:schemeClr>
                </a:solidFill>
                <a:latin typeface="+mj-lt"/>
              </a:rPr>
              <a:t>Clearly state editorial outcome</a:t>
            </a:r>
          </a:p>
          <a:p>
            <a:pPr marL="457200" marR="0" indent="-4572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en-US" sz="3200" b="1" i="1" dirty="0" smtClean="0">
                <a:solidFill>
                  <a:schemeClr val="tx2">
                    <a:lumMod val="75000"/>
                  </a:schemeClr>
                </a:solidFill>
                <a:latin typeface="+mj-lt"/>
              </a:rPr>
              <a:t>Ensure reviewer comments are clear</a:t>
            </a:r>
          </a:p>
          <a:p>
            <a:pPr marL="457200" marR="0" indent="-4572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en-US" sz="3200" b="1" i="1" dirty="0" smtClean="0">
                <a:solidFill>
                  <a:schemeClr val="tx2">
                    <a:lumMod val="75000"/>
                  </a:schemeClr>
                </a:solidFill>
                <a:latin typeface="+mj-lt"/>
              </a:rPr>
              <a:t>Clearly state next steps</a:t>
            </a:r>
          </a:p>
        </p:txBody>
      </p:sp>
    </p:spTree>
    <p:extLst>
      <p:ext uri="{BB962C8B-B14F-4D97-AF65-F5344CB8AC3E}">
        <p14:creationId xmlns:p14="http://schemas.microsoft.com/office/powerpoint/2010/main" val="734125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5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5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500"/>
                                        <p:tgtEl>
                                          <p:spTgt spid="6">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xEl>
                                              <p:pRg st="2" end="2"/>
                                            </p:txEl>
                                          </p:spTgt>
                                        </p:tgtEl>
                                        <p:attrNameLst>
                                          <p:attrName>style.visibility</p:attrName>
                                        </p:attrNameLst>
                                      </p:cBhvr>
                                      <p:to>
                                        <p:strVal val="visible"/>
                                      </p:to>
                                    </p:set>
                                    <p:animEffect transition="in" filter="fade">
                                      <p:cBhvr>
                                        <p:cTn id="20" dur="500"/>
                                        <p:tgtEl>
                                          <p:spTgt spid="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bg/>
                                          </p:spTgt>
                                        </p:tgtEl>
                                        <p:attrNameLst>
                                          <p:attrName>style.visibility</p:attrName>
                                        </p:attrNameLst>
                                      </p:cBhvr>
                                      <p:to>
                                        <p:strVal val="visible"/>
                                      </p:to>
                                    </p:set>
                                    <p:animEffect transition="in" filter="fade">
                                      <p:cBhvr>
                                        <p:cTn id="25" dur="500"/>
                                        <p:tgtEl>
                                          <p:spTgt spid="5">
                                            <p:bg/>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Effect transition="in" filter="fade">
                                      <p:cBhvr>
                                        <p:cTn id="28" dur="500"/>
                                        <p:tgtEl>
                                          <p:spTgt spid="5">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5">
                                            <p:txEl>
                                              <p:pRg st="1" end="1"/>
                                            </p:txEl>
                                          </p:spTgt>
                                        </p:tgtEl>
                                        <p:attrNameLst>
                                          <p:attrName>style.visibility</p:attrName>
                                        </p:attrNameLst>
                                      </p:cBhvr>
                                      <p:to>
                                        <p:strVal val="visible"/>
                                      </p:to>
                                    </p:set>
                                    <p:animEffect transition="in" filter="fade">
                                      <p:cBhvr>
                                        <p:cTn id="33" dur="500"/>
                                        <p:tgtEl>
                                          <p:spTgt spid="5">
                                            <p:txEl>
                                              <p:pRg st="1" end="1"/>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5">
                                            <p:txEl>
                                              <p:pRg st="2" end="2"/>
                                            </p:txEl>
                                          </p:spTgt>
                                        </p:tgtEl>
                                        <p:attrNameLst>
                                          <p:attrName>style.visibility</p:attrName>
                                        </p:attrNameLst>
                                      </p:cBhvr>
                                      <p:to>
                                        <p:strVal val="visible"/>
                                      </p:to>
                                    </p:set>
                                    <p:animEffect transition="in" filter="fade">
                                      <p:cBhvr>
                                        <p:cTn id="38" dur="500"/>
                                        <p:tgtEl>
                                          <p:spTgt spid="5">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5">
                                            <p:txEl>
                                              <p:pRg st="3" end="3"/>
                                            </p:txEl>
                                          </p:spTgt>
                                        </p:tgtEl>
                                        <p:attrNameLst>
                                          <p:attrName>style.visibility</p:attrName>
                                        </p:attrNameLst>
                                      </p:cBhvr>
                                      <p:to>
                                        <p:strVal val="visible"/>
                                      </p:to>
                                    </p:set>
                                    <p:animEffect transition="in" filter="fade">
                                      <p:cBhvr>
                                        <p:cTn id="4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animBg="1"/>
      <p:bldP spid="5" grpId="0" uiExpand="1" build="p"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6058069" cy="646331"/>
          </a:xfrm>
          <a:prstGeom prst="rect">
            <a:avLst/>
          </a:prstGeom>
          <a:noFill/>
          <a:ln w="9525">
            <a:noFill/>
            <a:miter lim="800000"/>
            <a:headEnd/>
            <a:tailEnd/>
          </a:ln>
        </p:spPr>
        <p:txBody>
          <a:bodyPr wrap="none">
            <a:spAutoFit/>
          </a:bodyPr>
          <a:lstStyle/>
          <a:p>
            <a:pPr marL="742950" indent="-742950" algn="l" eaLnBrk="0" hangingPunct="0">
              <a:spcBef>
                <a:spcPct val="50000"/>
              </a:spcBef>
            </a:pPr>
            <a:r>
              <a:rPr lang="en-US" sz="3600" dirty="0" smtClean="0">
                <a:solidFill>
                  <a:schemeClr val="bg1"/>
                </a:solidFill>
              </a:rPr>
              <a:t>Positive reviewer experience</a:t>
            </a:r>
            <a:endParaRPr lang="en-US" sz="3600" dirty="0">
              <a:solidFill>
                <a:schemeClr val="bg1"/>
              </a:solidFill>
            </a:endParaRPr>
          </a:p>
        </p:txBody>
      </p:sp>
    </p:spTree>
    <p:extLst>
      <p:ext uri="{BB962C8B-B14F-4D97-AF65-F5344CB8AC3E}">
        <p14:creationId xmlns:p14="http://schemas.microsoft.com/office/powerpoint/2010/main" val="818796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Positive reviewer experience</a:t>
            </a:r>
            <a:endParaRPr lang="en-US" sz="3200" dirty="0"/>
          </a:p>
        </p:txBody>
      </p:sp>
      <p:sp>
        <p:nvSpPr>
          <p:cNvPr id="5" name="TextBox 4"/>
          <p:cNvSpPr txBox="1"/>
          <p:nvPr/>
        </p:nvSpPr>
        <p:spPr>
          <a:xfrm>
            <a:off x="1587090" y="1538748"/>
            <a:ext cx="6037125" cy="2070276"/>
          </a:xfrm>
          <a:prstGeom prst="rect">
            <a:avLst/>
          </a:prstGeom>
          <a:noFill/>
        </p:spPr>
        <p:txBody>
          <a:bodyPr wrap="square" lIns="0" tIns="0" rIns="0" bIns="0" rtlCol="0">
            <a:noAutofit/>
          </a:bodyPr>
          <a:lstStyle/>
          <a:p>
            <a:pPr marL="457200" indent="-457200" algn="l">
              <a:spcBef>
                <a:spcPts val="900"/>
              </a:spcBef>
              <a:buClr>
                <a:schemeClr val="accent6"/>
              </a:buClr>
              <a:buSzPct val="100000"/>
              <a:buFont typeface="Wingdings" panose="05000000000000000000" pitchFamily="2" charset="2"/>
              <a:buChar char="ü"/>
            </a:pPr>
            <a:r>
              <a:rPr lang="en-US" sz="3200" dirty="0" smtClean="0">
                <a:latin typeface="+mn-lt"/>
              </a:rPr>
              <a:t>Increase number of reviewers</a:t>
            </a:r>
          </a:p>
          <a:p>
            <a:pPr marL="457200" indent="-457200" algn="l">
              <a:spcBef>
                <a:spcPts val="900"/>
              </a:spcBef>
              <a:buClr>
                <a:schemeClr val="accent6"/>
              </a:buClr>
              <a:buSzPct val="100000"/>
              <a:buFont typeface="Wingdings" panose="05000000000000000000" pitchFamily="2" charset="2"/>
              <a:buChar char="ü"/>
            </a:pPr>
            <a:r>
              <a:rPr lang="en-US" sz="3200" dirty="0" smtClean="0">
                <a:latin typeface="+mn-lt"/>
              </a:rPr>
              <a:t>Improve peer review quality</a:t>
            </a:r>
          </a:p>
          <a:p>
            <a:pPr marL="457200" indent="-457200" algn="l">
              <a:spcBef>
                <a:spcPts val="900"/>
              </a:spcBef>
              <a:buClr>
                <a:schemeClr val="accent6"/>
              </a:buClr>
              <a:buSzPct val="100000"/>
              <a:buFont typeface="Wingdings" panose="05000000000000000000" pitchFamily="2" charset="2"/>
              <a:buChar char="ü"/>
            </a:pPr>
            <a:r>
              <a:rPr lang="en-US" sz="3200" dirty="0" smtClean="0">
                <a:latin typeface="+mn-lt"/>
              </a:rPr>
              <a:t>Improve manuscript quality</a:t>
            </a:r>
          </a:p>
          <a:p>
            <a:pPr marL="457200" indent="-457200" algn="l">
              <a:spcBef>
                <a:spcPts val="900"/>
              </a:spcBef>
              <a:buClr>
                <a:schemeClr val="accent6"/>
              </a:buClr>
              <a:buSzPct val="100000"/>
              <a:buFont typeface="Wingdings" panose="05000000000000000000" pitchFamily="2" charset="2"/>
              <a:buChar char="ü"/>
            </a:pPr>
            <a:endParaRPr lang="en-US" sz="3200" dirty="0" smtClean="0">
              <a:latin typeface="+mn-lt"/>
            </a:endParaRPr>
          </a:p>
        </p:txBody>
      </p:sp>
      <p:sp>
        <p:nvSpPr>
          <p:cNvPr id="6" name="Rounded Rectangle 5"/>
          <p:cNvSpPr/>
          <p:nvPr/>
        </p:nvSpPr>
        <p:spPr bwMode="auto">
          <a:xfrm>
            <a:off x="1587090" y="3699036"/>
            <a:ext cx="2984910" cy="1191816"/>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Identify right reviewers</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4748219" y="3699036"/>
            <a:ext cx="2984910" cy="119181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Clear reviewer instructions</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3163764" y="5056584"/>
            <a:ext cx="2984910" cy="119181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Effective communication</a:t>
            </a:r>
            <a:endParaRPr kumimoji="0" lang="en-US" sz="32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356822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0630" y="1268712"/>
            <a:ext cx="7651020"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5400" b="1" i="1" dirty="0" smtClean="0">
                <a:solidFill>
                  <a:schemeClr val="tx2">
                    <a:lumMod val="75000"/>
                  </a:schemeClr>
                </a:solidFill>
                <a:latin typeface="+mn-lt"/>
              </a:rPr>
              <a:t>What are your goals?</a:t>
            </a:r>
          </a:p>
        </p:txBody>
      </p:sp>
      <p:sp>
        <p:nvSpPr>
          <p:cNvPr id="7" name="Rounded Rectangle 6"/>
          <p:cNvSpPr/>
          <p:nvPr/>
        </p:nvSpPr>
        <p:spPr bwMode="auto">
          <a:xfrm>
            <a:off x="42372" y="4942302"/>
            <a:ext cx="4169580" cy="1055608"/>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sng" strike="noStrike" cap="none" normalizeH="0" dirty="0" smtClean="0">
                <a:ln>
                  <a:noFill/>
                </a:ln>
                <a:solidFill>
                  <a:schemeClr val="accent6"/>
                </a:solidFill>
                <a:effectLst/>
                <a:latin typeface="+mj-lt"/>
              </a:rPr>
              <a:t>Reputable</a:t>
            </a:r>
            <a:r>
              <a:rPr kumimoji="0" lang="en-US" sz="2800" b="1" u="none" strike="noStrike" cap="none" normalizeH="0" dirty="0" smtClean="0">
                <a:ln>
                  <a:noFill/>
                </a:ln>
                <a:solidFill>
                  <a:schemeClr val="accent6"/>
                </a:solidFill>
                <a:effectLst/>
                <a:latin typeface="+mj-lt"/>
              </a:rPr>
              <a:t> source of </a:t>
            </a:r>
            <a:r>
              <a:rPr lang="en-US" sz="2800" b="1" dirty="0" smtClean="0">
                <a:solidFill>
                  <a:schemeClr val="accent6"/>
                </a:solidFill>
                <a:latin typeface="+mj-lt"/>
              </a:rPr>
              <a:t>high impact research</a:t>
            </a:r>
            <a:endParaRPr kumimoji="0" lang="en-US" sz="2800" b="1" u="none" strike="noStrike" cap="none" normalizeH="0" baseline="0" dirty="0">
              <a:ln>
                <a:noFill/>
              </a:ln>
              <a:solidFill>
                <a:schemeClr val="accent6"/>
              </a:solidFill>
              <a:effectLst/>
              <a:latin typeface="+mj-lt"/>
            </a:endParaRPr>
          </a:p>
        </p:txBody>
      </p:sp>
      <p:sp>
        <p:nvSpPr>
          <p:cNvPr id="11" name="Rounded Rectangle 10"/>
          <p:cNvSpPr/>
          <p:nvPr/>
        </p:nvSpPr>
        <p:spPr bwMode="auto">
          <a:xfrm>
            <a:off x="42372" y="2697009"/>
            <a:ext cx="4755127"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6"/>
                </a:solidFill>
                <a:effectLst/>
                <a:latin typeface="+mj-lt"/>
              </a:rPr>
              <a:t>Publish quality articles</a:t>
            </a:r>
            <a:endParaRPr kumimoji="0" lang="en-US" sz="2800" b="1" u="none" strike="noStrike" cap="none" normalizeH="0" baseline="0" dirty="0">
              <a:ln>
                <a:noFill/>
              </a:ln>
              <a:solidFill>
                <a:schemeClr val="accent6"/>
              </a:solidFill>
              <a:effectLst/>
              <a:latin typeface="+mj-lt"/>
            </a:endParaRPr>
          </a:p>
        </p:txBody>
      </p:sp>
      <p:sp>
        <p:nvSpPr>
          <p:cNvPr id="12" name="Rounded Rectangle 11"/>
          <p:cNvSpPr/>
          <p:nvPr/>
        </p:nvSpPr>
        <p:spPr bwMode="auto">
          <a:xfrm>
            <a:off x="42372" y="3819656"/>
            <a:ext cx="4755128"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pPr>
            <a:r>
              <a:rPr kumimoji="0" lang="en-US" sz="2800" b="1" u="none" strike="noStrike" cap="none" normalizeH="0" baseline="0" dirty="0" smtClean="0">
                <a:ln>
                  <a:noFill/>
                </a:ln>
                <a:solidFill>
                  <a:schemeClr val="accent6"/>
                </a:solidFill>
                <a:effectLst/>
                <a:latin typeface="+mj-lt"/>
              </a:rPr>
              <a:t>Have high visibility</a:t>
            </a:r>
            <a:endParaRPr kumimoji="0" lang="en-US" sz="2800" b="1" u="none" strike="noStrike" cap="none" normalizeH="0" baseline="0" dirty="0">
              <a:ln>
                <a:noFill/>
              </a:ln>
              <a:solidFill>
                <a:schemeClr val="accent6"/>
              </a:solidFill>
              <a:effectLst/>
              <a:latin typeface="+mj-lt"/>
            </a:endParaRPr>
          </a:p>
        </p:txBody>
      </p:sp>
      <p:sp>
        <p:nvSpPr>
          <p:cNvPr id="14" name="Rounded Rectangle 13"/>
          <p:cNvSpPr/>
          <p:nvPr/>
        </p:nvSpPr>
        <p:spPr bwMode="auto">
          <a:xfrm>
            <a:off x="4391976" y="4988232"/>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1"/>
                </a:solidFill>
                <a:effectLst/>
                <a:latin typeface="+mj-lt"/>
              </a:rPr>
              <a:t>High Impact Factor!</a:t>
            </a:r>
            <a:endParaRPr kumimoji="0" lang="en-US" sz="2800" b="1" u="none" strike="noStrike" cap="none" normalizeH="0" baseline="0" dirty="0">
              <a:ln>
                <a:noFill/>
              </a:ln>
              <a:solidFill>
                <a:schemeClr val="accent1"/>
              </a:solidFill>
              <a:effectLst/>
              <a:latin typeface="+mj-lt"/>
            </a:endParaRPr>
          </a:p>
        </p:txBody>
      </p:sp>
      <p:sp>
        <p:nvSpPr>
          <p:cNvPr id="15" name="Rounded Rectangle 14"/>
          <p:cNvSpPr/>
          <p:nvPr/>
        </p:nvSpPr>
        <p:spPr bwMode="auto">
          <a:xfrm>
            <a:off x="4391976" y="2697009"/>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1"/>
                </a:solidFill>
                <a:effectLst/>
                <a:latin typeface="+mj-lt"/>
              </a:rPr>
              <a:t>Indexed in Web of Science</a:t>
            </a:r>
            <a:endParaRPr kumimoji="0" lang="en-US" sz="2800" b="1" u="none" strike="noStrike" cap="none" normalizeH="0" baseline="0" dirty="0">
              <a:ln>
                <a:noFill/>
              </a:ln>
              <a:solidFill>
                <a:schemeClr val="accent1"/>
              </a:solidFill>
              <a:effectLst/>
              <a:latin typeface="+mj-lt"/>
            </a:endParaRPr>
          </a:p>
        </p:txBody>
      </p:sp>
      <p:sp>
        <p:nvSpPr>
          <p:cNvPr id="16" name="Rounded Rectangle 15"/>
          <p:cNvSpPr/>
          <p:nvPr/>
        </p:nvSpPr>
        <p:spPr bwMode="auto">
          <a:xfrm>
            <a:off x="4391976" y="3819656"/>
            <a:ext cx="4500600" cy="578882"/>
          </a:xfrm>
          <a:prstGeom prst="roundRect">
            <a:avLst/>
          </a:prstGeom>
          <a:noFill/>
          <a:ln w="285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90513" marR="0" indent="-290513" algn="l" defTabSz="914400" rtl="0" eaLnBrk="0" fontAlgn="base" latinLnBrk="0" hangingPunct="0">
              <a:lnSpc>
                <a:spcPct val="100000"/>
              </a:lnSpc>
              <a:spcBef>
                <a:spcPct val="50000"/>
              </a:spcBef>
              <a:spcAft>
                <a:spcPct val="0"/>
              </a:spcAft>
              <a:buClrTx/>
              <a:buSzTx/>
              <a:buFont typeface="Arial" panose="020B0604020202020204" pitchFamily="34" charset="0"/>
              <a:buChar char="•"/>
              <a:tabLst/>
            </a:pPr>
            <a:r>
              <a:rPr kumimoji="0" lang="en-US" sz="2800" b="1" u="none" strike="noStrike" cap="none" normalizeH="0" baseline="0" dirty="0" smtClean="0">
                <a:ln>
                  <a:noFill/>
                </a:ln>
                <a:solidFill>
                  <a:schemeClr val="accent1"/>
                </a:solidFill>
                <a:effectLst/>
                <a:latin typeface="+mj-lt"/>
              </a:rPr>
              <a:t>Many citations</a:t>
            </a:r>
            <a:endParaRPr kumimoji="0" lang="en-US" sz="2800" b="1" u="none" strike="noStrike" cap="none" normalizeH="0" baseline="0" dirty="0">
              <a:ln>
                <a:noFill/>
              </a:ln>
              <a:solidFill>
                <a:schemeClr val="accent1"/>
              </a:solidFill>
              <a:effectLst/>
              <a:latin typeface="+mj-lt"/>
            </a:endParaRPr>
          </a:p>
        </p:txBody>
      </p:sp>
      <p:sp>
        <p:nvSpPr>
          <p:cNvPr id="2" name="Rounded Rectangle 1"/>
          <p:cNvSpPr/>
          <p:nvPr/>
        </p:nvSpPr>
        <p:spPr bwMode="auto">
          <a:xfrm>
            <a:off x="521460" y="2068281"/>
            <a:ext cx="3240432" cy="578882"/>
          </a:xfrm>
          <a:prstGeom prst="round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bg1"/>
                </a:solidFill>
                <a:latin typeface="+mj-lt"/>
              </a:rPr>
              <a:t>Goals</a:t>
            </a:r>
            <a:endParaRPr kumimoji="0" lang="en-US" sz="2800" b="1" i="1" u="none" strike="noStrike" cap="none" normalizeH="0" baseline="0" dirty="0">
              <a:ln>
                <a:noFill/>
              </a:ln>
              <a:solidFill>
                <a:schemeClr val="bg1"/>
              </a:solidFill>
              <a:effectLst/>
              <a:latin typeface="+mj-lt"/>
            </a:endParaRPr>
          </a:p>
        </p:txBody>
      </p:sp>
      <p:sp>
        <p:nvSpPr>
          <p:cNvPr id="17" name="Rounded Rectangle 16"/>
          <p:cNvSpPr/>
          <p:nvPr/>
        </p:nvSpPr>
        <p:spPr bwMode="auto">
          <a:xfrm>
            <a:off x="5350388" y="2068281"/>
            <a:ext cx="324043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bg1"/>
                </a:solidFill>
                <a:latin typeface="+mj-lt"/>
              </a:rPr>
              <a:t>KPIs</a:t>
            </a:r>
            <a:endParaRPr kumimoji="0" lang="en-US" sz="2800" b="1" i="1"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188209902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grpId="0" nodeType="clickEffect">
                                  <p:stCondLst>
                                    <p:cond delay="0"/>
                                  </p:stCondLst>
                                  <p:childTnLst>
                                    <p:animMotion origin="layout" path="M 0.00104 -4.07407E-6 L 0.26597 -4.07407E-6 " pathEditMode="relative" rAng="0" ptsTypes="AA">
                                      <p:cBhvr>
                                        <p:cTn id="6" dur="2000" fill="hold"/>
                                        <p:tgtEl>
                                          <p:spTgt spid="16"/>
                                        </p:tgtEl>
                                        <p:attrNameLst>
                                          <p:attrName>ppt_x</p:attrName>
                                          <p:attrName>ppt_y</p:attrName>
                                        </p:attrNameLst>
                                      </p:cBhvr>
                                      <p:rCtr x="13247" y="0"/>
                                    </p:animMotion>
                                  </p:childTnLst>
                                </p:cTn>
                              </p:par>
                              <p:par>
                                <p:cTn id="7" presetID="63" presetClass="path" presetSubtype="0" accel="50000" decel="50000" fill="hold" grpId="0" nodeType="withEffect">
                                  <p:stCondLst>
                                    <p:cond delay="0"/>
                                  </p:stCondLst>
                                  <p:childTnLst>
                                    <p:animMotion origin="layout" path="M 0.00104 -4.44444E-6 L 0.26597 -4.44444E-6 " pathEditMode="relative" rAng="0" ptsTypes="AA">
                                      <p:cBhvr>
                                        <p:cTn id="8" dur="2000" fill="hold"/>
                                        <p:tgtEl>
                                          <p:spTgt spid="14"/>
                                        </p:tgtEl>
                                        <p:attrNameLst>
                                          <p:attrName>ppt_x</p:attrName>
                                          <p:attrName>ppt_y</p:attrName>
                                        </p:attrNameLst>
                                      </p:cBhvr>
                                      <p:rCtr x="13247" y="0"/>
                                    </p:animMotion>
                                  </p:childTnLst>
                                </p:cTn>
                              </p:par>
                              <p:par>
                                <p:cTn id="9" presetID="63" presetClass="path" presetSubtype="0" accel="50000" decel="50000" fill="hold" grpId="0" nodeType="withEffect">
                                  <p:stCondLst>
                                    <p:cond delay="0"/>
                                  </p:stCondLst>
                                  <p:childTnLst>
                                    <p:animMotion origin="layout" path="M 0.00104 3.33333E-6 L 0.26597 3.33333E-6 " pathEditMode="relative" rAng="0" ptsTypes="AA">
                                      <p:cBhvr>
                                        <p:cTn id="10" dur="2000" fill="hold"/>
                                        <p:tgtEl>
                                          <p:spTgt spid="15"/>
                                        </p:tgtEl>
                                        <p:attrNameLst>
                                          <p:attrName>ppt_x</p:attrName>
                                          <p:attrName>ppt_y</p:attrName>
                                        </p:attrNameLst>
                                      </p:cBhvr>
                                      <p:rCtr x="13247" y="0"/>
                                    </p:animMotion>
                                  </p:childTnLst>
                                </p:cTn>
                              </p:par>
                            </p:childTnLst>
                          </p:cTn>
                        </p:par>
                        <p:par>
                          <p:cTn id="11" fill="hold">
                            <p:stCondLst>
                              <p:cond delay="2000"/>
                            </p:stCondLst>
                            <p:childTnLst>
                              <p:par>
                                <p:cTn id="12" presetID="10" presetClass="entr" presetSubtype="0"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4" grpId="0"/>
      <p:bldP spid="15" grpId="0"/>
      <p:bldP spid="16" grpId="0"/>
      <p:bldP spid="2" grpId="0" animBg="1"/>
      <p:bldP spid="1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en-US" sz="3200" dirty="0" smtClean="0"/>
              <a:t>Reviews and articles by country</a:t>
            </a:r>
            <a:endParaRPr lang="en-US" sz="3200" dirty="0"/>
          </a:p>
        </p:txBody>
      </p:sp>
      <p:pic>
        <p:nvPicPr>
          <p:cNvPr id="3"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9552" y="1484784"/>
            <a:ext cx="8064698" cy="497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9750" y="6525344"/>
            <a:ext cx="914400" cy="332656"/>
          </a:xfrm>
          <a:prstGeom prst="rect">
            <a:avLst/>
          </a:prstGeom>
          <a:noFill/>
        </p:spPr>
        <p:txBody>
          <a:bodyPr wrap="none" lIns="0" tIns="0" rIns="0" bIns="0" rtlCol="0">
            <a:noAutofit/>
          </a:bodyPr>
          <a:lstStyle/>
          <a:p>
            <a:pPr algn="l">
              <a:spcBef>
                <a:spcPts val="0"/>
              </a:spcBef>
              <a:buClr>
                <a:schemeClr val="accent2"/>
              </a:buClr>
              <a:buSzPct val="100000"/>
            </a:pPr>
            <a:r>
              <a:rPr lang="en-US" sz="800" i="1" dirty="0" smtClean="0">
                <a:latin typeface="+mn-lt"/>
              </a:rPr>
              <a:t>Adrian Mulligan, Research Director Elsevier: The Peer Review Landscape – What do Researchers think?, Nov 2013</a:t>
            </a:r>
            <a:endParaRPr lang="en-US" sz="800" i="1" dirty="0">
              <a:latin typeface="+mn-lt"/>
            </a:endParaRPr>
          </a:p>
        </p:txBody>
      </p:sp>
    </p:spTree>
    <p:extLst>
      <p:ext uri="{BB962C8B-B14F-4D97-AF65-F5344CB8AC3E}">
        <p14:creationId xmlns:p14="http://schemas.microsoft.com/office/powerpoint/2010/main" val="2483309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en-US" sz="3200" dirty="0" smtClean="0"/>
              <a:t>Tips for identifying the right reviewers</a:t>
            </a:r>
            <a:endParaRPr lang="en-US" sz="3200" dirty="0"/>
          </a:p>
        </p:txBody>
      </p:sp>
      <p:sp>
        <p:nvSpPr>
          <p:cNvPr id="5" name="Rounded Rectangle 4"/>
          <p:cNvSpPr/>
          <p:nvPr/>
        </p:nvSpPr>
        <p:spPr bwMode="auto">
          <a:xfrm>
            <a:off x="791496" y="1765029"/>
            <a:ext cx="3150420" cy="1055608"/>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Be open to non-Western countries</a:t>
            </a:r>
            <a:endParaRPr kumimoji="0" lang="en-US" sz="28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4842036" y="1765029"/>
            <a:ext cx="3150420" cy="105560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Have published in your journal</a:t>
            </a:r>
            <a:endParaRPr kumimoji="0" lang="en-US" sz="28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791496" y="3903596"/>
            <a:ext cx="3150420" cy="10556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Has expertise in some areas</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4842036" y="3903596"/>
            <a:ext cx="3150420" cy="1055608"/>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Ask author to</a:t>
            </a:r>
            <a:r>
              <a:rPr kumimoji="0" lang="en-US" sz="2800" b="1" i="0" u="none" strike="noStrike" cap="none" normalizeH="0" dirty="0" smtClean="0">
                <a:ln>
                  <a:noFill/>
                </a:ln>
                <a:solidFill>
                  <a:schemeClr val="bg1"/>
                </a:solidFill>
                <a:effectLst/>
                <a:latin typeface="+mj-lt"/>
              </a:rPr>
              <a:t> suggest reviewers</a:t>
            </a:r>
            <a:endParaRPr kumimoji="0" lang="en-US" sz="2800" b="1" i="0" u="none" strike="noStrike" cap="none" normalizeH="0" baseline="0" dirty="0">
              <a:ln>
                <a:noFill/>
              </a:ln>
              <a:solidFill>
                <a:schemeClr val="bg1"/>
              </a:solidFill>
              <a:effectLst/>
              <a:latin typeface="+mj-lt"/>
            </a:endParaRPr>
          </a:p>
        </p:txBody>
      </p:sp>
      <p:sp>
        <p:nvSpPr>
          <p:cNvPr id="9" name="TextBox 8"/>
          <p:cNvSpPr txBox="1"/>
          <p:nvPr/>
        </p:nvSpPr>
        <p:spPr>
          <a:xfrm>
            <a:off x="4842036" y="2910649"/>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Familiar with content</a:t>
            </a:r>
          </a:p>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More likely to accept invitation</a:t>
            </a:r>
          </a:p>
        </p:txBody>
      </p:sp>
      <p:sp>
        <p:nvSpPr>
          <p:cNvPr id="10" name="TextBox 9"/>
          <p:cNvSpPr txBox="1"/>
          <p:nvPr/>
        </p:nvSpPr>
        <p:spPr>
          <a:xfrm>
            <a:off x="736693" y="513922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Interdisciplinary studies</a:t>
            </a:r>
          </a:p>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Clearly explain to reviewer</a:t>
            </a:r>
          </a:p>
        </p:txBody>
      </p:sp>
      <p:sp>
        <p:nvSpPr>
          <p:cNvPr id="11" name="TextBox 10"/>
          <p:cNvSpPr txBox="1"/>
          <p:nvPr/>
        </p:nvSpPr>
        <p:spPr>
          <a:xfrm>
            <a:off x="4842036" y="5137757"/>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2"/>
              </a:buClr>
              <a:buSzPct val="100000"/>
              <a:buFont typeface="Arial" panose="020B0604020202020204" pitchFamily="34" charset="0"/>
              <a:buChar char="•"/>
            </a:pPr>
            <a:r>
              <a:rPr lang="en-US" sz="2200" dirty="0" smtClean="0">
                <a:solidFill>
                  <a:schemeClr val="tx2">
                    <a:lumMod val="75000"/>
                  </a:schemeClr>
                </a:solidFill>
                <a:latin typeface="+mn-lt"/>
              </a:rPr>
              <a:t>Do </a:t>
            </a:r>
            <a:r>
              <a:rPr lang="en-US" sz="2200" b="1" i="1" dirty="0" smtClean="0">
                <a:solidFill>
                  <a:schemeClr val="tx2">
                    <a:lumMod val="75000"/>
                  </a:schemeClr>
                </a:solidFill>
                <a:latin typeface="+mn-lt"/>
              </a:rPr>
              <a:t>not</a:t>
            </a:r>
            <a:r>
              <a:rPr lang="en-US" sz="2200" dirty="0" smtClean="0">
                <a:solidFill>
                  <a:schemeClr val="tx2">
                    <a:lumMod val="75000"/>
                  </a:schemeClr>
                </a:solidFill>
                <a:latin typeface="+mn-lt"/>
              </a:rPr>
              <a:t> use only suggested reviewers</a:t>
            </a:r>
          </a:p>
          <a:p>
            <a:pPr marL="342900" indent="-342900" algn="l">
              <a:lnSpc>
                <a:spcPts val="2200"/>
              </a:lnSpc>
              <a:spcBef>
                <a:spcPts val="900"/>
              </a:spcBef>
              <a:buClr>
                <a:schemeClr val="accent2"/>
              </a:buClr>
              <a:buSzPct val="100000"/>
              <a:buFont typeface="Arial" panose="020B0604020202020204" pitchFamily="34" charset="0"/>
              <a:buChar char="•"/>
            </a:pPr>
            <a:r>
              <a:rPr lang="en-US" sz="2200" dirty="0" smtClean="0">
                <a:solidFill>
                  <a:schemeClr val="tx2">
                    <a:lumMod val="75000"/>
                  </a:schemeClr>
                </a:solidFill>
                <a:latin typeface="+mn-lt"/>
              </a:rPr>
              <a:t>Ensure authenticity</a:t>
            </a:r>
          </a:p>
        </p:txBody>
      </p:sp>
      <p:sp>
        <p:nvSpPr>
          <p:cNvPr id="12" name="TextBox 11"/>
          <p:cNvSpPr txBox="1"/>
          <p:nvPr/>
        </p:nvSpPr>
        <p:spPr>
          <a:xfrm>
            <a:off x="736693" y="291064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Balance reviewer pressure</a:t>
            </a:r>
          </a:p>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Global impact of study</a:t>
            </a:r>
          </a:p>
        </p:txBody>
      </p:sp>
    </p:spTree>
    <p:extLst>
      <p:ext uri="{BB962C8B-B14F-4D97-AF65-F5344CB8AC3E}">
        <p14:creationId xmlns:p14="http://schemas.microsoft.com/office/powerpoint/2010/main" val="1404989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en-US" sz="3200" dirty="0" smtClean="0"/>
              <a:t>Clear reviewer instructions</a:t>
            </a:r>
            <a:endParaRPr lang="en-US" sz="3200" dirty="0"/>
          </a:p>
        </p:txBody>
      </p:sp>
      <p:sp>
        <p:nvSpPr>
          <p:cNvPr id="5" name="Rounded Rectangle 4"/>
          <p:cNvSpPr/>
          <p:nvPr/>
        </p:nvSpPr>
        <p:spPr bwMode="auto">
          <a:xfrm>
            <a:off x="791496" y="1765029"/>
            <a:ext cx="3150420" cy="1055608"/>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Ethical responsibilities</a:t>
            </a:r>
            <a:endParaRPr kumimoji="0" lang="en-US" sz="28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4842036" y="1765029"/>
            <a:ext cx="3150420" cy="105560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Timeliness</a:t>
            </a:r>
            <a:endParaRPr lang="en-US" sz="2800" b="1" dirty="0" smtClean="0">
              <a:solidFill>
                <a:schemeClr val="tx1"/>
              </a:solidFill>
              <a:latin typeface="+mj-lt"/>
            </a:endParaRPr>
          </a:p>
        </p:txBody>
      </p:sp>
      <p:sp>
        <p:nvSpPr>
          <p:cNvPr id="7" name="Rounded Rectangle 6"/>
          <p:cNvSpPr/>
          <p:nvPr/>
        </p:nvSpPr>
        <p:spPr bwMode="auto">
          <a:xfrm>
            <a:off x="791496" y="3903596"/>
            <a:ext cx="3150420" cy="10556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Which</a:t>
            </a:r>
            <a:r>
              <a:rPr kumimoji="0" lang="en-US" sz="2800" b="1" i="0" u="none" strike="noStrike" cap="none" normalizeH="0" dirty="0" smtClean="0">
                <a:ln>
                  <a:noFill/>
                </a:ln>
                <a:solidFill>
                  <a:schemeClr val="bg1"/>
                </a:solidFill>
                <a:effectLst/>
                <a:latin typeface="+mj-lt"/>
              </a:rPr>
              <a:t> factors to evaluate</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4842036" y="3903596"/>
            <a:ext cx="3150420" cy="1055608"/>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Constructive</a:t>
            </a:r>
            <a:r>
              <a:rPr kumimoji="0" lang="en-US" sz="2800" b="1" i="0" u="none" strike="noStrike" cap="none" normalizeH="0" dirty="0" smtClean="0">
                <a:ln>
                  <a:noFill/>
                </a:ln>
                <a:solidFill>
                  <a:schemeClr val="bg1"/>
                </a:solidFill>
                <a:effectLst/>
                <a:latin typeface="+mj-lt"/>
              </a:rPr>
              <a:t> &amp; clear comments</a:t>
            </a:r>
            <a:endParaRPr kumimoji="0" lang="en-US" sz="2800" b="1" i="0" u="none" strike="noStrike" cap="none" normalizeH="0" baseline="0" dirty="0">
              <a:ln>
                <a:noFill/>
              </a:ln>
              <a:solidFill>
                <a:schemeClr val="bg1"/>
              </a:solidFill>
              <a:effectLst/>
              <a:latin typeface="+mj-lt"/>
            </a:endParaRPr>
          </a:p>
        </p:txBody>
      </p:sp>
      <p:sp>
        <p:nvSpPr>
          <p:cNvPr id="9" name="TextBox 8"/>
          <p:cNvSpPr txBox="1"/>
          <p:nvPr/>
        </p:nvSpPr>
        <p:spPr>
          <a:xfrm>
            <a:off x="4842036" y="2910649"/>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Ensure reviewer has time</a:t>
            </a:r>
          </a:p>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Report deadlines</a:t>
            </a:r>
          </a:p>
        </p:txBody>
      </p:sp>
      <p:sp>
        <p:nvSpPr>
          <p:cNvPr id="10" name="TextBox 9"/>
          <p:cNvSpPr txBox="1"/>
          <p:nvPr/>
        </p:nvSpPr>
        <p:spPr>
          <a:xfrm>
            <a:off x="736693" y="513922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Novelty and impact</a:t>
            </a:r>
          </a:p>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Technically sound</a:t>
            </a:r>
          </a:p>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Writing clarity</a:t>
            </a:r>
          </a:p>
        </p:txBody>
      </p:sp>
      <p:sp>
        <p:nvSpPr>
          <p:cNvPr id="11" name="TextBox 10"/>
          <p:cNvSpPr txBox="1"/>
          <p:nvPr/>
        </p:nvSpPr>
        <p:spPr>
          <a:xfrm>
            <a:off x="4842036" y="5137757"/>
            <a:ext cx="3870516" cy="788387"/>
          </a:xfrm>
          <a:prstGeom prst="rect">
            <a:avLst/>
          </a:prstGeom>
          <a:noFill/>
        </p:spPr>
        <p:txBody>
          <a:bodyPr wrap="square" lIns="0" tIns="0" rIns="0" bIns="0" rtlCol="0">
            <a:noAutofit/>
          </a:bodyPr>
          <a:lstStyle/>
          <a:p>
            <a:pPr marL="342900" indent="-342900" algn="l">
              <a:spcBef>
                <a:spcPts val="900"/>
              </a:spcBef>
              <a:buClr>
                <a:schemeClr val="accent2"/>
              </a:buClr>
              <a:buSzPct val="100000"/>
              <a:buFont typeface="Arial" panose="020B0604020202020204" pitchFamily="34" charset="0"/>
              <a:buChar char="•"/>
            </a:pPr>
            <a:r>
              <a:rPr lang="en-US" sz="2200" dirty="0" smtClean="0">
                <a:solidFill>
                  <a:schemeClr val="tx2">
                    <a:lumMod val="75000"/>
                  </a:schemeClr>
                </a:solidFill>
                <a:latin typeface="+mn-lt"/>
              </a:rPr>
              <a:t>Helpful comments</a:t>
            </a:r>
          </a:p>
          <a:p>
            <a:pPr marL="342900" indent="-342900" algn="l">
              <a:spcBef>
                <a:spcPts val="900"/>
              </a:spcBef>
              <a:buClr>
                <a:schemeClr val="accent2"/>
              </a:buClr>
              <a:buSzPct val="100000"/>
              <a:buFont typeface="Arial" panose="020B0604020202020204" pitchFamily="34" charset="0"/>
              <a:buChar char="•"/>
            </a:pPr>
            <a:r>
              <a:rPr lang="en-US" sz="2200" dirty="0" smtClean="0">
                <a:solidFill>
                  <a:schemeClr val="tx2">
                    <a:lumMod val="75000"/>
                  </a:schemeClr>
                </a:solidFill>
                <a:latin typeface="+mn-lt"/>
              </a:rPr>
              <a:t>Explicitly state what needs     to be revised</a:t>
            </a:r>
          </a:p>
        </p:txBody>
      </p:sp>
      <p:sp>
        <p:nvSpPr>
          <p:cNvPr id="12" name="TextBox 11"/>
          <p:cNvSpPr txBox="1"/>
          <p:nvPr/>
        </p:nvSpPr>
        <p:spPr>
          <a:xfrm>
            <a:off x="736693" y="291064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Conflicts of interest</a:t>
            </a:r>
          </a:p>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Confidentiality</a:t>
            </a:r>
          </a:p>
        </p:txBody>
      </p:sp>
    </p:spTree>
    <p:extLst>
      <p:ext uri="{BB962C8B-B14F-4D97-AF65-F5344CB8AC3E}">
        <p14:creationId xmlns:p14="http://schemas.microsoft.com/office/powerpoint/2010/main" val="303019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en-US" sz="3200" dirty="0" smtClean="0"/>
              <a:t>Effective communication</a:t>
            </a:r>
            <a:endParaRPr lang="en-US" sz="3200" dirty="0"/>
          </a:p>
        </p:txBody>
      </p:sp>
      <p:sp>
        <p:nvSpPr>
          <p:cNvPr id="6" name="Rounded Rectangle 5"/>
          <p:cNvSpPr/>
          <p:nvPr/>
        </p:nvSpPr>
        <p:spPr bwMode="auto">
          <a:xfrm>
            <a:off x="4842036" y="1765029"/>
            <a:ext cx="3150420" cy="1055608"/>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Unclear comments</a:t>
            </a:r>
            <a:endParaRPr lang="en-US" sz="2800" b="1" dirty="0" smtClean="0">
              <a:solidFill>
                <a:schemeClr val="tx1"/>
              </a:solidFill>
              <a:latin typeface="+mj-lt"/>
            </a:endParaRPr>
          </a:p>
        </p:txBody>
      </p:sp>
      <p:sp>
        <p:nvSpPr>
          <p:cNvPr id="7" name="Rounded Rectangle 6"/>
          <p:cNvSpPr/>
          <p:nvPr/>
        </p:nvSpPr>
        <p:spPr bwMode="auto">
          <a:xfrm>
            <a:off x="791496" y="3903596"/>
            <a:ext cx="3150420" cy="105560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Conflicting</a:t>
            </a:r>
            <a:r>
              <a:rPr kumimoji="0" lang="en-US" sz="2800" b="1" i="0" u="none" strike="noStrike" cap="none" normalizeH="0" dirty="0" smtClean="0">
                <a:ln>
                  <a:noFill/>
                </a:ln>
                <a:solidFill>
                  <a:schemeClr val="bg1"/>
                </a:solidFill>
                <a:effectLst/>
                <a:latin typeface="+mj-lt"/>
              </a:rPr>
              <a:t> comments</a:t>
            </a:r>
            <a:endParaRPr kumimoji="0" lang="en-US" sz="28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4842036" y="3903596"/>
            <a:ext cx="3150420" cy="1055608"/>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chemeClr val="bg1"/>
                </a:solidFill>
                <a:effectLst/>
                <a:latin typeface="+mj-lt"/>
              </a:rPr>
              <a:t>Thanking your reviewers</a:t>
            </a:r>
            <a:endParaRPr kumimoji="0" lang="en-US" sz="2800" b="1" i="0" u="none" strike="noStrike" cap="none" normalizeH="0" baseline="0" dirty="0">
              <a:ln>
                <a:noFill/>
              </a:ln>
              <a:solidFill>
                <a:schemeClr val="bg1"/>
              </a:solidFill>
              <a:effectLst/>
              <a:latin typeface="+mj-lt"/>
            </a:endParaRPr>
          </a:p>
        </p:txBody>
      </p:sp>
      <p:sp>
        <p:nvSpPr>
          <p:cNvPr id="9" name="TextBox 8"/>
          <p:cNvSpPr txBox="1"/>
          <p:nvPr/>
        </p:nvSpPr>
        <p:spPr>
          <a:xfrm>
            <a:off x="4842036" y="2910649"/>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Immediately contact reviewer</a:t>
            </a:r>
          </a:p>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Explicit clarification</a:t>
            </a:r>
          </a:p>
        </p:txBody>
      </p:sp>
      <p:sp>
        <p:nvSpPr>
          <p:cNvPr id="10" name="TextBox 9"/>
          <p:cNvSpPr txBox="1"/>
          <p:nvPr/>
        </p:nvSpPr>
        <p:spPr>
          <a:xfrm>
            <a:off x="736693" y="513922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Clarify with both reviewers</a:t>
            </a:r>
          </a:p>
          <a:p>
            <a:pPr marL="342900" indent="-342900" algn="l">
              <a:lnSpc>
                <a:spcPts val="2200"/>
              </a:lnSpc>
              <a:spcBef>
                <a:spcPts val="900"/>
              </a:spcBef>
              <a:buClr>
                <a:schemeClr val="accent1"/>
              </a:buClr>
              <a:buSzPct val="100000"/>
              <a:buFont typeface="Arial" panose="020B0604020202020204" pitchFamily="34" charset="0"/>
              <a:buChar char="•"/>
            </a:pPr>
            <a:r>
              <a:rPr lang="en-US" sz="2200" dirty="0" smtClean="0">
                <a:solidFill>
                  <a:schemeClr val="tx2">
                    <a:lumMod val="75000"/>
                  </a:schemeClr>
                </a:solidFill>
                <a:latin typeface="+mn-lt"/>
              </a:rPr>
              <a:t>Make editorial decision</a:t>
            </a:r>
          </a:p>
        </p:txBody>
      </p:sp>
      <p:sp>
        <p:nvSpPr>
          <p:cNvPr id="11" name="TextBox 10"/>
          <p:cNvSpPr txBox="1"/>
          <p:nvPr/>
        </p:nvSpPr>
        <p:spPr>
          <a:xfrm>
            <a:off x="4842036" y="5137757"/>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accent2"/>
              </a:buClr>
              <a:buSzPct val="100000"/>
              <a:buFont typeface="Arial" panose="020B0604020202020204" pitchFamily="34" charset="0"/>
              <a:buChar char="•"/>
            </a:pPr>
            <a:r>
              <a:rPr lang="en-US" sz="2200" dirty="0" smtClean="0">
                <a:solidFill>
                  <a:schemeClr val="tx2">
                    <a:lumMod val="75000"/>
                  </a:schemeClr>
                </a:solidFill>
                <a:latin typeface="+mn-lt"/>
              </a:rPr>
              <a:t>Give constructive feedback</a:t>
            </a:r>
          </a:p>
          <a:p>
            <a:pPr marL="342900" indent="-342900" algn="l">
              <a:lnSpc>
                <a:spcPts val="2200"/>
              </a:lnSpc>
              <a:spcBef>
                <a:spcPts val="900"/>
              </a:spcBef>
              <a:buClr>
                <a:schemeClr val="accent2"/>
              </a:buClr>
              <a:buSzPct val="100000"/>
              <a:buFont typeface="Arial" panose="020B0604020202020204" pitchFamily="34" charset="0"/>
              <a:buChar char="•"/>
            </a:pPr>
            <a:r>
              <a:rPr lang="en-US" sz="2200" dirty="0" smtClean="0">
                <a:solidFill>
                  <a:schemeClr val="tx2">
                    <a:lumMod val="75000"/>
                  </a:schemeClr>
                </a:solidFill>
                <a:latin typeface="+mn-lt"/>
              </a:rPr>
              <a:t>Inform of editorial decision</a:t>
            </a:r>
          </a:p>
        </p:txBody>
      </p:sp>
      <p:sp>
        <p:nvSpPr>
          <p:cNvPr id="12" name="TextBox 11"/>
          <p:cNvSpPr txBox="1"/>
          <p:nvPr/>
        </p:nvSpPr>
        <p:spPr>
          <a:xfrm>
            <a:off x="736693" y="2910648"/>
            <a:ext cx="3870516" cy="788387"/>
          </a:xfrm>
          <a:prstGeom prst="rect">
            <a:avLst/>
          </a:prstGeom>
          <a:noFill/>
        </p:spPr>
        <p:txBody>
          <a:bodyPr wrap="square" lIns="0" tIns="0" rIns="0" bIns="0" rtlCol="0">
            <a:noAutofit/>
          </a:bodyPr>
          <a:lstStyle/>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Provide essential information</a:t>
            </a:r>
          </a:p>
          <a:p>
            <a:pPr marL="342900" indent="-342900" algn="l">
              <a:lnSpc>
                <a:spcPts val="2200"/>
              </a:lnSpc>
              <a:spcBef>
                <a:spcPts val="900"/>
              </a:spcBef>
              <a:buClr>
                <a:schemeClr val="tx1"/>
              </a:buClr>
              <a:buSzPct val="100000"/>
              <a:buFont typeface="Arial" panose="020B0604020202020204" pitchFamily="34" charset="0"/>
              <a:buChar char="•"/>
            </a:pPr>
            <a:r>
              <a:rPr lang="en-US" sz="2200" dirty="0" smtClean="0">
                <a:solidFill>
                  <a:schemeClr val="tx2">
                    <a:lumMod val="75000"/>
                  </a:schemeClr>
                </a:solidFill>
                <a:latin typeface="+mn-lt"/>
              </a:rPr>
              <a:t>No more than twice/year</a:t>
            </a:r>
          </a:p>
        </p:txBody>
      </p:sp>
      <p:sp>
        <p:nvSpPr>
          <p:cNvPr id="13" name="Rounded Rectangle 12"/>
          <p:cNvSpPr/>
          <p:nvPr/>
        </p:nvSpPr>
        <p:spPr bwMode="auto">
          <a:xfrm>
            <a:off x="791496" y="1765029"/>
            <a:ext cx="3150420" cy="1055608"/>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Invitations</a:t>
            </a:r>
            <a:endParaRPr lang="en-US" sz="2800" b="1" dirty="0" smtClean="0">
              <a:solidFill>
                <a:schemeClr val="tx1"/>
              </a:solidFill>
              <a:latin typeface="+mj-lt"/>
            </a:endParaRPr>
          </a:p>
        </p:txBody>
      </p:sp>
    </p:spTree>
    <p:extLst>
      <p:ext uri="{BB962C8B-B14F-4D97-AF65-F5344CB8AC3E}">
        <p14:creationId xmlns:p14="http://schemas.microsoft.com/office/powerpoint/2010/main" val="127487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500"/>
                                        <p:tgtEl>
                                          <p:spTgt spid="8"/>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p:bldP spid="10" grpId="0"/>
      <p:bldP spid="11" grpId="0"/>
      <p:bldP spid="12" grpId="0"/>
      <p:bldP spid="1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24" y="756289"/>
            <a:ext cx="7991475" cy="443198"/>
          </a:xfrm>
        </p:spPr>
        <p:txBody>
          <a:bodyPr/>
          <a:lstStyle/>
          <a:p>
            <a:r>
              <a:rPr lang="en-US" sz="3200" dirty="0" smtClean="0"/>
              <a:t>Positive reviewer experience</a:t>
            </a:r>
            <a:endParaRPr lang="en-US" sz="3200" dirty="0"/>
          </a:p>
        </p:txBody>
      </p:sp>
      <p:sp>
        <p:nvSpPr>
          <p:cNvPr id="3" name="TextBox 2"/>
          <p:cNvSpPr txBox="1"/>
          <p:nvPr/>
        </p:nvSpPr>
        <p:spPr>
          <a:xfrm>
            <a:off x="0" y="1898796"/>
            <a:ext cx="9143999"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600" b="1" dirty="0" smtClean="0">
                <a:solidFill>
                  <a:schemeClr val="accent1"/>
                </a:solidFill>
                <a:latin typeface="+mn-lt"/>
              </a:rPr>
              <a:t>Improved peer review</a:t>
            </a:r>
          </a:p>
        </p:txBody>
      </p:sp>
      <p:sp>
        <p:nvSpPr>
          <p:cNvPr id="14" name="TextBox 13"/>
          <p:cNvSpPr txBox="1"/>
          <p:nvPr/>
        </p:nvSpPr>
        <p:spPr>
          <a:xfrm>
            <a:off x="1286561" y="3383994"/>
            <a:ext cx="6570876"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600" b="1" dirty="0" smtClean="0">
                <a:solidFill>
                  <a:schemeClr val="accent2"/>
                </a:solidFill>
                <a:latin typeface="+mn-lt"/>
              </a:rPr>
              <a:t>Improved manuscript quality</a:t>
            </a:r>
          </a:p>
        </p:txBody>
      </p:sp>
      <p:sp>
        <p:nvSpPr>
          <p:cNvPr id="4" name="Rounded Rectangle 3"/>
          <p:cNvSpPr/>
          <p:nvPr/>
        </p:nvSpPr>
        <p:spPr bwMode="auto">
          <a:xfrm>
            <a:off x="1871640" y="4869192"/>
            <a:ext cx="5310708" cy="715089"/>
          </a:xfrm>
          <a:prstGeom prst="roundRect">
            <a:avLst/>
          </a:prstGeom>
          <a:solidFill>
            <a:schemeClr val="accent6"/>
          </a:solidFill>
          <a:ln>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600" b="1" i="1" u="none" strike="noStrike" cap="none" normalizeH="0" baseline="0" dirty="0" smtClean="0">
                <a:ln>
                  <a:noFill/>
                </a:ln>
                <a:solidFill>
                  <a:schemeClr val="bg1"/>
                </a:solidFill>
                <a:effectLst/>
                <a:latin typeface="+mj-lt"/>
              </a:rPr>
              <a:t>More citations!</a:t>
            </a:r>
            <a:endParaRPr kumimoji="0" lang="en-US" sz="3600" b="1" i="1" u="none" strike="noStrike" cap="none" normalizeH="0" baseline="0" dirty="0">
              <a:ln>
                <a:noFill/>
              </a:ln>
              <a:solidFill>
                <a:schemeClr val="bg1"/>
              </a:solidFill>
              <a:effectLst/>
              <a:latin typeface="+mj-lt"/>
            </a:endParaRPr>
          </a:p>
        </p:txBody>
      </p:sp>
      <p:sp>
        <p:nvSpPr>
          <p:cNvPr id="16" name="Down Arrow 15"/>
          <p:cNvSpPr/>
          <p:nvPr/>
        </p:nvSpPr>
        <p:spPr bwMode="auto">
          <a:xfrm>
            <a:off x="4364575" y="2348856"/>
            <a:ext cx="324838" cy="720096"/>
          </a:xfrm>
          <a:prstGeom prst="downArrow">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7" name="Down Arrow 16"/>
          <p:cNvSpPr/>
          <p:nvPr/>
        </p:nvSpPr>
        <p:spPr bwMode="auto">
          <a:xfrm>
            <a:off x="4364575" y="3834054"/>
            <a:ext cx="324838" cy="720096"/>
          </a:xfrm>
          <a:prstGeom prst="downArrow">
            <a:avLst/>
          </a:prstGeom>
          <a:solidFill>
            <a:schemeClr val="bg1"/>
          </a:solidFill>
          <a:ln w="28575" cap="flat" cmpd="sng" algn="ctr">
            <a:solidFill>
              <a:schemeClr val="accent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47810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up)">
                                      <p:cBhvr>
                                        <p:cTn id="21" dur="500"/>
                                        <p:tgtEl>
                                          <p:spTgt spid="17"/>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4" grpId="0" animBg="1"/>
      <p:bldP spid="16" grpId="0" animBg="1"/>
      <p:bldP spid="1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3826689" cy="646331"/>
          </a:xfrm>
          <a:prstGeom prst="rect">
            <a:avLst/>
          </a:prstGeom>
          <a:noFill/>
          <a:ln w="9525">
            <a:noFill/>
            <a:miter lim="800000"/>
            <a:headEnd/>
            <a:tailEnd/>
          </a:ln>
        </p:spPr>
        <p:txBody>
          <a:bodyPr wrap="none">
            <a:spAutoFit/>
          </a:bodyPr>
          <a:lstStyle/>
          <a:p>
            <a:pPr marL="742950" indent="-742950" algn="l" eaLnBrk="0" hangingPunct="0">
              <a:spcBef>
                <a:spcPct val="50000"/>
              </a:spcBef>
            </a:pPr>
            <a:r>
              <a:rPr lang="en-US" sz="3600" dirty="0" smtClean="0">
                <a:solidFill>
                  <a:schemeClr val="bg1"/>
                </a:solidFill>
              </a:rPr>
              <a:t>Improved visibility</a:t>
            </a:r>
            <a:endParaRPr lang="en-US" sz="3600" dirty="0">
              <a:solidFill>
                <a:schemeClr val="bg1"/>
              </a:solidFill>
            </a:endParaRPr>
          </a:p>
        </p:txBody>
      </p:sp>
    </p:spTree>
    <p:extLst>
      <p:ext uri="{BB962C8B-B14F-4D97-AF65-F5344CB8AC3E}">
        <p14:creationId xmlns:p14="http://schemas.microsoft.com/office/powerpoint/2010/main" val="336601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How to improve visibility?</a:t>
            </a:r>
            <a:endParaRPr lang="en-US" sz="3200" dirty="0"/>
          </a:p>
        </p:txBody>
      </p:sp>
      <p:sp>
        <p:nvSpPr>
          <p:cNvPr id="5" name="Rounded Rectangle 4"/>
          <p:cNvSpPr/>
          <p:nvPr/>
        </p:nvSpPr>
        <p:spPr bwMode="auto">
          <a:xfrm>
            <a:off x="1241556" y="1900085"/>
            <a:ext cx="6750900" cy="3509179"/>
          </a:xfrm>
          <a:prstGeom prst="roundRect">
            <a:avLst>
              <a:gd name="adj" fmla="val 13470"/>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Be properly indexed</a:t>
            </a:r>
            <a:r>
              <a:rPr kumimoji="0" lang="en-US" sz="2800" b="0" i="0" u="none" strike="noStrike" cap="none" normalizeH="0" dirty="0" smtClean="0">
                <a:ln>
                  <a:noFill/>
                </a:ln>
                <a:solidFill>
                  <a:schemeClr val="tx2">
                    <a:lumMod val="75000"/>
                  </a:schemeClr>
                </a:solidFill>
                <a:effectLst/>
                <a:latin typeface="+mj-lt"/>
              </a:rPr>
              <a:t> and discoverable</a:t>
            </a: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Be a hub for your field</a:t>
            </a: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Conferences</a:t>
            </a:r>
          </a:p>
          <a:p>
            <a:pPr marL="457200" marR="0" indent="-457200" algn="l" defTabSz="914400" rtl="0" eaLnBrk="0" fontAlgn="base" latinLnBrk="0" hangingPunct="0">
              <a:lnSpc>
                <a:spcPct val="15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Social media</a:t>
            </a:r>
            <a:endParaRPr kumimoji="0" lang="en-US" sz="28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159069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5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1" end="1"/>
                                            </p:txEl>
                                          </p:spTgt>
                                        </p:tgtEl>
                                        <p:attrNameLst>
                                          <p:attrName>style.visibility</p:attrName>
                                        </p:attrNameLst>
                                      </p:cBhvr>
                                      <p:to>
                                        <p:strVal val="visible"/>
                                      </p:to>
                                    </p:set>
                                    <p:animEffect transition="in" filter="fade">
                                      <p:cBhvr>
                                        <p:cTn id="15" dur="500"/>
                                        <p:tgtEl>
                                          <p:spTgt spid="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2" end="2"/>
                                            </p:txEl>
                                          </p:spTgt>
                                        </p:tgtEl>
                                        <p:attrNameLst>
                                          <p:attrName>style.visibility</p:attrName>
                                        </p:attrNameLst>
                                      </p:cBhvr>
                                      <p:to>
                                        <p:strVal val="visible"/>
                                      </p:to>
                                    </p:set>
                                    <p:animEffect transition="in" filter="fade">
                                      <p:cBhvr>
                                        <p:cTn id="20" dur="500"/>
                                        <p:tgtEl>
                                          <p:spTgt spid="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Effect transition="in" filter="fade">
                                      <p:cBhvr>
                                        <p:cTn id="25"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Abstracting and indexing services</a:t>
            </a:r>
            <a:endParaRPr lang="en-US" sz="3200" dirty="0"/>
          </a:p>
        </p:txBody>
      </p:sp>
      <p:pic>
        <p:nvPicPr>
          <p:cNvPr id="1026" name="Picture 2" descr="http://misis.ru/Portals/0/EasyDNNnews/2889/2889Web-of-Science.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t="29117"/>
          <a:stretch/>
        </p:blipFill>
        <p:spPr bwMode="auto">
          <a:xfrm>
            <a:off x="521460" y="1178700"/>
            <a:ext cx="5130684" cy="13983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en/archive/9/91/20130909101259!Scopus_type_logo.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1484" y="2299051"/>
            <a:ext cx="2520336" cy="7699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upload.wikimedia.org/wikipedia/commons/thumb/f/fb/US-NLM-PubMed-Logo.svg/720px-US-NLM-PubMed-Logo.svg.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485" y="3248976"/>
            <a:ext cx="2622706" cy="93251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192216" y="2528880"/>
            <a:ext cx="2520336" cy="630084"/>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2800" b="1" dirty="0" smtClean="0">
                <a:solidFill>
                  <a:srgbClr val="016370"/>
                </a:solidFill>
                <a:latin typeface="+mn-lt"/>
              </a:rPr>
              <a:t>~21,000 journals</a:t>
            </a:r>
          </a:p>
        </p:txBody>
      </p:sp>
      <p:sp>
        <p:nvSpPr>
          <p:cNvPr id="9" name="TextBox 8"/>
          <p:cNvSpPr txBox="1"/>
          <p:nvPr/>
        </p:nvSpPr>
        <p:spPr>
          <a:xfrm>
            <a:off x="6192216" y="3609024"/>
            <a:ext cx="2520336" cy="630084"/>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2800" b="1" dirty="0" smtClean="0">
                <a:solidFill>
                  <a:srgbClr val="3978AD"/>
                </a:solidFill>
                <a:latin typeface="+mn-lt"/>
              </a:rPr>
              <a:t>~5,000 journals</a:t>
            </a:r>
          </a:p>
        </p:txBody>
      </p:sp>
      <p:sp>
        <p:nvSpPr>
          <p:cNvPr id="10" name="TextBox 9"/>
          <p:cNvSpPr txBox="1"/>
          <p:nvPr/>
        </p:nvSpPr>
        <p:spPr>
          <a:xfrm>
            <a:off x="6192216" y="1628760"/>
            <a:ext cx="2520336" cy="630084"/>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2800" b="1" dirty="0" smtClean="0">
                <a:solidFill>
                  <a:srgbClr val="FD8000"/>
                </a:solidFill>
                <a:latin typeface="+mn-lt"/>
              </a:rPr>
              <a:t>~14,000 journals</a:t>
            </a:r>
          </a:p>
        </p:txBody>
      </p:sp>
      <p:sp>
        <p:nvSpPr>
          <p:cNvPr id="6" name="Rounded Rectangle 5"/>
          <p:cNvSpPr/>
          <p:nvPr/>
        </p:nvSpPr>
        <p:spPr bwMode="auto">
          <a:xfrm>
            <a:off x="1331568" y="4594647"/>
            <a:ext cx="6660888" cy="1804749"/>
          </a:xfrm>
          <a:prstGeom prst="roundRect">
            <a:avLst/>
          </a:prstGeom>
          <a:ln>
            <a:solidFill>
              <a:srgbClr val="C00000"/>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rgbClr val="C00000"/>
                </a:solidFill>
                <a:latin typeface="+mj-lt"/>
              </a:rPr>
              <a:t>Why should you want to be indexed?</a:t>
            </a:r>
          </a:p>
          <a:p>
            <a:pPr marL="285750" marR="0" indent="-285750" algn="l" defTabSz="914400" rtl="0" eaLnBrk="0" fontAlgn="base" latinLnBrk="0" hangingPunct="0">
              <a:lnSpc>
                <a:spcPct val="100000"/>
              </a:lnSpc>
              <a:spcBef>
                <a:spcPct val="50000"/>
              </a:spcBef>
              <a:spcAft>
                <a:spcPct val="0"/>
              </a:spcAft>
              <a:buClr>
                <a:srgbClr val="C00000"/>
              </a:buClr>
              <a:buSzTx/>
              <a:buFont typeface="Arial" panose="020B0604020202020204" pitchFamily="34" charset="0"/>
              <a:buChar char="•"/>
              <a:tabLst/>
            </a:pPr>
            <a:r>
              <a:rPr kumimoji="0" lang="en-US" sz="2400" b="0" i="0" u="none" strike="noStrike" cap="none" normalizeH="0" baseline="0" dirty="0" smtClean="0">
                <a:ln>
                  <a:noFill/>
                </a:ln>
                <a:solidFill>
                  <a:schemeClr val="tx2">
                    <a:lumMod val="75000"/>
                  </a:schemeClr>
                </a:solidFill>
                <a:effectLst/>
                <a:latin typeface="+mj-lt"/>
              </a:rPr>
              <a:t>Increase</a:t>
            </a:r>
            <a:r>
              <a:rPr kumimoji="0" lang="en-US" sz="2400" b="0" i="0" u="none" strike="noStrike" cap="none" normalizeH="0" dirty="0" smtClean="0">
                <a:ln>
                  <a:noFill/>
                </a:ln>
                <a:solidFill>
                  <a:schemeClr val="tx2">
                    <a:lumMod val="75000"/>
                  </a:schemeClr>
                </a:solidFill>
                <a:effectLst/>
                <a:latin typeface="+mj-lt"/>
              </a:rPr>
              <a:t> discoverability </a:t>
            </a:r>
            <a:r>
              <a:rPr lang="en-US" sz="2400" dirty="0" smtClean="0">
                <a:solidFill>
                  <a:schemeClr val="tx2">
                    <a:lumMod val="75000"/>
                  </a:schemeClr>
                </a:solidFill>
                <a:latin typeface="+mj-lt"/>
              </a:rPr>
              <a:t>among researchers</a:t>
            </a:r>
          </a:p>
          <a:p>
            <a:pPr marL="285750" marR="0" indent="-285750" algn="l" defTabSz="914400" rtl="0" eaLnBrk="0" fontAlgn="base" latinLnBrk="0" hangingPunct="0">
              <a:lnSpc>
                <a:spcPct val="100000"/>
              </a:lnSpc>
              <a:spcBef>
                <a:spcPct val="50000"/>
              </a:spcBef>
              <a:spcAft>
                <a:spcPct val="0"/>
              </a:spcAft>
              <a:buClr>
                <a:srgbClr val="C00000"/>
              </a:buClr>
              <a:buSzTx/>
              <a:buFont typeface="Arial" panose="020B0604020202020204" pitchFamily="34" charset="0"/>
              <a:buChar char="•"/>
              <a:tabLst/>
            </a:pPr>
            <a:r>
              <a:rPr kumimoji="0" lang="en-US" sz="2400" b="0" i="0" u="none" strike="noStrike" cap="none" normalizeH="0" baseline="0" dirty="0" smtClean="0">
                <a:ln>
                  <a:noFill/>
                </a:ln>
                <a:solidFill>
                  <a:schemeClr val="tx2">
                    <a:lumMod val="75000"/>
                  </a:schemeClr>
                </a:solidFill>
                <a:effectLst/>
                <a:latin typeface="+mj-lt"/>
              </a:rPr>
              <a:t>Benchmark</a:t>
            </a:r>
            <a:r>
              <a:rPr kumimoji="0" lang="en-US" sz="2400" b="0" i="0" u="none" strike="noStrike" cap="none" normalizeH="0" dirty="0" smtClean="0">
                <a:ln>
                  <a:noFill/>
                </a:ln>
                <a:solidFill>
                  <a:schemeClr val="tx2">
                    <a:lumMod val="75000"/>
                  </a:schemeClr>
                </a:solidFill>
                <a:effectLst/>
                <a:latin typeface="+mj-lt"/>
              </a:rPr>
              <a:t> performance </a:t>
            </a:r>
            <a:r>
              <a:rPr lang="en-US" sz="2400" dirty="0" smtClean="0">
                <a:solidFill>
                  <a:schemeClr val="tx2">
                    <a:lumMod val="75000"/>
                  </a:schemeClr>
                </a:solidFill>
                <a:latin typeface="+mj-lt"/>
              </a:rPr>
              <a:t>against other journals</a:t>
            </a:r>
            <a:endParaRPr kumimoji="0" lang="en-US" sz="24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7131002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500"/>
                                        <p:tgtEl>
                                          <p:spTgt spid="102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Effect transition="in" filter="fade">
                                      <p:cBhvr>
                                        <p:cTn id="23" dur="500"/>
                                        <p:tgtEl>
                                          <p:spTgt spid="10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bg/>
                                          </p:spTgt>
                                        </p:tgtEl>
                                        <p:attrNameLst>
                                          <p:attrName>style.visibility</p:attrName>
                                        </p:attrNameLst>
                                      </p:cBhvr>
                                      <p:to>
                                        <p:strVal val="visible"/>
                                      </p:to>
                                    </p:set>
                                    <p:animEffect transition="in" filter="fade">
                                      <p:cBhvr>
                                        <p:cTn id="31" dur="500"/>
                                        <p:tgtEl>
                                          <p:spTgt spid="6">
                                            <p:bg/>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animEffect transition="in" filter="fade">
                                      <p:cBhvr>
                                        <p:cTn id="39" dur="500"/>
                                        <p:tgtEl>
                                          <p:spTgt spid="6">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txEl>
                                              <p:pRg st="2" end="2"/>
                                            </p:txEl>
                                          </p:spTgt>
                                        </p:tgtEl>
                                        <p:attrNameLst>
                                          <p:attrName>style.visibility</p:attrName>
                                        </p:attrNameLst>
                                      </p:cBhvr>
                                      <p:to>
                                        <p:strVal val="visible"/>
                                      </p:to>
                                    </p:set>
                                    <p:animEffect transition="in" filter="fade">
                                      <p:cBhvr>
                                        <p:cTn id="44"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0" grpId="0"/>
      <p:bldP spid="6" grpId="0" uiExpand="1" build="p"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Abstracting and indexing services</a:t>
            </a:r>
            <a:endParaRPr lang="en-US" sz="3200" dirty="0"/>
          </a:p>
        </p:txBody>
      </p:sp>
      <p:pic>
        <p:nvPicPr>
          <p:cNvPr id="4" name="Picture 3"/>
          <p:cNvPicPr>
            <a:picLocks noChangeAspect="1"/>
          </p:cNvPicPr>
          <p:nvPr/>
        </p:nvPicPr>
        <p:blipFill>
          <a:blip r:embed="rId3"/>
          <a:stretch>
            <a:fillRect/>
          </a:stretch>
        </p:blipFill>
        <p:spPr>
          <a:xfrm>
            <a:off x="964232" y="1912166"/>
            <a:ext cx="7568296" cy="4217194"/>
          </a:xfrm>
          <a:prstGeom prst="rect">
            <a:avLst/>
          </a:prstGeom>
        </p:spPr>
      </p:pic>
      <p:sp>
        <p:nvSpPr>
          <p:cNvPr id="5" name="TextBox 4"/>
          <p:cNvSpPr txBox="1"/>
          <p:nvPr/>
        </p:nvSpPr>
        <p:spPr>
          <a:xfrm>
            <a:off x="715031" y="1448736"/>
            <a:ext cx="7568296" cy="46343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400" b="1" dirty="0" smtClean="0">
                <a:latin typeface="+mn-lt"/>
              </a:rPr>
              <a:t>Number of journals submitted to Scopus per month</a:t>
            </a:r>
          </a:p>
        </p:txBody>
      </p:sp>
      <p:sp>
        <p:nvSpPr>
          <p:cNvPr id="6" name="TextBox 5"/>
          <p:cNvSpPr txBox="1"/>
          <p:nvPr/>
        </p:nvSpPr>
        <p:spPr>
          <a:xfrm rot="16200000">
            <a:off x="-842869" y="3345673"/>
            <a:ext cx="3677122"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latin typeface="+mn-lt"/>
              </a:rPr>
              <a:t>Number of journals</a:t>
            </a:r>
          </a:p>
        </p:txBody>
      </p:sp>
      <p:sp>
        <p:nvSpPr>
          <p:cNvPr id="7" name="TextBox 6"/>
          <p:cNvSpPr txBox="1"/>
          <p:nvPr/>
        </p:nvSpPr>
        <p:spPr>
          <a:xfrm>
            <a:off x="1932624" y="6262914"/>
            <a:ext cx="7110948" cy="540072"/>
          </a:xfrm>
          <a:prstGeom prst="rect">
            <a:avLst/>
          </a:prstGeom>
          <a:noFill/>
        </p:spPr>
        <p:txBody>
          <a:bodyPr wrap="square" lIns="0" tIns="0" rIns="0" bIns="0" rtlCol="0" anchor="b" anchorCtr="0">
            <a:noAutofit/>
          </a:bodyPr>
          <a:lstStyle/>
          <a:p>
            <a:pPr algn="r">
              <a:lnSpc>
                <a:spcPts val="2200"/>
              </a:lnSpc>
              <a:spcBef>
                <a:spcPts val="900"/>
              </a:spcBef>
              <a:buClr>
                <a:schemeClr val="accent2"/>
              </a:buClr>
              <a:buSzPct val="100000"/>
            </a:pPr>
            <a:r>
              <a:rPr lang="en-US" sz="1400" dirty="0">
                <a:latin typeface="+mn-lt"/>
              </a:rPr>
              <a:t>http://files.sciverse.com/documents/pdf/Advice_to_journal_editors_and_publishers_v2.pdf</a:t>
            </a:r>
            <a:endParaRPr lang="en-US" sz="1400" dirty="0" smtClean="0">
              <a:latin typeface="+mn-lt"/>
            </a:endParaRPr>
          </a:p>
        </p:txBody>
      </p:sp>
      <p:sp>
        <p:nvSpPr>
          <p:cNvPr id="8" name="Rounded Rectangle 7"/>
          <p:cNvSpPr/>
          <p:nvPr/>
        </p:nvSpPr>
        <p:spPr bwMode="auto">
          <a:xfrm>
            <a:off x="950685" y="1808784"/>
            <a:ext cx="7041771" cy="578882"/>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C00000"/>
                </a:solidFill>
                <a:effectLst/>
                <a:latin typeface="+mj-lt"/>
              </a:rPr>
              <a:t>Not all submitted journals will get reviewed!</a:t>
            </a:r>
            <a:endParaRPr kumimoji="0" lang="en-US" sz="2800" b="1" i="0" u="none" strike="noStrike" cap="none" normalizeH="0" baseline="0" dirty="0">
              <a:ln>
                <a:noFill/>
              </a:ln>
              <a:solidFill>
                <a:srgbClr val="C00000"/>
              </a:solidFill>
              <a:effectLst/>
              <a:latin typeface="+mj-lt"/>
            </a:endParaRPr>
          </a:p>
        </p:txBody>
      </p:sp>
    </p:spTree>
    <p:extLst>
      <p:ext uri="{BB962C8B-B14F-4D97-AF65-F5344CB8AC3E}">
        <p14:creationId xmlns:p14="http://schemas.microsoft.com/office/powerpoint/2010/main" val="51949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Abstracting and indexing services</a:t>
            </a:r>
            <a:endParaRPr lang="en-US" sz="3200" dirty="0"/>
          </a:p>
        </p:txBody>
      </p:sp>
      <p:sp>
        <p:nvSpPr>
          <p:cNvPr id="5" name="TextBox 4"/>
          <p:cNvSpPr txBox="1"/>
          <p:nvPr/>
        </p:nvSpPr>
        <p:spPr>
          <a:xfrm>
            <a:off x="715031" y="1435366"/>
            <a:ext cx="7568296" cy="46343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400" b="1" dirty="0" smtClean="0">
                <a:latin typeface="+mn-lt"/>
              </a:rPr>
              <a:t>Number of reviewed journals and acceptance rate in Scopus </a:t>
            </a:r>
          </a:p>
        </p:txBody>
      </p:sp>
      <p:sp>
        <p:nvSpPr>
          <p:cNvPr id="6" name="TextBox 5"/>
          <p:cNvSpPr txBox="1"/>
          <p:nvPr/>
        </p:nvSpPr>
        <p:spPr>
          <a:xfrm rot="16200000">
            <a:off x="-448428" y="3470439"/>
            <a:ext cx="3469980" cy="810108"/>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1800" dirty="0" smtClean="0">
                <a:latin typeface="+mn-lt"/>
              </a:rPr>
              <a:t>Number of journals</a:t>
            </a:r>
          </a:p>
        </p:txBody>
      </p:sp>
      <p:sp>
        <p:nvSpPr>
          <p:cNvPr id="7" name="TextBox 6"/>
          <p:cNvSpPr txBox="1"/>
          <p:nvPr/>
        </p:nvSpPr>
        <p:spPr>
          <a:xfrm>
            <a:off x="1932624" y="6262914"/>
            <a:ext cx="7110948" cy="540072"/>
          </a:xfrm>
          <a:prstGeom prst="rect">
            <a:avLst/>
          </a:prstGeom>
          <a:noFill/>
        </p:spPr>
        <p:txBody>
          <a:bodyPr wrap="square" lIns="0" tIns="0" rIns="0" bIns="0" rtlCol="0" anchor="b" anchorCtr="0">
            <a:noAutofit/>
          </a:bodyPr>
          <a:lstStyle/>
          <a:p>
            <a:pPr algn="r">
              <a:lnSpc>
                <a:spcPts val="2200"/>
              </a:lnSpc>
              <a:spcBef>
                <a:spcPts val="900"/>
              </a:spcBef>
              <a:buClr>
                <a:schemeClr val="accent2"/>
              </a:buClr>
              <a:buSzPct val="100000"/>
            </a:pPr>
            <a:r>
              <a:rPr lang="en-US" sz="1400" dirty="0">
                <a:latin typeface="+mn-lt"/>
              </a:rPr>
              <a:t>http://files.sciverse.com/documents/pdf/Advice_to_journal_editors_and_publishers_v2.pdf</a:t>
            </a:r>
            <a:endParaRPr lang="en-US" sz="1400" dirty="0" smtClean="0">
              <a:latin typeface="+mn-lt"/>
            </a:endParaRPr>
          </a:p>
        </p:txBody>
      </p:sp>
      <p:pic>
        <p:nvPicPr>
          <p:cNvPr id="3" name="Picture 2"/>
          <p:cNvPicPr>
            <a:picLocks noChangeAspect="1"/>
          </p:cNvPicPr>
          <p:nvPr/>
        </p:nvPicPr>
        <p:blipFill>
          <a:blip r:embed="rId3"/>
          <a:stretch>
            <a:fillRect/>
          </a:stretch>
        </p:blipFill>
        <p:spPr>
          <a:xfrm>
            <a:off x="1343563" y="2140503"/>
            <a:ext cx="6892972" cy="3898845"/>
          </a:xfrm>
          <a:prstGeom prst="rect">
            <a:avLst/>
          </a:prstGeom>
        </p:spPr>
      </p:pic>
      <p:sp>
        <p:nvSpPr>
          <p:cNvPr id="8" name="Rounded Rectangle 7"/>
          <p:cNvSpPr/>
          <p:nvPr/>
        </p:nvSpPr>
        <p:spPr bwMode="auto">
          <a:xfrm>
            <a:off x="521460" y="1733286"/>
            <a:ext cx="8011068" cy="578882"/>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C00000"/>
                </a:solidFill>
                <a:effectLst/>
                <a:latin typeface="+mj-lt"/>
              </a:rPr>
              <a:t>Only ~1/3</a:t>
            </a:r>
            <a:r>
              <a:rPr kumimoji="0" lang="en-US" sz="2800" b="1" i="0" u="none" strike="noStrike" cap="none" normalizeH="0" dirty="0" smtClean="0">
                <a:ln>
                  <a:noFill/>
                </a:ln>
                <a:solidFill>
                  <a:srgbClr val="C00000"/>
                </a:solidFill>
                <a:effectLst/>
                <a:latin typeface="+mj-lt"/>
              </a:rPr>
              <a:t> reviewed journals are accepted in Scopus</a:t>
            </a:r>
            <a:endParaRPr kumimoji="0" lang="en-US" sz="2800" b="1" i="0" u="none" strike="noStrike" cap="none" normalizeH="0" baseline="0" dirty="0">
              <a:ln>
                <a:noFill/>
              </a:ln>
              <a:solidFill>
                <a:srgbClr val="C00000"/>
              </a:solidFill>
              <a:effectLst/>
              <a:latin typeface="+mj-lt"/>
            </a:endParaRPr>
          </a:p>
        </p:txBody>
      </p:sp>
    </p:spTree>
    <p:extLst>
      <p:ext uri="{BB962C8B-B14F-4D97-AF65-F5344CB8AC3E}">
        <p14:creationId xmlns:p14="http://schemas.microsoft.com/office/powerpoint/2010/main" val="438937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Inhaltsplatzhalter 3"/>
          <p:cNvGraphicFramePr>
            <a:graphicFrameLocks noGrp="1"/>
          </p:cNvGraphicFramePr>
          <p:nvPr>
            <p:ph idx="11"/>
            <p:extLst>
              <p:ext uri="{D42A27DB-BD31-4B8C-83A1-F6EECF244321}">
                <p14:modId xmlns:p14="http://schemas.microsoft.com/office/powerpoint/2010/main" val="2878440496"/>
              </p:ext>
            </p:extLst>
          </p:nvPr>
        </p:nvGraphicFramePr>
        <p:xfrm>
          <a:off x="71400" y="2352972"/>
          <a:ext cx="4680624" cy="4374516"/>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38"/>
          <p:cNvGrpSpPr>
            <a:grpSpLocks/>
          </p:cNvGrpSpPr>
          <p:nvPr/>
        </p:nvGrpSpPr>
        <p:grpSpPr bwMode="auto">
          <a:xfrm>
            <a:off x="204954" y="1693860"/>
            <a:ext cx="4547070" cy="4950660"/>
            <a:chOff x="3233" y="1149"/>
            <a:chExt cx="2530" cy="2625"/>
          </a:xfrm>
        </p:grpSpPr>
        <p:sp>
          <p:nvSpPr>
            <p:cNvPr id="13" name="Text Box 39"/>
            <p:cNvSpPr txBox="1">
              <a:spLocks noChangeArrowheads="1"/>
            </p:cNvSpPr>
            <p:nvPr/>
          </p:nvSpPr>
          <p:spPr bwMode="auto">
            <a:xfrm>
              <a:off x="3233" y="1149"/>
              <a:ext cx="2530" cy="277"/>
            </a:xfrm>
            <a:prstGeom prst="rect">
              <a:avLst/>
            </a:prstGeom>
            <a:ln>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0"/>
                </a:spcBef>
              </a:pPr>
              <a:r>
                <a:rPr lang="en-US" sz="2800" b="1" dirty="0" smtClean="0">
                  <a:solidFill>
                    <a:schemeClr val="bg1"/>
                  </a:solidFill>
                </a:rPr>
                <a:t>Springer</a:t>
              </a:r>
            </a:p>
          </p:txBody>
        </p:sp>
        <p:sp>
          <p:nvSpPr>
            <p:cNvPr id="14" name="Rectangle 40"/>
            <p:cNvSpPr>
              <a:spLocks noChangeArrowheads="1"/>
            </p:cNvSpPr>
            <p:nvPr/>
          </p:nvSpPr>
          <p:spPr bwMode="auto">
            <a:xfrm>
              <a:off x="3233" y="1149"/>
              <a:ext cx="2530" cy="2625"/>
            </a:xfrm>
            <a:prstGeom prst="rect">
              <a:avLst/>
            </a:prstGeom>
            <a:noFill/>
            <a:ln w="12700">
              <a:solidFill>
                <a:schemeClr val="accent2"/>
              </a:solidFill>
              <a:miter lim="800000"/>
              <a:headEnd/>
              <a:tailEnd/>
            </a:ln>
            <a:effectLst/>
          </p:spPr>
          <p:txBody>
            <a:bodyPr wrap="none" anchor="ctr"/>
            <a:lstStyle/>
            <a:p>
              <a:endParaRPr lang="en-US"/>
            </a:p>
          </p:txBody>
        </p:sp>
      </p:grpSp>
      <p:graphicFrame>
        <p:nvGraphicFramePr>
          <p:cNvPr id="15" name="Chart 14"/>
          <p:cNvGraphicFramePr>
            <a:graphicFrameLocks/>
          </p:cNvGraphicFramePr>
          <p:nvPr>
            <p:extLst>
              <p:ext uri="{D42A27DB-BD31-4B8C-83A1-F6EECF244321}">
                <p14:modId xmlns:p14="http://schemas.microsoft.com/office/powerpoint/2010/main" val="4254713210"/>
              </p:ext>
            </p:extLst>
          </p:nvPr>
        </p:nvGraphicFramePr>
        <p:xfrm>
          <a:off x="4862636" y="2713020"/>
          <a:ext cx="4039686" cy="3386848"/>
        </p:xfrm>
        <a:graphic>
          <a:graphicData uri="http://schemas.openxmlformats.org/drawingml/2006/chart">
            <c:chart xmlns:c="http://schemas.openxmlformats.org/drawingml/2006/chart" xmlns:r="http://schemas.openxmlformats.org/officeDocument/2006/relationships" r:id="rId4"/>
          </a:graphicData>
        </a:graphic>
      </p:graphicFrame>
      <p:grpSp>
        <p:nvGrpSpPr>
          <p:cNvPr id="16" name="Group 38"/>
          <p:cNvGrpSpPr>
            <a:grpSpLocks/>
          </p:cNvGrpSpPr>
          <p:nvPr/>
        </p:nvGrpSpPr>
        <p:grpSpPr bwMode="auto">
          <a:xfrm>
            <a:off x="4752024" y="1693860"/>
            <a:ext cx="4140552" cy="4950660"/>
            <a:chOff x="3233" y="1149"/>
            <a:chExt cx="2530" cy="2625"/>
          </a:xfrm>
        </p:grpSpPr>
        <p:sp>
          <p:nvSpPr>
            <p:cNvPr id="17" name="Text Box 39"/>
            <p:cNvSpPr txBox="1">
              <a:spLocks noChangeArrowheads="1"/>
            </p:cNvSpPr>
            <p:nvPr/>
          </p:nvSpPr>
          <p:spPr bwMode="auto">
            <a:xfrm>
              <a:off x="3233" y="1149"/>
              <a:ext cx="2530" cy="277"/>
            </a:xfrm>
            <a:prstGeom prst="rect">
              <a:avLst/>
            </a:prstGeom>
            <a:solidFill>
              <a:srgbClr val="C00000"/>
            </a:solidFill>
            <a:ln>
              <a:solidFill>
                <a:srgbClr val="C00000"/>
              </a:solidFill>
              <a:headEnd/>
              <a:tailEnd/>
            </a:ln>
          </p:spPr>
          <p:style>
            <a:lnRef idx="1">
              <a:schemeClr val="accent2"/>
            </a:lnRef>
            <a:fillRef idx="3">
              <a:schemeClr val="accent2"/>
            </a:fillRef>
            <a:effectRef idx="2">
              <a:schemeClr val="accent2"/>
            </a:effectRef>
            <a:fontRef idx="minor">
              <a:schemeClr val="lt1"/>
            </a:fontRef>
          </p:style>
          <p:txBody>
            <a:bodyPr>
              <a:spAutoFit/>
            </a:bodyPr>
            <a:lstStyle/>
            <a:p>
              <a:pPr>
                <a:spcBef>
                  <a:spcPct val="0"/>
                </a:spcBef>
              </a:pPr>
              <a:r>
                <a:rPr lang="en-US" sz="2800" b="1" dirty="0" smtClean="0">
                  <a:solidFill>
                    <a:schemeClr val="bg1"/>
                  </a:solidFill>
                </a:rPr>
                <a:t>Nature</a:t>
              </a:r>
            </a:p>
          </p:txBody>
        </p:sp>
        <p:sp>
          <p:nvSpPr>
            <p:cNvPr id="18" name="Rectangle 40"/>
            <p:cNvSpPr>
              <a:spLocks noChangeArrowheads="1"/>
            </p:cNvSpPr>
            <p:nvPr/>
          </p:nvSpPr>
          <p:spPr bwMode="auto">
            <a:xfrm>
              <a:off x="3233" y="1149"/>
              <a:ext cx="2530" cy="2625"/>
            </a:xfrm>
            <a:prstGeom prst="rect">
              <a:avLst/>
            </a:prstGeom>
            <a:noFill/>
            <a:ln w="12700">
              <a:solidFill>
                <a:srgbClr val="C00000"/>
              </a:solidFill>
              <a:miter lim="800000"/>
              <a:headEnd/>
              <a:tailEnd/>
            </a:ln>
            <a:effectLst/>
          </p:spPr>
          <p:txBody>
            <a:bodyPr wrap="none" anchor="ctr"/>
            <a:lstStyle/>
            <a:p>
              <a:endParaRPr lang="en-US"/>
            </a:p>
          </p:txBody>
        </p:sp>
      </p:grpSp>
      <p:sp>
        <p:nvSpPr>
          <p:cNvPr id="2" name="TextBox 1"/>
          <p:cNvSpPr txBox="1"/>
          <p:nvPr/>
        </p:nvSpPr>
        <p:spPr>
          <a:xfrm>
            <a:off x="204954" y="728640"/>
            <a:ext cx="8687622" cy="360048"/>
          </a:xfrm>
          <a:prstGeom prst="rect">
            <a:avLst/>
          </a:prstGeom>
          <a:noFill/>
        </p:spPr>
        <p:txBody>
          <a:bodyPr wrap="square" lIns="0" tIns="0" rIns="0" bIns="0" rtlCol="0">
            <a:noAutofit/>
          </a:bodyPr>
          <a:lstStyle/>
          <a:p>
            <a:pPr>
              <a:spcBef>
                <a:spcPts val="900"/>
              </a:spcBef>
              <a:buClr>
                <a:schemeClr val="accent2"/>
              </a:buClr>
              <a:buSzPct val="100000"/>
            </a:pPr>
            <a:r>
              <a:rPr lang="en-US" sz="2800" b="1" u="sng" dirty="0" smtClean="0">
                <a:latin typeface="+mn-lt"/>
              </a:rPr>
              <a:t>Author survey</a:t>
            </a:r>
            <a:r>
              <a:rPr lang="en-US" sz="2800" b="1" dirty="0" smtClean="0">
                <a:latin typeface="+mn-lt"/>
              </a:rPr>
              <a:t>: </a:t>
            </a:r>
            <a:r>
              <a:rPr lang="en-US" sz="2800" dirty="0" smtClean="0">
                <a:latin typeface="+mn-lt"/>
              </a:rPr>
              <a:t>How important are the following factors for you when choosing a journal?</a:t>
            </a:r>
          </a:p>
        </p:txBody>
      </p:sp>
      <p:sp>
        <p:nvSpPr>
          <p:cNvPr id="5" name="Rounded Rectangle 4"/>
          <p:cNvSpPr/>
          <p:nvPr/>
        </p:nvSpPr>
        <p:spPr bwMode="auto">
          <a:xfrm>
            <a:off x="1151544" y="3969072"/>
            <a:ext cx="3150420" cy="270036"/>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19" name="Rounded Rectangle 18"/>
          <p:cNvSpPr/>
          <p:nvPr/>
        </p:nvSpPr>
        <p:spPr bwMode="auto">
          <a:xfrm>
            <a:off x="5518590" y="3414486"/>
            <a:ext cx="2520336" cy="270036"/>
          </a:xfrm>
          <a:prstGeom prst="roundRect">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20" name="Rounded Rectangle 19"/>
          <p:cNvSpPr/>
          <p:nvPr/>
        </p:nvSpPr>
        <p:spPr bwMode="auto">
          <a:xfrm>
            <a:off x="957006" y="2514366"/>
            <a:ext cx="3629508" cy="270036"/>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21" name="Rounded Rectangle 20"/>
          <p:cNvSpPr/>
          <p:nvPr/>
        </p:nvSpPr>
        <p:spPr bwMode="auto">
          <a:xfrm>
            <a:off x="5154809" y="2856378"/>
            <a:ext cx="3107683" cy="270036"/>
          </a:xfrm>
          <a:prstGeom prst="roundRect">
            <a:avLst/>
          </a:prstGeom>
          <a:noFill/>
          <a:ln w="285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27637035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0" grpId="0" animBg="1"/>
      <p:bldP spid="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Abstracting and indexing services</a:t>
            </a:r>
            <a:endParaRPr lang="en-US" sz="3200" dirty="0"/>
          </a:p>
        </p:txBody>
      </p:sp>
      <p:sp>
        <p:nvSpPr>
          <p:cNvPr id="8" name="Rounded Rectangle 7"/>
          <p:cNvSpPr/>
          <p:nvPr/>
        </p:nvSpPr>
        <p:spPr bwMode="auto">
          <a:xfrm>
            <a:off x="521460" y="1733286"/>
            <a:ext cx="8011068" cy="578882"/>
          </a:xfrm>
          <a:prstGeom prst="roundRect">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C00000"/>
                </a:solidFill>
                <a:effectLst/>
                <a:latin typeface="+mj-lt"/>
              </a:rPr>
              <a:t>Only ~1/3</a:t>
            </a:r>
            <a:r>
              <a:rPr kumimoji="0" lang="en-US" sz="2800" b="1" i="0" u="none" strike="noStrike" cap="none" normalizeH="0" dirty="0" smtClean="0">
                <a:ln>
                  <a:noFill/>
                </a:ln>
                <a:solidFill>
                  <a:srgbClr val="C00000"/>
                </a:solidFill>
                <a:effectLst/>
                <a:latin typeface="+mj-lt"/>
              </a:rPr>
              <a:t> reviewed journals are accepted in Scopus</a:t>
            </a:r>
            <a:endParaRPr kumimoji="0" lang="en-US" sz="2800" b="1" i="0" u="none" strike="noStrike" cap="none" normalizeH="0" baseline="0" dirty="0">
              <a:ln>
                <a:noFill/>
              </a:ln>
              <a:solidFill>
                <a:srgbClr val="C00000"/>
              </a:solidFill>
              <a:effectLst/>
              <a:latin typeface="+mj-lt"/>
            </a:endParaRPr>
          </a:p>
        </p:txBody>
      </p:sp>
      <p:sp>
        <p:nvSpPr>
          <p:cNvPr id="9" name="Rounded Rectangle 8"/>
          <p:cNvSpPr/>
          <p:nvPr/>
        </p:nvSpPr>
        <p:spPr bwMode="auto">
          <a:xfrm>
            <a:off x="1241556" y="2794346"/>
            <a:ext cx="6570876" cy="2434709"/>
          </a:xfrm>
          <a:prstGeom prst="roundRect">
            <a:avLst/>
          </a:prstGeom>
          <a:ln>
            <a:headEnd type="none" w="med" len="med"/>
            <a:tailEnd type="none" w="med" len="med"/>
          </a:ln>
          <a:effectLst>
            <a:glow rad="228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u="sng" dirty="0" smtClean="0">
                <a:solidFill>
                  <a:schemeClr val="accent6"/>
                </a:solidFill>
                <a:latin typeface="+mj-lt"/>
              </a:rPr>
              <a:t>Web of Science</a:t>
            </a:r>
            <a:r>
              <a:rPr lang="en-US" sz="3200" b="1" dirty="0" smtClean="0">
                <a:solidFill>
                  <a:schemeClr val="accent6"/>
                </a:solidFill>
                <a:latin typeface="+mj-lt"/>
              </a:rPr>
              <a:t>:</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kumimoji="0" lang="en-US" sz="2800" b="0" i="0" u="none" strike="noStrike" cap="none" normalizeH="0" baseline="0" dirty="0" smtClean="0">
                <a:ln>
                  <a:noFill/>
                </a:ln>
                <a:solidFill>
                  <a:schemeClr val="tx2">
                    <a:lumMod val="75000"/>
                  </a:schemeClr>
                </a:solidFill>
                <a:effectLst/>
                <a:latin typeface="+mj-lt"/>
              </a:rPr>
              <a:t>Reviews</a:t>
            </a:r>
            <a:r>
              <a:rPr kumimoji="0" lang="en-US" sz="2800" b="0" i="0" u="none" strike="noStrike" cap="none" normalizeH="0" dirty="0" smtClean="0">
                <a:ln>
                  <a:noFill/>
                </a:ln>
                <a:solidFill>
                  <a:schemeClr val="tx2">
                    <a:lumMod val="75000"/>
                  </a:schemeClr>
                </a:solidFill>
                <a:effectLst/>
                <a:latin typeface="+mj-lt"/>
              </a:rPr>
              <a:t> ~2000 journals per year</a:t>
            </a:r>
          </a:p>
          <a:p>
            <a:pPr marL="342900" marR="0" indent="-342900" algn="l" defTabSz="914400" rtl="0" eaLnBrk="0" fontAlgn="base" latinLnBrk="0" hangingPunct="0">
              <a:lnSpc>
                <a:spcPct val="100000"/>
              </a:lnSpc>
              <a:spcBef>
                <a:spcPct val="50000"/>
              </a:spcBef>
              <a:spcAft>
                <a:spcPct val="0"/>
              </a:spcAft>
              <a:buClr>
                <a:schemeClr val="accent6"/>
              </a:buClr>
              <a:buSzTx/>
              <a:buFont typeface="Arial" panose="020B0604020202020204" pitchFamily="34" charset="0"/>
              <a:buChar char="•"/>
              <a:tabLst/>
            </a:pPr>
            <a:r>
              <a:rPr lang="en-US" sz="2800" b="1" i="1" baseline="0" dirty="0" smtClean="0">
                <a:solidFill>
                  <a:schemeClr val="tx2">
                    <a:lumMod val="75000"/>
                  </a:schemeClr>
                </a:solidFill>
                <a:latin typeface="+mj-lt"/>
              </a:rPr>
              <a:t>10</a:t>
            </a:r>
            <a:r>
              <a:rPr lang="en-US" sz="2800" b="1" i="1" dirty="0" smtClean="0">
                <a:solidFill>
                  <a:schemeClr val="tx2">
                    <a:lumMod val="75000"/>
                  </a:schemeClr>
                </a:solidFill>
                <a:latin typeface="+mj-lt"/>
              </a:rPr>
              <a:t>–12%</a:t>
            </a:r>
            <a:r>
              <a:rPr lang="en-US" sz="2800" dirty="0" smtClean="0">
                <a:solidFill>
                  <a:schemeClr val="tx2">
                    <a:lumMod val="75000"/>
                  </a:schemeClr>
                </a:solidFill>
                <a:latin typeface="+mj-lt"/>
              </a:rPr>
              <a:t> acceptance rate!</a:t>
            </a:r>
          </a:p>
          <a:p>
            <a:pPr algn="r">
              <a:buClr>
                <a:schemeClr val="accent6"/>
              </a:buClr>
            </a:pPr>
            <a:r>
              <a:rPr lang="en-US" sz="1400" dirty="0" smtClean="0">
                <a:solidFill>
                  <a:schemeClr val="tx2"/>
                </a:solidFill>
              </a:rPr>
              <a:t>http</a:t>
            </a:r>
            <a:r>
              <a:rPr lang="en-US" sz="1400" dirty="0">
                <a:solidFill>
                  <a:schemeClr val="tx2"/>
                </a:solidFill>
              </a:rPr>
              <a:t>://wokinfo.com/essays/journal-selection-process, accessed 27 Aug </a:t>
            </a:r>
            <a:r>
              <a:rPr lang="en-US" sz="1400" dirty="0" smtClean="0">
                <a:solidFill>
                  <a:schemeClr val="tx2"/>
                </a:solidFill>
              </a:rPr>
              <a:t>2015</a:t>
            </a:r>
            <a:endParaRPr lang="en-US" sz="1400" dirty="0">
              <a:solidFill>
                <a:schemeClr val="tx2"/>
              </a:solidFill>
            </a:endParaRPr>
          </a:p>
        </p:txBody>
      </p:sp>
      <p:sp>
        <p:nvSpPr>
          <p:cNvPr id="4" name="TextBox 3"/>
          <p:cNvSpPr txBox="1"/>
          <p:nvPr/>
        </p:nvSpPr>
        <p:spPr>
          <a:xfrm>
            <a:off x="1241556" y="5769312"/>
            <a:ext cx="6570876"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dirty="0" smtClean="0">
                <a:solidFill>
                  <a:schemeClr val="tx2">
                    <a:lumMod val="75000"/>
                  </a:schemeClr>
                </a:solidFill>
                <a:latin typeface="+mn-lt"/>
              </a:rPr>
              <a:t>What are these indexes looking for?</a:t>
            </a:r>
          </a:p>
        </p:txBody>
      </p:sp>
    </p:spTree>
    <p:extLst>
      <p:ext uri="{BB962C8B-B14F-4D97-AF65-F5344CB8AC3E}">
        <p14:creationId xmlns:p14="http://schemas.microsoft.com/office/powerpoint/2010/main" val="2139868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What indexing services are looking for</a:t>
            </a:r>
            <a:endParaRPr lang="en-US" sz="3200" dirty="0"/>
          </a:p>
        </p:txBody>
      </p:sp>
      <p:sp>
        <p:nvSpPr>
          <p:cNvPr id="9" name="Rounded Rectangle 8"/>
          <p:cNvSpPr/>
          <p:nvPr/>
        </p:nvSpPr>
        <p:spPr bwMode="auto">
          <a:xfrm>
            <a:off x="1023109" y="2158266"/>
            <a:ext cx="3052742" cy="1284530"/>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bg1"/>
                </a:solidFill>
                <a:effectLst/>
                <a:latin typeface="+mj-lt"/>
              </a:rPr>
              <a:t>Quality</a:t>
            </a:r>
            <a:endParaRPr kumimoji="0" lang="en-US" sz="3600" b="1" i="0" u="none" strike="noStrike" cap="none" normalizeH="0" baseline="0" dirty="0">
              <a:ln>
                <a:noFill/>
              </a:ln>
              <a:solidFill>
                <a:schemeClr val="bg1"/>
              </a:solidFill>
              <a:effectLst/>
              <a:latin typeface="+mj-lt"/>
            </a:endParaRPr>
          </a:p>
        </p:txBody>
      </p:sp>
      <p:sp>
        <p:nvSpPr>
          <p:cNvPr id="13" name="Rounded Rectangle 12"/>
          <p:cNvSpPr/>
          <p:nvPr/>
        </p:nvSpPr>
        <p:spPr bwMode="auto">
          <a:xfrm>
            <a:off x="4972255" y="2158266"/>
            <a:ext cx="3052742" cy="1284530"/>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bg1"/>
                </a:solidFill>
                <a:effectLst/>
                <a:latin typeface="+mj-lt"/>
              </a:rPr>
              <a:t>Consistency</a:t>
            </a:r>
            <a:endParaRPr kumimoji="0" lang="en-US" sz="3600" b="1" i="0" u="none" strike="noStrike" cap="none" normalizeH="0" baseline="0" dirty="0">
              <a:ln>
                <a:noFill/>
              </a:ln>
              <a:solidFill>
                <a:schemeClr val="bg1"/>
              </a:solidFill>
              <a:effectLst/>
              <a:latin typeface="+mj-lt"/>
            </a:endParaRPr>
          </a:p>
        </p:txBody>
      </p:sp>
      <p:sp>
        <p:nvSpPr>
          <p:cNvPr id="14" name="Rounded Rectangle 13"/>
          <p:cNvSpPr/>
          <p:nvPr/>
        </p:nvSpPr>
        <p:spPr bwMode="auto">
          <a:xfrm>
            <a:off x="1023109" y="4034722"/>
            <a:ext cx="3052742" cy="128453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bg1"/>
                </a:solidFill>
                <a:effectLst/>
                <a:latin typeface="+mj-lt"/>
              </a:rPr>
              <a:t>Transparency</a:t>
            </a:r>
            <a:endParaRPr kumimoji="0" lang="en-US" sz="3600" b="1" i="0" u="none" strike="noStrike" cap="none" normalizeH="0" baseline="0" dirty="0">
              <a:ln>
                <a:noFill/>
              </a:ln>
              <a:solidFill>
                <a:schemeClr val="bg1"/>
              </a:solidFill>
              <a:effectLst/>
              <a:latin typeface="+mj-lt"/>
            </a:endParaRPr>
          </a:p>
        </p:txBody>
      </p:sp>
      <p:sp>
        <p:nvSpPr>
          <p:cNvPr id="15" name="Rounded Rectangle 14"/>
          <p:cNvSpPr/>
          <p:nvPr/>
        </p:nvSpPr>
        <p:spPr bwMode="auto">
          <a:xfrm>
            <a:off x="5029726" y="4038482"/>
            <a:ext cx="3052742" cy="1280770"/>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600" b="1" i="0" u="none" strike="noStrike" cap="none" normalizeH="0" baseline="0" dirty="0" smtClean="0">
                <a:ln>
                  <a:noFill/>
                </a:ln>
                <a:solidFill>
                  <a:schemeClr val="bg1"/>
                </a:solidFill>
                <a:effectLst/>
                <a:latin typeface="+mj-lt"/>
              </a:rPr>
              <a:t>Coverage</a:t>
            </a:r>
            <a:endParaRPr kumimoji="0" lang="en-US" sz="36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1891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animBg="1"/>
      <p:bldP spid="1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Quality</a:t>
            </a:r>
            <a:endParaRPr lang="en-US" sz="3200" dirty="0"/>
          </a:p>
        </p:txBody>
      </p:sp>
      <p:sp>
        <p:nvSpPr>
          <p:cNvPr id="5" name="Rounded Rectangle 4"/>
          <p:cNvSpPr/>
          <p:nvPr/>
        </p:nvSpPr>
        <p:spPr bwMode="auto">
          <a:xfrm>
            <a:off x="431448" y="1498128"/>
            <a:ext cx="2700360" cy="901735"/>
          </a:xfrm>
          <a:prstGeom prst="roundRect">
            <a:avLst/>
          </a:prstGeom>
          <a:solidFill>
            <a:srgbClr val="7030A0"/>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Content</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311832" y="1445647"/>
            <a:ext cx="5400720" cy="1006696"/>
          </a:xfrm>
          <a:prstGeom prst="roundRect">
            <a:avLst/>
          </a:prstGeom>
          <a:ln>
            <a:solidFill>
              <a:srgbClr val="7030A0"/>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Adds value to the field</a:t>
            </a:r>
          </a:p>
          <a:p>
            <a:pPr marL="290513" marR="0" indent="-290513" algn="l" defTabSz="914400" rtl="0" eaLnBrk="0" fontAlgn="base" latinLnBrk="0" hangingPunct="0">
              <a:lnSpc>
                <a:spcPct val="100000"/>
              </a:lnSpc>
              <a:spcBef>
                <a:spcPts val="0"/>
              </a:spcBef>
              <a:spcAft>
                <a:spcPct val="0"/>
              </a:spcAft>
              <a:buClr>
                <a:srgbClr val="7030A0"/>
              </a:buClr>
              <a:buSzTx/>
              <a:buFont typeface="Arial" panose="020B0604020202020204" pitchFamily="34" charset="0"/>
              <a:buChar char="•"/>
              <a:tabLst/>
            </a:pPr>
            <a:r>
              <a:rPr lang="en-US" sz="2800" b="1" dirty="0" smtClean="0">
                <a:solidFill>
                  <a:schemeClr val="tx2">
                    <a:lumMod val="75000"/>
                  </a:schemeClr>
                </a:solidFill>
                <a:latin typeface="+mj-lt"/>
              </a:rPr>
              <a:t>In line with aims &amp; scope</a:t>
            </a:r>
            <a:endParaRPr kumimoji="0" lang="en-US" sz="28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431448" y="2709391"/>
            <a:ext cx="2700360" cy="901737"/>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English</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3311832" y="2656911"/>
            <a:ext cx="5400720" cy="1006696"/>
          </a:xfrm>
          <a:prstGeom prst="round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Title, abstract,</a:t>
            </a:r>
            <a:r>
              <a:rPr kumimoji="0" lang="en-US" sz="2800" b="1" i="0" u="none" strike="noStrike" cap="none" normalizeH="0" dirty="0" smtClean="0">
                <a:ln>
                  <a:noFill/>
                </a:ln>
                <a:solidFill>
                  <a:schemeClr val="tx2">
                    <a:lumMod val="75000"/>
                  </a:schemeClr>
                </a:solidFill>
                <a:effectLst/>
                <a:latin typeface="+mj-lt"/>
              </a:rPr>
              <a:t> keywords</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Clear, correct and concise </a:t>
            </a:r>
            <a:endParaRPr kumimoji="0" lang="en-US" sz="2800" b="1" i="0" u="none" strike="noStrike" cap="none" normalizeH="0" baseline="0" dirty="0">
              <a:ln>
                <a:noFill/>
              </a:ln>
              <a:solidFill>
                <a:schemeClr val="tx2">
                  <a:lumMod val="75000"/>
                </a:schemeClr>
              </a:solidFill>
              <a:effectLst/>
              <a:latin typeface="+mj-lt"/>
            </a:endParaRPr>
          </a:p>
        </p:txBody>
      </p:sp>
      <p:sp>
        <p:nvSpPr>
          <p:cNvPr id="9" name="Rounded Rectangle 8"/>
          <p:cNvSpPr/>
          <p:nvPr/>
        </p:nvSpPr>
        <p:spPr bwMode="auto">
          <a:xfrm>
            <a:off x="431448" y="3969560"/>
            <a:ext cx="2700360" cy="90173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Production</a:t>
            </a:r>
            <a:endParaRPr kumimoji="0" lang="en-US" sz="3200" b="1" i="0" u="none" strike="noStrike" cap="none" normalizeH="0" baseline="0" dirty="0">
              <a:ln>
                <a:noFill/>
              </a:ln>
              <a:solidFill>
                <a:schemeClr val="bg1"/>
              </a:solidFill>
              <a:effectLst/>
              <a:latin typeface="+mj-lt"/>
            </a:endParaRPr>
          </a:p>
        </p:txBody>
      </p:sp>
      <p:sp>
        <p:nvSpPr>
          <p:cNvPr id="10" name="Rounded Rectangle 9"/>
          <p:cNvSpPr/>
          <p:nvPr/>
        </p:nvSpPr>
        <p:spPr bwMode="auto">
          <a:xfrm>
            <a:off x="3311832" y="3917079"/>
            <a:ext cx="5400720" cy="1006696"/>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Consistent p</a:t>
            </a:r>
            <a:r>
              <a:rPr kumimoji="0" lang="en-US" sz="2800" b="1" i="0" u="none" strike="noStrike" cap="none" normalizeH="0" baseline="0" dirty="0" smtClean="0">
                <a:ln>
                  <a:noFill/>
                </a:ln>
                <a:solidFill>
                  <a:schemeClr val="tx2">
                    <a:lumMod val="75000"/>
                  </a:schemeClr>
                </a:solidFill>
                <a:effectLst/>
                <a:latin typeface="+mj-lt"/>
              </a:rPr>
              <a:t>rinting layout</a:t>
            </a:r>
          </a:p>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Clear figures/graphics</a:t>
            </a:r>
            <a:endParaRPr kumimoji="0" lang="en-US" sz="2800" b="1" i="0" u="none" strike="noStrike" cap="none" normalizeH="0" baseline="0" dirty="0">
              <a:ln>
                <a:noFill/>
              </a:ln>
              <a:solidFill>
                <a:schemeClr val="tx2">
                  <a:lumMod val="75000"/>
                </a:schemeClr>
              </a:solidFill>
              <a:effectLst/>
              <a:latin typeface="+mj-lt"/>
            </a:endParaRPr>
          </a:p>
        </p:txBody>
      </p:sp>
      <p:sp>
        <p:nvSpPr>
          <p:cNvPr id="12" name="Rounded Rectangle 11"/>
          <p:cNvSpPr/>
          <p:nvPr/>
        </p:nvSpPr>
        <p:spPr bwMode="auto">
          <a:xfrm>
            <a:off x="431448" y="5175145"/>
            <a:ext cx="2700360" cy="90173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Citations</a:t>
            </a:r>
            <a:endParaRPr kumimoji="0" lang="en-US" sz="3200" b="1" i="0" u="none" strike="noStrike" cap="none" normalizeH="0" baseline="0" dirty="0">
              <a:ln>
                <a:noFill/>
              </a:ln>
              <a:solidFill>
                <a:schemeClr val="bg1"/>
              </a:solidFill>
              <a:effectLst/>
              <a:latin typeface="+mj-lt"/>
            </a:endParaRPr>
          </a:p>
        </p:txBody>
      </p:sp>
      <p:sp>
        <p:nvSpPr>
          <p:cNvPr id="13" name="Rounded Rectangle 12"/>
          <p:cNvSpPr/>
          <p:nvPr/>
        </p:nvSpPr>
        <p:spPr bwMode="auto">
          <a:xfrm>
            <a:off x="3311832" y="5122664"/>
            <a:ext cx="5400720" cy="1006696"/>
          </a:xfrm>
          <a:prstGeom prst="round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Articles, authors, editorial board</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Self-citations &lt; 20%*</a:t>
            </a:r>
            <a:endParaRPr kumimoji="0" lang="en-US" sz="2800" b="1" i="0" u="none" strike="noStrike" cap="none" normalizeH="0" baseline="0" dirty="0">
              <a:ln>
                <a:noFill/>
              </a:ln>
              <a:solidFill>
                <a:schemeClr val="tx2">
                  <a:lumMod val="75000"/>
                </a:schemeClr>
              </a:solidFill>
              <a:effectLst/>
              <a:latin typeface="+mj-lt"/>
            </a:endParaRPr>
          </a:p>
        </p:txBody>
      </p:sp>
      <p:sp>
        <p:nvSpPr>
          <p:cNvPr id="14" name="TextBox 13"/>
          <p:cNvSpPr txBox="1"/>
          <p:nvPr/>
        </p:nvSpPr>
        <p:spPr>
          <a:xfrm>
            <a:off x="1798366" y="6117774"/>
            <a:ext cx="7200960" cy="638628"/>
          </a:xfrm>
          <a:prstGeom prst="rect">
            <a:avLst/>
          </a:prstGeom>
          <a:noFill/>
        </p:spPr>
        <p:txBody>
          <a:bodyPr wrap="square" lIns="0" tIns="0" rIns="0" bIns="0" rtlCol="0" anchor="b" anchorCtr="0">
            <a:noAutofit/>
          </a:bodyPr>
          <a:lstStyle/>
          <a:p>
            <a:pPr algn="r">
              <a:lnSpc>
                <a:spcPts val="2200"/>
              </a:lnSpc>
              <a:spcBef>
                <a:spcPts val="900"/>
              </a:spcBef>
              <a:buClr>
                <a:schemeClr val="accent2"/>
              </a:buClr>
              <a:buSzPct val="100000"/>
            </a:pPr>
            <a:r>
              <a:rPr lang="en-US" sz="1400" dirty="0">
                <a:latin typeface="+mn-lt"/>
              </a:rPr>
              <a:t>*</a:t>
            </a:r>
            <a:r>
              <a:rPr lang="en-US" sz="1400" dirty="0" err="1" smtClean="0">
                <a:latin typeface="+mn-lt"/>
              </a:rPr>
              <a:t>Testa</a:t>
            </a:r>
            <a:r>
              <a:rPr lang="en-US" sz="1400" dirty="0" smtClean="0">
                <a:latin typeface="+mn-lt"/>
              </a:rPr>
              <a:t> J. </a:t>
            </a:r>
            <a:r>
              <a:rPr lang="en-US" sz="1400" dirty="0" err="1" smtClean="0">
                <a:latin typeface="+mn-lt"/>
              </a:rPr>
              <a:t>Int</a:t>
            </a:r>
            <a:r>
              <a:rPr lang="en-US" sz="1400" dirty="0" smtClean="0">
                <a:latin typeface="+mn-lt"/>
              </a:rPr>
              <a:t> </a:t>
            </a:r>
            <a:r>
              <a:rPr lang="en-US" sz="1400" dirty="0" err="1" smtClean="0">
                <a:latin typeface="+mn-lt"/>
              </a:rPr>
              <a:t>Microbiol</a:t>
            </a:r>
            <a:r>
              <a:rPr lang="en-US" sz="1400" dirty="0" smtClean="0">
                <a:latin typeface="+mn-lt"/>
              </a:rPr>
              <a:t>. 2006; 9: 135–138.</a:t>
            </a:r>
          </a:p>
        </p:txBody>
      </p:sp>
    </p:spTree>
    <p:extLst>
      <p:ext uri="{BB962C8B-B14F-4D97-AF65-F5344CB8AC3E}">
        <p14:creationId xmlns:p14="http://schemas.microsoft.com/office/powerpoint/2010/main" val="741342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500"/>
                                        <p:tgtEl>
                                          <p:spTgt spid="9"/>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10">
                                            <p:bg/>
                                          </p:spTgt>
                                        </p:tgtEl>
                                        <p:attrNameLst>
                                          <p:attrName>style.visibility</p:attrName>
                                        </p:attrNameLst>
                                      </p:cBhvr>
                                      <p:to>
                                        <p:strVal val="visible"/>
                                      </p:to>
                                    </p:set>
                                    <p:animEffect transition="in" filter="fade">
                                      <p:cBhvr>
                                        <p:cTn id="45" dur="500"/>
                                        <p:tgtEl>
                                          <p:spTgt spid="10">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0">
                                            <p:txEl>
                                              <p:pRg st="0" end="0"/>
                                            </p:txEl>
                                          </p:spTgt>
                                        </p:tgtEl>
                                        <p:attrNameLst>
                                          <p:attrName>style.visibility</p:attrName>
                                        </p:attrNameLst>
                                      </p:cBhvr>
                                      <p:to>
                                        <p:strVal val="visible"/>
                                      </p:to>
                                    </p:set>
                                    <p:animEffect transition="in" filter="fade">
                                      <p:cBhvr>
                                        <p:cTn id="48" dur="500"/>
                                        <p:tgtEl>
                                          <p:spTgt spid="10">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xEl>
                                              <p:pRg st="1" end="1"/>
                                            </p:txEl>
                                          </p:spTgt>
                                        </p:tgtEl>
                                        <p:attrNameLst>
                                          <p:attrName>style.visibility</p:attrName>
                                        </p:attrNameLst>
                                      </p:cBhvr>
                                      <p:to>
                                        <p:strVal val="visible"/>
                                      </p:to>
                                    </p:set>
                                    <p:animEffect transition="in" filter="fade">
                                      <p:cBhvr>
                                        <p:cTn id="53" dur="500"/>
                                        <p:tgtEl>
                                          <p:spTgt spid="10">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500"/>
                                        <p:tgtEl>
                                          <p:spTgt spid="12"/>
                                        </p:tgtEl>
                                      </p:cBhvr>
                                    </p:animEffect>
                                  </p:childTnLst>
                                </p:cTn>
                              </p:par>
                            </p:childTnLst>
                          </p:cTn>
                        </p:par>
                        <p:par>
                          <p:cTn id="59" fill="hold">
                            <p:stCondLst>
                              <p:cond delay="500"/>
                            </p:stCondLst>
                            <p:childTnLst>
                              <p:par>
                                <p:cTn id="60" presetID="10" presetClass="entr" presetSubtype="0" fill="hold" grpId="0" nodeType="afterEffect">
                                  <p:stCondLst>
                                    <p:cond delay="0"/>
                                  </p:stCondLst>
                                  <p:childTnLst>
                                    <p:set>
                                      <p:cBhvr>
                                        <p:cTn id="61" dur="1" fill="hold">
                                          <p:stCondLst>
                                            <p:cond delay="0"/>
                                          </p:stCondLst>
                                        </p:cTn>
                                        <p:tgtEl>
                                          <p:spTgt spid="13">
                                            <p:bg/>
                                          </p:spTgt>
                                        </p:tgtEl>
                                        <p:attrNameLst>
                                          <p:attrName>style.visibility</p:attrName>
                                        </p:attrNameLst>
                                      </p:cBhvr>
                                      <p:to>
                                        <p:strVal val="visible"/>
                                      </p:to>
                                    </p:set>
                                    <p:animEffect transition="in" filter="fade">
                                      <p:cBhvr>
                                        <p:cTn id="62" dur="500"/>
                                        <p:tgtEl>
                                          <p:spTgt spid="13">
                                            <p:bg/>
                                          </p:spTgt>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3">
                                            <p:txEl>
                                              <p:pRg st="0" end="0"/>
                                            </p:txEl>
                                          </p:spTgt>
                                        </p:tgtEl>
                                        <p:attrNameLst>
                                          <p:attrName>style.visibility</p:attrName>
                                        </p:attrNameLst>
                                      </p:cBhvr>
                                      <p:to>
                                        <p:strVal val="visible"/>
                                      </p:to>
                                    </p:set>
                                    <p:animEffect transition="in" filter="fade">
                                      <p:cBhvr>
                                        <p:cTn id="65" dur="500"/>
                                        <p:tgtEl>
                                          <p:spTgt spid="13">
                                            <p:txEl>
                                              <p:pRg st="0" end="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13">
                                            <p:txEl>
                                              <p:pRg st="1" end="1"/>
                                            </p:txEl>
                                          </p:spTgt>
                                        </p:tgtEl>
                                        <p:attrNameLst>
                                          <p:attrName>style.visibility</p:attrName>
                                        </p:attrNameLst>
                                      </p:cBhvr>
                                      <p:to>
                                        <p:strVal val="visible"/>
                                      </p:to>
                                    </p:set>
                                    <p:animEffect transition="in" filter="fade">
                                      <p:cBhvr>
                                        <p:cTn id="70" dur="500"/>
                                        <p:tgtEl>
                                          <p:spTgt spid="13">
                                            <p:txEl>
                                              <p:pRg st="1" end="1"/>
                                            </p:txEl>
                                          </p:spTgt>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Effect transition="in" filter="fade">
                                      <p:cBhvr>
                                        <p:cTn id="7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animBg="1"/>
      <p:bldP spid="8" grpId="0" uiExpand="1" build="p" animBg="1"/>
      <p:bldP spid="9" grpId="0" animBg="1"/>
      <p:bldP spid="10" grpId="0" uiExpand="1" build="p" animBg="1"/>
      <p:bldP spid="12" grpId="0" animBg="1"/>
      <p:bldP spid="13" grpId="0" uiExpand="1" build="p" animBg="1"/>
      <p:bldP spid="1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Consistency</a:t>
            </a:r>
            <a:endParaRPr lang="en-US" sz="3200" dirty="0"/>
          </a:p>
        </p:txBody>
      </p:sp>
      <p:sp>
        <p:nvSpPr>
          <p:cNvPr id="3" name="Rounded Rectangle 2"/>
          <p:cNvSpPr/>
          <p:nvPr/>
        </p:nvSpPr>
        <p:spPr bwMode="auto">
          <a:xfrm>
            <a:off x="190440" y="1550121"/>
            <a:ext cx="2340313" cy="901735"/>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Timeliness</a:t>
            </a:r>
            <a:endParaRPr kumimoji="0" lang="en-US" sz="3200" b="1" i="0" u="none" strike="noStrike" cap="none" normalizeH="0" baseline="0" dirty="0">
              <a:ln>
                <a:noFill/>
              </a:ln>
              <a:solidFill>
                <a:schemeClr val="bg1"/>
              </a:solidFill>
              <a:effectLst/>
              <a:latin typeface="+mj-lt"/>
            </a:endParaRPr>
          </a:p>
        </p:txBody>
      </p:sp>
      <p:sp>
        <p:nvSpPr>
          <p:cNvPr id="4" name="Rounded Rectangle 3"/>
          <p:cNvSpPr/>
          <p:nvPr/>
        </p:nvSpPr>
        <p:spPr bwMode="auto">
          <a:xfrm>
            <a:off x="2639377" y="1358724"/>
            <a:ext cx="6282228" cy="128453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Publish according to stated frequency</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Continuous models: steady publishing</a:t>
            </a:r>
            <a:endParaRPr kumimoji="0" lang="en-US" sz="2800" b="1" i="0" u="none" strike="noStrike" cap="none" normalizeH="0" baseline="0" dirty="0">
              <a:ln>
                <a:noFill/>
              </a:ln>
              <a:solidFill>
                <a:schemeClr val="tx2">
                  <a:lumMod val="75000"/>
                </a:schemeClr>
              </a:solidFill>
              <a:effectLst/>
              <a:latin typeface="+mj-lt"/>
            </a:endParaRPr>
          </a:p>
        </p:txBody>
      </p:sp>
      <p:sp>
        <p:nvSpPr>
          <p:cNvPr id="5" name="Rounded Rectangle 4"/>
          <p:cNvSpPr/>
          <p:nvPr/>
        </p:nvSpPr>
        <p:spPr bwMode="auto">
          <a:xfrm>
            <a:off x="210034" y="3125330"/>
            <a:ext cx="2320720" cy="90173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Content</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639377" y="2933934"/>
            <a:ext cx="6282228" cy="1284530"/>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Similar number of articles per issue</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Consistent article types per issue</a:t>
            </a:r>
            <a:endParaRPr kumimoji="0" lang="en-US" sz="28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200236" y="4868788"/>
            <a:ext cx="2320720" cy="90173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Article information</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639377" y="4509144"/>
            <a:ext cx="6282228" cy="1621024"/>
          </a:xfrm>
          <a:prstGeom prst="roundRect">
            <a:avLst>
              <a:gd name="adj" fmla="val 16457"/>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Informative titles and abstracts</a:t>
            </a:r>
          </a:p>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a:solidFill>
                  <a:schemeClr val="tx2">
                    <a:lumMod val="75000"/>
                  </a:schemeClr>
                </a:solidFill>
                <a:latin typeface="+mj-lt"/>
              </a:rPr>
              <a:t>B</a:t>
            </a:r>
            <a:r>
              <a:rPr lang="en-US" sz="2800" b="1" dirty="0" smtClean="0">
                <a:solidFill>
                  <a:schemeClr val="tx2">
                    <a:lumMod val="75000"/>
                  </a:schemeClr>
                </a:solidFill>
                <a:latin typeface="+mj-lt"/>
              </a:rPr>
              <a:t>ibliographic reference information</a:t>
            </a:r>
          </a:p>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a:solidFill>
                  <a:schemeClr val="tx2">
                    <a:lumMod val="75000"/>
                  </a:schemeClr>
                </a:solidFill>
                <a:latin typeface="+mj-lt"/>
              </a:rPr>
              <a:t>F</a:t>
            </a:r>
            <a:r>
              <a:rPr lang="en-US" sz="2800" b="1" dirty="0" smtClean="0">
                <a:solidFill>
                  <a:schemeClr val="tx2">
                    <a:lumMod val="75000"/>
                  </a:schemeClr>
                </a:solidFill>
                <a:latin typeface="+mj-lt"/>
              </a:rPr>
              <a:t>unding acknowledgements</a:t>
            </a:r>
            <a:endParaRPr kumimoji="0" lang="en-US" sz="2800" b="1" i="0" u="none" strike="noStrike" cap="none" normalizeH="0" dirty="0" smtClean="0">
              <a:ln>
                <a:noFill/>
              </a:ln>
              <a:solidFill>
                <a:schemeClr val="tx2">
                  <a:lumMod val="75000"/>
                </a:schemeClr>
              </a:solidFill>
              <a:effectLst/>
              <a:latin typeface="+mj-lt"/>
            </a:endParaRPr>
          </a:p>
        </p:txBody>
      </p:sp>
    </p:spTree>
    <p:extLst>
      <p:ext uri="{BB962C8B-B14F-4D97-AF65-F5344CB8AC3E}">
        <p14:creationId xmlns:p14="http://schemas.microsoft.com/office/powerpoint/2010/main" val="2492200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fade">
                                      <p:cBhvr>
                                        <p:cTn id="28" dur="500"/>
                                        <p:tgtEl>
                                          <p:spTgt spid="6">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fade">
                                      <p:cBhvr>
                                        <p:cTn id="45" dur="500"/>
                                        <p:tgtEl>
                                          <p:spTgt spid="8">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5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500"/>
                                        <p:tgtEl>
                                          <p:spTgt spid="8">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fade">
                                      <p:cBhvr>
                                        <p:cTn id="58"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5" grpId="0" animBg="1"/>
      <p:bldP spid="6" grpId="0" uiExpand="1" build="p" animBg="1"/>
      <p:bldP spid="7" grpId="0" animBg="1"/>
      <p:bldP spid="8" grpId="0" uiExpand="1" build="p"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Consistency</a:t>
            </a:r>
            <a:endParaRPr lang="en-US" sz="3200" dirty="0"/>
          </a:p>
        </p:txBody>
      </p:sp>
      <p:sp>
        <p:nvSpPr>
          <p:cNvPr id="5" name="TextBox 4"/>
          <p:cNvSpPr txBox="1"/>
          <p:nvPr/>
        </p:nvSpPr>
        <p:spPr>
          <a:xfrm>
            <a:off x="1061532" y="1718772"/>
            <a:ext cx="7020936" cy="108014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i="1" dirty="0" smtClean="0">
                <a:latin typeface="+mn-lt"/>
              </a:rPr>
              <a:t>International Journal of Wastewater Treatment</a:t>
            </a:r>
          </a:p>
        </p:txBody>
      </p:sp>
      <p:sp>
        <p:nvSpPr>
          <p:cNvPr id="6" name="TextBox 5"/>
          <p:cNvSpPr txBox="1"/>
          <p:nvPr/>
        </p:nvSpPr>
        <p:spPr>
          <a:xfrm>
            <a:off x="1871640" y="2348856"/>
            <a:ext cx="5490732" cy="3420456"/>
          </a:xfrm>
          <a:prstGeom prst="rect">
            <a:avLst/>
          </a:prstGeom>
          <a:noFill/>
        </p:spPr>
        <p:txBody>
          <a:bodyPr wrap="square" lIns="0" tIns="0" rIns="0" bIns="0" rtlCol="0">
            <a:noAutofit/>
          </a:bodyPr>
          <a:lstStyle/>
          <a:p>
            <a:pPr algn="l">
              <a:spcBef>
                <a:spcPts val="0"/>
              </a:spcBef>
              <a:buClr>
                <a:schemeClr val="accent2"/>
              </a:buClr>
              <a:buSzPct val="100000"/>
            </a:pPr>
            <a:r>
              <a:rPr lang="en-US" sz="2000" b="1" dirty="0" smtClean="0">
                <a:latin typeface="+mn-lt"/>
              </a:rPr>
              <a:t>Editor-in-Chief</a:t>
            </a:r>
            <a:r>
              <a:rPr lang="en-US" sz="2000" dirty="0">
                <a:latin typeface="+mn-lt"/>
              </a:rPr>
              <a:t>	</a:t>
            </a:r>
            <a:r>
              <a:rPr lang="en-US" sz="2000" dirty="0" smtClean="0">
                <a:latin typeface="+mn-lt"/>
              </a:rPr>
              <a:t>	Dr. Wei Zhang, China</a:t>
            </a:r>
          </a:p>
          <a:p>
            <a:pPr algn="l">
              <a:spcBef>
                <a:spcPts val="0"/>
              </a:spcBef>
              <a:buClr>
                <a:schemeClr val="accent2"/>
              </a:buClr>
              <a:buSzPct val="100000"/>
            </a:pPr>
            <a:endParaRPr lang="en-US" sz="800" dirty="0" smtClean="0">
              <a:latin typeface="+mn-lt"/>
            </a:endParaRPr>
          </a:p>
          <a:p>
            <a:pPr algn="l">
              <a:spcBef>
                <a:spcPts val="0"/>
              </a:spcBef>
              <a:buClr>
                <a:schemeClr val="accent2"/>
              </a:buClr>
              <a:buSzPct val="100000"/>
            </a:pPr>
            <a:r>
              <a:rPr lang="en-US" sz="2000" b="1" dirty="0" smtClean="0">
                <a:latin typeface="+mn-lt"/>
              </a:rPr>
              <a:t>Associate Editors</a:t>
            </a:r>
            <a:r>
              <a:rPr lang="en-US" sz="2000" dirty="0" smtClean="0">
                <a:latin typeface="+mn-lt"/>
              </a:rPr>
              <a:t>		Dr. Fang Yu, China</a:t>
            </a:r>
          </a:p>
          <a:p>
            <a:pPr algn="l">
              <a:spcBef>
                <a:spcPts val="0"/>
              </a:spcBef>
              <a:buClr>
                <a:schemeClr val="accent2"/>
              </a:buClr>
              <a:buSzPct val="100000"/>
            </a:pPr>
            <a:r>
              <a:rPr lang="en-US" sz="2000" dirty="0">
                <a:latin typeface="+mn-lt"/>
              </a:rPr>
              <a:t>	</a:t>
            </a:r>
            <a:r>
              <a:rPr lang="en-US" sz="2000" dirty="0" smtClean="0">
                <a:latin typeface="+mn-lt"/>
              </a:rPr>
              <a:t>		Dr. Min Wang, China</a:t>
            </a:r>
          </a:p>
          <a:p>
            <a:pPr algn="l">
              <a:spcBef>
                <a:spcPts val="0"/>
              </a:spcBef>
              <a:buClr>
                <a:schemeClr val="accent2"/>
              </a:buClr>
              <a:buSzPct val="100000"/>
            </a:pPr>
            <a:r>
              <a:rPr lang="en-US" sz="2000" dirty="0">
                <a:latin typeface="+mn-lt"/>
              </a:rPr>
              <a:t>	</a:t>
            </a:r>
            <a:r>
              <a:rPr lang="en-US" sz="2000" dirty="0" smtClean="0">
                <a:latin typeface="+mn-lt"/>
              </a:rPr>
              <a:t>		Dr. Jing Lu, China</a:t>
            </a:r>
          </a:p>
          <a:p>
            <a:pPr algn="l">
              <a:spcBef>
                <a:spcPts val="0"/>
              </a:spcBef>
              <a:buClr>
                <a:schemeClr val="accent2"/>
              </a:buClr>
              <a:buSzPct val="100000"/>
            </a:pPr>
            <a:r>
              <a:rPr lang="en-US" sz="2000" dirty="0">
                <a:latin typeface="+mn-lt"/>
              </a:rPr>
              <a:t>	</a:t>
            </a:r>
            <a:r>
              <a:rPr lang="en-US" sz="2000" dirty="0" smtClean="0">
                <a:latin typeface="+mn-lt"/>
              </a:rPr>
              <a:t>		Dr. Jun Qi, China</a:t>
            </a:r>
          </a:p>
          <a:p>
            <a:pPr algn="l">
              <a:spcBef>
                <a:spcPts val="0"/>
              </a:spcBef>
              <a:buClr>
                <a:schemeClr val="accent2"/>
              </a:buClr>
              <a:buSzPct val="100000"/>
            </a:pPr>
            <a:r>
              <a:rPr lang="en-US" sz="2000" dirty="0">
                <a:latin typeface="+mn-lt"/>
              </a:rPr>
              <a:t>	</a:t>
            </a:r>
            <a:r>
              <a:rPr lang="en-US" sz="2000" dirty="0" smtClean="0">
                <a:latin typeface="+mn-lt"/>
              </a:rPr>
              <a:t>		…</a:t>
            </a:r>
          </a:p>
          <a:p>
            <a:pPr algn="l">
              <a:spcBef>
                <a:spcPts val="0"/>
              </a:spcBef>
              <a:buClr>
                <a:schemeClr val="accent2"/>
              </a:buClr>
              <a:buSzPct val="100000"/>
            </a:pPr>
            <a:endParaRPr lang="en-US" sz="800" dirty="0" smtClean="0">
              <a:latin typeface="+mn-lt"/>
            </a:endParaRPr>
          </a:p>
          <a:p>
            <a:pPr algn="l">
              <a:spcBef>
                <a:spcPts val="0"/>
              </a:spcBef>
              <a:buClr>
                <a:schemeClr val="accent2"/>
              </a:buClr>
              <a:buSzPct val="100000"/>
            </a:pPr>
            <a:r>
              <a:rPr lang="en-US" sz="2000" b="1" dirty="0" smtClean="0">
                <a:latin typeface="+mn-lt"/>
              </a:rPr>
              <a:t>Editorial Board</a:t>
            </a:r>
            <a:r>
              <a:rPr lang="en-US" sz="2000" dirty="0" smtClean="0">
                <a:latin typeface="+mn-lt"/>
              </a:rPr>
              <a:t>		Dr. Yan Chen, China</a:t>
            </a:r>
          </a:p>
          <a:p>
            <a:pPr algn="l">
              <a:spcBef>
                <a:spcPts val="0"/>
              </a:spcBef>
              <a:buClr>
                <a:schemeClr val="accent2"/>
              </a:buClr>
              <a:buSzPct val="100000"/>
            </a:pPr>
            <a:r>
              <a:rPr lang="en-US" sz="2000" dirty="0">
                <a:latin typeface="+mn-lt"/>
              </a:rPr>
              <a:t>	</a:t>
            </a:r>
            <a:r>
              <a:rPr lang="en-US" sz="2000" dirty="0" smtClean="0">
                <a:latin typeface="+mn-lt"/>
              </a:rPr>
              <a:t>		Dr. </a:t>
            </a:r>
            <a:r>
              <a:rPr lang="en-US" sz="2000" dirty="0" err="1" smtClean="0">
                <a:latin typeface="+mn-lt"/>
              </a:rPr>
              <a:t>Jie</a:t>
            </a:r>
            <a:r>
              <a:rPr lang="en-US" sz="2000" dirty="0" smtClean="0">
                <a:latin typeface="+mn-lt"/>
              </a:rPr>
              <a:t> Wang, China</a:t>
            </a:r>
          </a:p>
          <a:p>
            <a:pPr algn="l">
              <a:spcBef>
                <a:spcPts val="0"/>
              </a:spcBef>
              <a:buClr>
                <a:schemeClr val="accent2"/>
              </a:buClr>
              <a:buSzPct val="100000"/>
            </a:pPr>
            <a:r>
              <a:rPr lang="en-US" sz="2000" dirty="0">
                <a:latin typeface="+mn-lt"/>
              </a:rPr>
              <a:t>	</a:t>
            </a:r>
            <a:r>
              <a:rPr lang="en-US" sz="2000" dirty="0" smtClean="0">
                <a:latin typeface="+mn-lt"/>
              </a:rPr>
              <a:t>		Dr. </a:t>
            </a:r>
            <a:r>
              <a:rPr lang="en-US" sz="2000" dirty="0" err="1" smtClean="0">
                <a:latin typeface="+mn-lt"/>
              </a:rPr>
              <a:t>Qiang</a:t>
            </a:r>
            <a:r>
              <a:rPr lang="en-US" sz="2000" dirty="0" smtClean="0">
                <a:latin typeface="+mn-lt"/>
              </a:rPr>
              <a:t> Li, China</a:t>
            </a:r>
          </a:p>
          <a:p>
            <a:pPr algn="l">
              <a:spcBef>
                <a:spcPts val="0"/>
              </a:spcBef>
              <a:buClr>
                <a:schemeClr val="accent2"/>
              </a:buClr>
              <a:buSzPct val="100000"/>
            </a:pPr>
            <a:r>
              <a:rPr lang="en-US" sz="2000" dirty="0">
                <a:latin typeface="+mn-lt"/>
              </a:rPr>
              <a:t>	</a:t>
            </a:r>
            <a:r>
              <a:rPr lang="en-US" sz="2000" dirty="0" smtClean="0">
                <a:latin typeface="+mn-lt"/>
              </a:rPr>
              <a:t>		Dr. Ping Yang, China</a:t>
            </a:r>
          </a:p>
          <a:p>
            <a:pPr algn="l">
              <a:spcBef>
                <a:spcPts val="0"/>
              </a:spcBef>
              <a:buClr>
                <a:schemeClr val="accent2"/>
              </a:buClr>
              <a:buSzPct val="100000"/>
            </a:pPr>
            <a:r>
              <a:rPr lang="en-US" sz="2000" dirty="0">
                <a:latin typeface="+mn-lt"/>
              </a:rPr>
              <a:t>	</a:t>
            </a:r>
            <a:r>
              <a:rPr lang="en-US" sz="2000" dirty="0" smtClean="0">
                <a:latin typeface="+mn-lt"/>
              </a:rPr>
              <a:t>		Dr. Yong Zhou, China</a:t>
            </a:r>
          </a:p>
          <a:p>
            <a:pPr algn="l">
              <a:spcBef>
                <a:spcPts val="0"/>
              </a:spcBef>
              <a:buClr>
                <a:schemeClr val="accent2"/>
              </a:buClr>
              <a:buSzPct val="100000"/>
            </a:pPr>
            <a:r>
              <a:rPr lang="en-US" sz="2000" dirty="0">
                <a:latin typeface="+mn-lt"/>
              </a:rPr>
              <a:t>	</a:t>
            </a:r>
            <a:r>
              <a:rPr lang="en-US" sz="2000" dirty="0" smtClean="0">
                <a:latin typeface="+mn-lt"/>
              </a:rPr>
              <a:t>		…</a:t>
            </a:r>
          </a:p>
        </p:txBody>
      </p:sp>
    </p:spTree>
    <p:extLst>
      <p:ext uri="{BB962C8B-B14F-4D97-AF65-F5344CB8AC3E}">
        <p14:creationId xmlns:p14="http://schemas.microsoft.com/office/powerpoint/2010/main" val="1400989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Consistency</a:t>
            </a:r>
            <a:endParaRPr lang="en-US" sz="3200" dirty="0"/>
          </a:p>
        </p:txBody>
      </p:sp>
      <p:sp>
        <p:nvSpPr>
          <p:cNvPr id="5" name="TextBox 4"/>
          <p:cNvSpPr txBox="1"/>
          <p:nvPr/>
        </p:nvSpPr>
        <p:spPr>
          <a:xfrm>
            <a:off x="1061532" y="1718772"/>
            <a:ext cx="7020936" cy="108014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i="1" dirty="0" smtClean="0">
                <a:solidFill>
                  <a:srgbClr val="C00000"/>
                </a:solidFill>
                <a:latin typeface="+mn-lt"/>
              </a:rPr>
              <a:t>International</a:t>
            </a:r>
            <a:r>
              <a:rPr lang="en-US" sz="2800" i="1" dirty="0" smtClean="0">
                <a:latin typeface="+mn-lt"/>
              </a:rPr>
              <a:t> Journal of Wastewater Treatment</a:t>
            </a:r>
          </a:p>
        </p:txBody>
      </p:sp>
      <p:sp>
        <p:nvSpPr>
          <p:cNvPr id="6" name="TextBox 5"/>
          <p:cNvSpPr txBox="1"/>
          <p:nvPr/>
        </p:nvSpPr>
        <p:spPr>
          <a:xfrm>
            <a:off x="1871640" y="2348856"/>
            <a:ext cx="5490732" cy="3420456"/>
          </a:xfrm>
          <a:prstGeom prst="rect">
            <a:avLst/>
          </a:prstGeom>
          <a:noFill/>
        </p:spPr>
        <p:txBody>
          <a:bodyPr wrap="square" lIns="0" tIns="0" rIns="0" bIns="0" rtlCol="0">
            <a:noAutofit/>
          </a:bodyPr>
          <a:lstStyle/>
          <a:p>
            <a:pPr algn="l">
              <a:spcBef>
                <a:spcPts val="0"/>
              </a:spcBef>
              <a:buClr>
                <a:schemeClr val="accent2"/>
              </a:buClr>
              <a:buSzPct val="100000"/>
            </a:pPr>
            <a:r>
              <a:rPr lang="en-US" sz="2000" b="1" dirty="0" smtClean="0">
                <a:latin typeface="+mn-lt"/>
              </a:rPr>
              <a:t>Editor-in-Chief</a:t>
            </a:r>
            <a:r>
              <a:rPr lang="en-US" sz="2000" dirty="0">
                <a:latin typeface="+mn-lt"/>
              </a:rPr>
              <a:t>	</a:t>
            </a:r>
            <a:r>
              <a:rPr lang="en-US" sz="2000" dirty="0" smtClean="0">
                <a:latin typeface="+mn-lt"/>
              </a:rPr>
              <a:t>	Dr. Wei Zhang, </a:t>
            </a:r>
            <a:r>
              <a:rPr lang="en-US" sz="2000" dirty="0" smtClean="0">
                <a:solidFill>
                  <a:srgbClr val="C00000"/>
                </a:solidFill>
                <a:latin typeface="+mn-lt"/>
              </a:rPr>
              <a:t>China</a:t>
            </a:r>
          </a:p>
          <a:p>
            <a:pPr algn="l">
              <a:spcBef>
                <a:spcPts val="0"/>
              </a:spcBef>
              <a:buClr>
                <a:schemeClr val="accent2"/>
              </a:buClr>
              <a:buSzPct val="100000"/>
            </a:pPr>
            <a:endParaRPr lang="en-US" sz="800" dirty="0" smtClean="0">
              <a:latin typeface="+mn-lt"/>
            </a:endParaRPr>
          </a:p>
          <a:p>
            <a:pPr algn="l">
              <a:spcBef>
                <a:spcPts val="0"/>
              </a:spcBef>
              <a:buClr>
                <a:schemeClr val="accent2"/>
              </a:buClr>
              <a:buSzPct val="100000"/>
            </a:pPr>
            <a:r>
              <a:rPr lang="en-US" sz="2000" b="1" dirty="0" smtClean="0">
                <a:latin typeface="+mn-lt"/>
              </a:rPr>
              <a:t>Associate Editors</a:t>
            </a:r>
            <a:r>
              <a:rPr lang="en-US" sz="2000" dirty="0" smtClean="0">
                <a:latin typeface="+mn-lt"/>
              </a:rPr>
              <a:t>		Dr. Fang Yu,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Min Wang,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Jing Lu,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Jun Qi,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a:t>
            </a:r>
          </a:p>
          <a:p>
            <a:pPr algn="l">
              <a:spcBef>
                <a:spcPts val="0"/>
              </a:spcBef>
              <a:buClr>
                <a:schemeClr val="accent2"/>
              </a:buClr>
              <a:buSzPct val="100000"/>
            </a:pPr>
            <a:endParaRPr lang="en-US" sz="800" dirty="0" smtClean="0">
              <a:latin typeface="+mn-lt"/>
            </a:endParaRPr>
          </a:p>
          <a:p>
            <a:pPr algn="l">
              <a:spcBef>
                <a:spcPts val="0"/>
              </a:spcBef>
              <a:buClr>
                <a:schemeClr val="accent2"/>
              </a:buClr>
              <a:buSzPct val="100000"/>
            </a:pPr>
            <a:r>
              <a:rPr lang="en-US" sz="2000" b="1" dirty="0" smtClean="0">
                <a:latin typeface="+mn-lt"/>
              </a:rPr>
              <a:t>Editorial Board</a:t>
            </a:r>
            <a:r>
              <a:rPr lang="en-US" sz="2000" dirty="0" smtClean="0">
                <a:latin typeface="+mn-lt"/>
              </a:rPr>
              <a:t>		Dr. Yan Chen,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a:t>
            </a:r>
            <a:r>
              <a:rPr lang="en-US" sz="2000" dirty="0" err="1" smtClean="0">
                <a:latin typeface="+mn-lt"/>
              </a:rPr>
              <a:t>Jie</a:t>
            </a:r>
            <a:r>
              <a:rPr lang="en-US" sz="2000" dirty="0" smtClean="0">
                <a:latin typeface="+mn-lt"/>
              </a:rPr>
              <a:t> Wang,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a:t>
            </a:r>
            <a:r>
              <a:rPr lang="en-US" sz="2000" dirty="0" err="1" smtClean="0">
                <a:latin typeface="+mn-lt"/>
              </a:rPr>
              <a:t>Qiang</a:t>
            </a:r>
            <a:r>
              <a:rPr lang="en-US" sz="2000" dirty="0" smtClean="0">
                <a:latin typeface="+mn-lt"/>
              </a:rPr>
              <a:t> Li,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Ping Yang,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Yong Zhou,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a:t>
            </a:r>
          </a:p>
        </p:txBody>
      </p:sp>
      <p:sp>
        <p:nvSpPr>
          <p:cNvPr id="3" name="Rounded Rectangle 2"/>
          <p:cNvSpPr/>
          <p:nvPr/>
        </p:nvSpPr>
        <p:spPr bwMode="auto">
          <a:xfrm>
            <a:off x="228250" y="4842774"/>
            <a:ext cx="4189612" cy="1736646"/>
          </a:xfrm>
          <a:prstGeom prst="roundRect">
            <a:avLst/>
          </a:prstGeom>
          <a:solidFill>
            <a:schemeClr val="bg1"/>
          </a:solidFill>
          <a:ln w="28575" cap="flat" cmpd="sng" algn="ctr">
            <a:solidFill>
              <a:srgbClr val="C00000"/>
            </a:solidFill>
            <a:prstDash val="solid"/>
            <a:round/>
            <a:headEnd type="none" w="med" len="med"/>
            <a:tailEnd type="none" w="med" len="med"/>
          </a:ln>
          <a:effectLst>
            <a:glow rad="228600">
              <a:srgbClr val="C00000">
                <a:alpha val="40000"/>
              </a:srgbClr>
            </a:glo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ts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mj-lt"/>
              </a:rPr>
              <a:t>Should have international editors </a:t>
            </a:r>
          </a:p>
          <a:p>
            <a:pPr marL="0" marR="0" indent="0" algn="ctr" defTabSz="914400" rtl="0" eaLnBrk="0" fontAlgn="base" latinLnBrk="0" hangingPunct="0">
              <a:lnSpc>
                <a:spcPct val="100000"/>
              </a:lnSpc>
              <a:spcBef>
                <a:spcPts val="0"/>
              </a:spcBef>
              <a:spcAft>
                <a:spcPct val="0"/>
              </a:spcAft>
              <a:buClrTx/>
              <a:buSzTx/>
              <a:buFontTx/>
              <a:buNone/>
              <a:tabLst/>
            </a:pPr>
            <a:r>
              <a:rPr kumimoji="0" lang="en-US" sz="3200" b="1" i="0" u="none" strike="noStrike" cap="none" normalizeH="0" baseline="0" dirty="0" smtClean="0">
                <a:ln>
                  <a:noFill/>
                </a:ln>
                <a:solidFill>
                  <a:srgbClr val="C00000"/>
                </a:solidFill>
                <a:effectLst/>
                <a:latin typeface="+mj-lt"/>
              </a:rPr>
              <a:t>and editorial board!</a:t>
            </a:r>
            <a:endParaRPr kumimoji="0" lang="en-US" sz="3200" b="1" i="0" u="none" strike="noStrike" cap="none" normalizeH="0" baseline="0" dirty="0">
              <a:ln>
                <a:noFill/>
              </a:ln>
              <a:solidFill>
                <a:srgbClr val="C00000"/>
              </a:solidFill>
              <a:effectLst/>
              <a:latin typeface="+mj-lt"/>
            </a:endParaRPr>
          </a:p>
        </p:txBody>
      </p:sp>
    </p:spTree>
    <p:extLst>
      <p:ext uri="{BB962C8B-B14F-4D97-AF65-F5344CB8AC3E}">
        <p14:creationId xmlns:p14="http://schemas.microsoft.com/office/powerpoint/2010/main" val="2746159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Consistency</a:t>
            </a:r>
            <a:endParaRPr lang="en-US" sz="3200" dirty="0"/>
          </a:p>
        </p:txBody>
      </p:sp>
      <p:sp>
        <p:nvSpPr>
          <p:cNvPr id="5" name="TextBox 4"/>
          <p:cNvSpPr txBox="1"/>
          <p:nvPr/>
        </p:nvSpPr>
        <p:spPr>
          <a:xfrm>
            <a:off x="1061532" y="1718772"/>
            <a:ext cx="7020936" cy="108014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i="1" dirty="0" smtClean="0">
                <a:solidFill>
                  <a:srgbClr val="C00000"/>
                </a:solidFill>
                <a:latin typeface="+mn-lt"/>
              </a:rPr>
              <a:t>Chinese </a:t>
            </a:r>
            <a:r>
              <a:rPr lang="en-US" sz="2800" i="1" dirty="0" smtClean="0">
                <a:latin typeface="+mn-lt"/>
              </a:rPr>
              <a:t>Journal of Wastewater Treatment</a:t>
            </a:r>
          </a:p>
        </p:txBody>
      </p:sp>
      <p:sp>
        <p:nvSpPr>
          <p:cNvPr id="6" name="TextBox 5"/>
          <p:cNvSpPr txBox="1"/>
          <p:nvPr/>
        </p:nvSpPr>
        <p:spPr>
          <a:xfrm>
            <a:off x="1871640" y="2348856"/>
            <a:ext cx="5490732" cy="3420456"/>
          </a:xfrm>
          <a:prstGeom prst="rect">
            <a:avLst/>
          </a:prstGeom>
          <a:noFill/>
        </p:spPr>
        <p:txBody>
          <a:bodyPr wrap="square" lIns="0" tIns="0" rIns="0" bIns="0" rtlCol="0">
            <a:noAutofit/>
          </a:bodyPr>
          <a:lstStyle/>
          <a:p>
            <a:pPr algn="l">
              <a:spcBef>
                <a:spcPts val="0"/>
              </a:spcBef>
              <a:buClr>
                <a:schemeClr val="accent2"/>
              </a:buClr>
              <a:buSzPct val="100000"/>
            </a:pPr>
            <a:r>
              <a:rPr lang="en-US" sz="2000" b="1" dirty="0" smtClean="0">
                <a:latin typeface="+mn-lt"/>
              </a:rPr>
              <a:t>Editor-in-Chief</a:t>
            </a:r>
            <a:r>
              <a:rPr lang="en-US" sz="2000" dirty="0">
                <a:latin typeface="+mn-lt"/>
              </a:rPr>
              <a:t>	</a:t>
            </a:r>
            <a:r>
              <a:rPr lang="en-US" sz="2000" dirty="0" smtClean="0">
                <a:latin typeface="+mn-lt"/>
              </a:rPr>
              <a:t>	Dr. Wei Zhang, </a:t>
            </a:r>
            <a:r>
              <a:rPr lang="en-US" sz="2000" dirty="0" smtClean="0">
                <a:solidFill>
                  <a:srgbClr val="C00000"/>
                </a:solidFill>
                <a:latin typeface="+mn-lt"/>
              </a:rPr>
              <a:t>China</a:t>
            </a:r>
          </a:p>
          <a:p>
            <a:pPr algn="l">
              <a:spcBef>
                <a:spcPts val="0"/>
              </a:spcBef>
              <a:buClr>
                <a:schemeClr val="accent2"/>
              </a:buClr>
              <a:buSzPct val="100000"/>
            </a:pPr>
            <a:endParaRPr lang="en-US" sz="800" dirty="0" smtClean="0">
              <a:latin typeface="+mn-lt"/>
            </a:endParaRPr>
          </a:p>
          <a:p>
            <a:pPr algn="l">
              <a:spcBef>
                <a:spcPts val="0"/>
              </a:spcBef>
              <a:buClr>
                <a:schemeClr val="accent2"/>
              </a:buClr>
              <a:buSzPct val="100000"/>
            </a:pPr>
            <a:r>
              <a:rPr lang="en-US" sz="2000" b="1" dirty="0" smtClean="0">
                <a:latin typeface="+mn-lt"/>
              </a:rPr>
              <a:t>Associate Editors</a:t>
            </a:r>
            <a:r>
              <a:rPr lang="en-US" sz="2000" dirty="0" smtClean="0">
                <a:latin typeface="+mn-lt"/>
              </a:rPr>
              <a:t>		Dr. Fang Yu,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Min Wang,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Jing Lu,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Jun Qi,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a:t>
            </a:r>
          </a:p>
          <a:p>
            <a:pPr algn="l">
              <a:spcBef>
                <a:spcPts val="0"/>
              </a:spcBef>
              <a:buClr>
                <a:schemeClr val="accent2"/>
              </a:buClr>
              <a:buSzPct val="100000"/>
            </a:pPr>
            <a:endParaRPr lang="en-US" sz="800" dirty="0" smtClean="0">
              <a:latin typeface="+mn-lt"/>
            </a:endParaRPr>
          </a:p>
          <a:p>
            <a:pPr algn="l">
              <a:spcBef>
                <a:spcPts val="0"/>
              </a:spcBef>
              <a:buClr>
                <a:schemeClr val="accent2"/>
              </a:buClr>
              <a:buSzPct val="100000"/>
            </a:pPr>
            <a:r>
              <a:rPr lang="en-US" sz="2000" b="1" dirty="0" smtClean="0">
                <a:latin typeface="+mn-lt"/>
              </a:rPr>
              <a:t>Editorial Board</a:t>
            </a:r>
            <a:r>
              <a:rPr lang="en-US" sz="2000" dirty="0" smtClean="0">
                <a:latin typeface="+mn-lt"/>
              </a:rPr>
              <a:t>		Dr. Yan Chen,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a:t>
            </a:r>
            <a:r>
              <a:rPr lang="en-US" sz="2000" dirty="0" err="1" smtClean="0">
                <a:latin typeface="+mn-lt"/>
              </a:rPr>
              <a:t>Jie</a:t>
            </a:r>
            <a:r>
              <a:rPr lang="en-US" sz="2000" dirty="0" smtClean="0">
                <a:latin typeface="+mn-lt"/>
              </a:rPr>
              <a:t> Wang,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a:t>
            </a:r>
            <a:r>
              <a:rPr lang="en-US" sz="2000" dirty="0" err="1" smtClean="0">
                <a:latin typeface="+mn-lt"/>
              </a:rPr>
              <a:t>Qiang</a:t>
            </a:r>
            <a:r>
              <a:rPr lang="en-US" sz="2000" dirty="0" smtClean="0">
                <a:latin typeface="+mn-lt"/>
              </a:rPr>
              <a:t> Li,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Ping Yang,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Dr. Yong Zhou, </a:t>
            </a:r>
            <a:r>
              <a:rPr lang="en-US" sz="2000" dirty="0" smtClean="0">
                <a:solidFill>
                  <a:srgbClr val="C00000"/>
                </a:solidFill>
                <a:latin typeface="+mn-lt"/>
              </a:rPr>
              <a:t>China</a:t>
            </a:r>
          </a:p>
          <a:p>
            <a:pPr algn="l">
              <a:spcBef>
                <a:spcPts val="0"/>
              </a:spcBef>
              <a:buClr>
                <a:schemeClr val="accent2"/>
              </a:buClr>
              <a:buSzPct val="100000"/>
            </a:pPr>
            <a:r>
              <a:rPr lang="en-US" sz="2000" dirty="0">
                <a:latin typeface="+mn-lt"/>
              </a:rPr>
              <a:t>	</a:t>
            </a:r>
            <a:r>
              <a:rPr lang="en-US" sz="2000" dirty="0" smtClean="0">
                <a:latin typeface="+mn-lt"/>
              </a:rPr>
              <a:t>		…</a:t>
            </a:r>
          </a:p>
        </p:txBody>
      </p:sp>
    </p:spTree>
    <p:extLst>
      <p:ext uri="{BB962C8B-B14F-4D97-AF65-F5344CB8AC3E}">
        <p14:creationId xmlns:p14="http://schemas.microsoft.com/office/powerpoint/2010/main" val="1598051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886397"/>
          </a:xfrm>
        </p:spPr>
        <p:txBody>
          <a:bodyPr/>
          <a:lstStyle/>
          <a:p>
            <a:r>
              <a:rPr lang="en-US" sz="3200" dirty="0" smtClean="0"/>
              <a:t>Indexes like internationally diverse editors and editorial board members</a:t>
            </a:r>
            <a:endParaRPr lang="en-US" sz="3200" dirty="0"/>
          </a:p>
        </p:txBody>
      </p:sp>
      <p:sp>
        <p:nvSpPr>
          <p:cNvPr id="7" name="TextBox 6"/>
          <p:cNvSpPr txBox="1"/>
          <p:nvPr/>
        </p:nvSpPr>
        <p:spPr>
          <a:xfrm>
            <a:off x="1061532" y="1718772"/>
            <a:ext cx="7020936" cy="1080144"/>
          </a:xfrm>
          <a:prstGeom prst="rect">
            <a:avLst/>
          </a:prstGeom>
          <a:noFill/>
        </p:spPr>
        <p:txBody>
          <a:bodyPr wrap="square" lIns="0" tIns="0" rIns="0" bIns="0" rtlCol="0">
            <a:noAutofit/>
          </a:bodyPr>
          <a:lstStyle/>
          <a:p>
            <a:pPr>
              <a:spcBef>
                <a:spcPts val="900"/>
              </a:spcBef>
              <a:buClr>
                <a:schemeClr val="accent2"/>
              </a:buClr>
              <a:buSzPct val="100000"/>
            </a:pPr>
            <a:r>
              <a:rPr lang="en-US" sz="2800" i="1" dirty="0" smtClean="0">
                <a:solidFill>
                  <a:srgbClr val="C00000"/>
                </a:solidFill>
                <a:latin typeface="+mn-lt"/>
              </a:rPr>
              <a:t>International</a:t>
            </a:r>
            <a:r>
              <a:rPr lang="en-US" sz="2800" i="1" dirty="0" smtClean="0">
                <a:solidFill>
                  <a:schemeClr val="tx2">
                    <a:lumMod val="75000"/>
                  </a:schemeClr>
                </a:solidFill>
                <a:latin typeface="+mn-lt"/>
              </a:rPr>
              <a:t> Journal of Environmental      Science and Technology</a:t>
            </a:r>
          </a:p>
        </p:txBody>
      </p:sp>
      <p:sp>
        <p:nvSpPr>
          <p:cNvPr id="8" name="TextBox 7"/>
          <p:cNvSpPr txBox="1"/>
          <p:nvPr/>
        </p:nvSpPr>
        <p:spPr>
          <a:xfrm>
            <a:off x="1871640" y="2798916"/>
            <a:ext cx="6210828" cy="3420456"/>
          </a:xfrm>
          <a:prstGeom prst="rect">
            <a:avLst/>
          </a:prstGeom>
          <a:noFill/>
        </p:spPr>
        <p:txBody>
          <a:bodyPr wrap="square" lIns="0" tIns="0" rIns="0" bIns="0" rtlCol="0">
            <a:noAutofit/>
          </a:bodyPr>
          <a:lstStyle/>
          <a:p>
            <a:pPr algn="l">
              <a:spcBef>
                <a:spcPts val="0"/>
              </a:spcBef>
              <a:buClr>
                <a:schemeClr val="accent2"/>
              </a:buClr>
              <a:buSzPct val="100000"/>
            </a:pPr>
            <a:r>
              <a:rPr lang="en-US" sz="2000" b="1" dirty="0" smtClean="0">
                <a:solidFill>
                  <a:schemeClr val="tx2">
                    <a:lumMod val="75000"/>
                  </a:schemeClr>
                </a:solidFill>
                <a:latin typeface="+mn-lt"/>
              </a:rPr>
              <a:t>Editor-in-Chief</a:t>
            </a:r>
            <a:r>
              <a:rPr lang="en-US" sz="2000" dirty="0">
                <a:solidFill>
                  <a:schemeClr val="tx2">
                    <a:lumMod val="75000"/>
                  </a:schemeClr>
                </a:solidFill>
                <a:latin typeface="+mn-lt"/>
              </a:rPr>
              <a:t>	</a:t>
            </a:r>
            <a:r>
              <a:rPr lang="en-US" sz="2000" dirty="0" smtClean="0">
                <a:solidFill>
                  <a:schemeClr val="tx2">
                    <a:lumMod val="75000"/>
                  </a:schemeClr>
                </a:solidFill>
                <a:latin typeface="+mn-lt"/>
              </a:rPr>
              <a:t>	Dr. Majid </a:t>
            </a:r>
            <a:r>
              <a:rPr lang="en-US" sz="2000" dirty="0" err="1">
                <a:solidFill>
                  <a:schemeClr val="tx2">
                    <a:lumMod val="75000"/>
                  </a:schemeClr>
                </a:solidFill>
                <a:latin typeface="+mj-lt"/>
              </a:rPr>
              <a:t>Abbaspour</a:t>
            </a:r>
            <a:r>
              <a:rPr lang="en-US" sz="2000" dirty="0" smtClean="0">
                <a:solidFill>
                  <a:schemeClr val="tx2">
                    <a:lumMod val="75000"/>
                  </a:schemeClr>
                </a:solidFill>
                <a:latin typeface="+mn-lt"/>
              </a:rPr>
              <a:t>, </a:t>
            </a:r>
            <a:r>
              <a:rPr lang="en-US" sz="2000" dirty="0" smtClean="0">
                <a:solidFill>
                  <a:srgbClr val="C00000"/>
                </a:solidFill>
                <a:latin typeface="+mn-lt"/>
              </a:rPr>
              <a:t>Iran</a:t>
            </a:r>
          </a:p>
          <a:p>
            <a:pPr algn="l">
              <a:spcBef>
                <a:spcPts val="0"/>
              </a:spcBef>
              <a:buClr>
                <a:schemeClr val="accent2"/>
              </a:buClr>
              <a:buSzPct val="100000"/>
            </a:pPr>
            <a:endParaRPr lang="en-US" sz="800" dirty="0" smtClean="0">
              <a:solidFill>
                <a:schemeClr val="tx2">
                  <a:lumMod val="75000"/>
                </a:schemeClr>
              </a:solidFill>
              <a:latin typeface="+mn-lt"/>
            </a:endParaRPr>
          </a:p>
          <a:p>
            <a:pPr algn="l">
              <a:spcBef>
                <a:spcPts val="0"/>
              </a:spcBef>
              <a:buClr>
                <a:schemeClr val="accent2"/>
              </a:buClr>
              <a:buSzPct val="100000"/>
            </a:pPr>
            <a:r>
              <a:rPr lang="en-US" sz="2000" b="1" dirty="0" smtClean="0">
                <a:solidFill>
                  <a:schemeClr val="tx2">
                    <a:lumMod val="75000"/>
                  </a:schemeClr>
                </a:solidFill>
                <a:latin typeface="+mn-lt"/>
              </a:rPr>
              <a:t>Associate Editors</a:t>
            </a:r>
            <a:r>
              <a:rPr lang="en-US" sz="2000" dirty="0" smtClean="0">
                <a:solidFill>
                  <a:schemeClr val="tx2">
                    <a:lumMod val="75000"/>
                  </a:schemeClr>
                </a:solidFill>
                <a:latin typeface="+mn-lt"/>
              </a:rPr>
              <a:t>		Dr. CA </a:t>
            </a:r>
            <a:r>
              <a:rPr lang="en-US" sz="2000" dirty="0" err="1" smtClean="0">
                <a:solidFill>
                  <a:schemeClr val="tx2">
                    <a:lumMod val="75000"/>
                  </a:schemeClr>
                </a:solidFill>
                <a:latin typeface="+mn-lt"/>
              </a:rPr>
              <a:t>Alo</a:t>
            </a:r>
            <a:r>
              <a:rPr lang="en-US" sz="2000" dirty="0" smtClean="0">
                <a:solidFill>
                  <a:schemeClr val="tx2">
                    <a:lumMod val="75000"/>
                  </a:schemeClr>
                </a:solidFill>
                <a:latin typeface="+mn-lt"/>
              </a:rPr>
              <a:t>, </a:t>
            </a:r>
            <a:r>
              <a:rPr lang="en-US" sz="2000" dirty="0" smtClean="0">
                <a:solidFill>
                  <a:srgbClr val="C00000"/>
                </a:solidFill>
                <a:latin typeface="+mn-lt"/>
              </a:rPr>
              <a:t>United States</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J </a:t>
            </a:r>
            <a:r>
              <a:rPr lang="en-US" sz="2000" dirty="0" err="1" smtClean="0">
                <a:solidFill>
                  <a:schemeClr val="tx2">
                    <a:lumMod val="75000"/>
                  </a:schemeClr>
                </a:solidFill>
                <a:latin typeface="+mn-lt"/>
              </a:rPr>
              <a:t>Aravind</a:t>
            </a:r>
            <a:r>
              <a:rPr lang="en-US" sz="2000" dirty="0" smtClean="0">
                <a:solidFill>
                  <a:schemeClr val="tx2">
                    <a:lumMod val="75000"/>
                  </a:schemeClr>
                </a:solidFill>
                <a:latin typeface="+mn-lt"/>
              </a:rPr>
              <a:t>, </a:t>
            </a:r>
            <a:r>
              <a:rPr lang="en-US" sz="2000" dirty="0" smtClean="0">
                <a:solidFill>
                  <a:srgbClr val="C00000"/>
                </a:solidFill>
                <a:latin typeface="+mn-lt"/>
              </a:rPr>
              <a:t>India</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M </a:t>
            </a:r>
            <a:r>
              <a:rPr lang="en-US" sz="2000" dirty="0" err="1" smtClean="0">
                <a:solidFill>
                  <a:schemeClr val="tx2">
                    <a:lumMod val="75000"/>
                  </a:schemeClr>
                </a:solidFill>
                <a:latin typeface="+mn-lt"/>
              </a:rPr>
              <a:t>Borghei</a:t>
            </a:r>
            <a:r>
              <a:rPr lang="en-US" sz="2000" dirty="0" smtClean="0">
                <a:solidFill>
                  <a:schemeClr val="tx2">
                    <a:lumMod val="75000"/>
                  </a:schemeClr>
                </a:solidFill>
                <a:latin typeface="+mn-lt"/>
              </a:rPr>
              <a:t>, </a:t>
            </a:r>
            <a:r>
              <a:rPr lang="en-US" sz="2000" dirty="0" smtClean="0">
                <a:solidFill>
                  <a:srgbClr val="C00000"/>
                </a:solidFill>
                <a:latin typeface="+mn-lt"/>
              </a:rPr>
              <a:t>Iran</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HW Chen, </a:t>
            </a:r>
            <a:r>
              <a:rPr lang="en-US" sz="2000" dirty="0" smtClean="0">
                <a:solidFill>
                  <a:srgbClr val="C00000"/>
                </a:solidFill>
                <a:latin typeface="+mn-lt"/>
              </a:rPr>
              <a:t>Taiwan</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a:t>
            </a:r>
          </a:p>
          <a:p>
            <a:pPr algn="l">
              <a:spcBef>
                <a:spcPts val="0"/>
              </a:spcBef>
              <a:buClr>
                <a:schemeClr val="accent2"/>
              </a:buClr>
              <a:buSzPct val="100000"/>
            </a:pPr>
            <a:endParaRPr lang="en-US" sz="800" dirty="0" smtClean="0">
              <a:solidFill>
                <a:schemeClr val="tx2">
                  <a:lumMod val="75000"/>
                </a:schemeClr>
              </a:solidFill>
              <a:latin typeface="+mn-lt"/>
            </a:endParaRPr>
          </a:p>
          <a:p>
            <a:pPr algn="l">
              <a:spcBef>
                <a:spcPts val="0"/>
              </a:spcBef>
              <a:buClr>
                <a:schemeClr val="accent2"/>
              </a:buClr>
              <a:buSzPct val="100000"/>
            </a:pPr>
            <a:r>
              <a:rPr lang="en-US" sz="2000" b="1" dirty="0" smtClean="0">
                <a:solidFill>
                  <a:schemeClr val="tx2">
                    <a:lumMod val="75000"/>
                  </a:schemeClr>
                </a:solidFill>
                <a:latin typeface="+mn-lt"/>
              </a:rPr>
              <a:t>Editorial Board</a:t>
            </a:r>
            <a:r>
              <a:rPr lang="en-US" sz="2000" dirty="0" smtClean="0">
                <a:solidFill>
                  <a:schemeClr val="tx2">
                    <a:lumMod val="75000"/>
                  </a:schemeClr>
                </a:solidFill>
                <a:latin typeface="+mn-lt"/>
              </a:rPr>
              <a:t>		Dr. </a:t>
            </a:r>
            <a:r>
              <a:rPr lang="en-US" sz="2000" dirty="0" smtClean="0">
                <a:solidFill>
                  <a:schemeClr val="tx2">
                    <a:lumMod val="75000"/>
                  </a:schemeClr>
                </a:solidFill>
                <a:latin typeface="+mj-lt"/>
              </a:rPr>
              <a:t>NT </a:t>
            </a:r>
            <a:r>
              <a:rPr lang="en-US" sz="2000" dirty="0">
                <a:solidFill>
                  <a:schemeClr val="tx2">
                    <a:lumMod val="75000"/>
                  </a:schemeClr>
                </a:solidFill>
                <a:latin typeface="+mj-lt"/>
              </a:rPr>
              <a:t>Abdel-Ghani</a:t>
            </a:r>
            <a:r>
              <a:rPr lang="en-US" sz="2000" dirty="0" smtClean="0">
                <a:solidFill>
                  <a:schemeClr val="tx2">
                    <a:lumMod val="75000"/>
                  </a:schemeClr>
                </a:solidFill>
                <a:latin typeface="+mn-lt"/>
              </a:rPr>
              <a:t>, </a:t>
            </a:r>
            <a:r>
              <a:rPr lang="en-US" sz="2000" dirty="0" smtClean="0">
                <a:solidFill>
                  <a:srgbClr val="C00000"/>
                </a:solidFill>
                <a:latin typeface="+mn-lt"/>
              </a:rPr>
              <a:t>Egypt</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a:t>
            </a:r>
            <a:r>
              <a:rPr lang="en-US" sz="2000" dirty="0" smtClean="0">
                <a:solidFill>
                  <a:schemeClr val="tx2">
                    <a:lumMod val="75000"/>
                  </a:schemeClr>
                </a:solidFill>
                <a:latin typeface="+mj-lt"/>
              </a:rPr>
              <a:t>GN </a:t>
            </a:r>
            <a:r>
              <a:rPr lang="en-US" sz="2000" dirty="0" err="1">
                <a:solidFill>
                  <a:schemeClr val="tx2">
                    <a:lumMod val="75000"/>
                  </a:schemeClr>
                </a:solidFill>
                <a:latin typeface="+mj-lt"/>
              </a:rPr>
              <a:t>Demirer</a:t>
            </a:r>
            <a:r>
              <a:rPr lang="en-US" sz="2000" dirty="0" smtClean="0">
                <a:solidFill>
                  <a:schemeClr val="tx2">
                    <a:lumMod val="75000"/>
                  </a:schemeClr>
                </a:solidFill>
                <a:latin typeface="+mn-lt"/>
              </a:rPr>
              <a:t>, </a:t>
            </a:r>
            <a:r>
              <a:rPr lang="en-US" sz="2000" dirty="0" smtClean="0">
                <a:solidFill>
                  <a:srgbClr val="C00000"/>
                </a:solidFill>
                <a:latin typeface="+mn-lt"/>
              </a:rPr>
              <a:t>Turkey</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a:t>
            </a:r>
            <a:r>
              <a:rPr lang="en-US" sz="2000" dirty="0" smtClean="0">
                <a:solidFill>
                  <a:schemeClr val="tx2">
                    <a:lumMod val="75000"/>
                  </a:schemeClr>
                </a:solidFill>
                <a:latin typeface="+mj-lt"/>
              </a:rPr>
              <a:t>C </a:t>
            </a:r>
            <a:r>
              <a:rPr lang="en-US" sz="2000" dirty="0" err="1">
                <a:solidFill>
                  <a:schemeClr val="tx2">
                    <a:lumMod val="75000"/>
                  </a:schemeClr>
                </a:solidFill>
                <a:latin typeface="+mj-lt"/>
              </a:rPr>
              <a:t>Diamantini</a:t>
            </a:r>
            <a:r>
              <a:rPr lang="en-US" sz="2000" dirty="0" smtClean="0">
                <a:solidFill>
                  <a:schemeClr val="tx2">
                    <a:lumMod val="75000"/>
                  </a:schemeClr>
                </a:solidFill>
                <a:latin typeface="+mn-lt"/>
              </a:rPr>
              <a:t>, </a:t>
            </a:r>
            <a:r>
              <a:rPr lang="en-US" sz="2000" dirty="0" smtClean="0">
                <a:solidFill>
                  <a:srgbClr val="C00000"/>
                </a:solidFill>
                <a:latin typeface="+mn-lt"/>
              </a:rPr>
              <a:t>Italy</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HS Park, </a:t>
            </a:r>
            <a:r>
              <a:rPr lang="en-US" sz="2000" dirty="0" smtClean="0">
                <a:solidFill>
                  <a:srgbClr val="C00000"/>
                </a:solidFill>
                <a:latin typeface="+mn-lt"/>
              </a:rPr>
              <a:t>South Korea</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Dr. </a:t>
            </a:r>
            <a:r>
              <a:rPr lang="en-US" sz="2000" dirty="0" smtClean="0">
                <a:solidFill>
                  <a:schemeClr val="tx2">
                    <a:lumMod val="75000"/>
                  </a:schemeClr>
                </a:solidFill>
                <a:latin typeface="+mj-lt"/>
              </a:rPr>
              <a:t>MET </a:t>
            </a:r>
            <a:r>
              <a:rPr lang="en-US" sz="2000" dirty="0">
                <a:solidFill>
                  <a:schemeClr val="tx2">
                    <a:lumMod val="75000"/>
                  </a:schemeClr>
                </a:solidFill>
                <a:latin typeface="+mj-lt"/>
              </a:rPr>
              <a:t>Sillanpaa</a:t>
            </a:r>
            <a:r>
              <a:rPr lang="en-US" sz="2000" dirty="0" smtClean="0">
                <a:solidFill>
                  <a:schemeClr val="tx2">
                    <a:lumMod val="75000"/>
                  </a:schemeClr>
                </a:solidFill>
                <a:latin typeface="+mn-lt"/>
              </a:rPr>
              <a:t>, </a:t>
            </a:r>
            <a:r>
              <a:rPr lang="en-US" sz="2000" dirty="0" smtClean="0">
                <a:solidFill>
                  <a:srgbClr val="C00000"/>
                </a:solidFill>
                <a:latin typeface="+mn-lt"/>
              </a:rPr>
              <a:t>Finland</a:t>
            </a:r>
          </a:p>
          <a:p>
            <a:pPr algn="l">
              <a:spcBef>
                <a:spcPts val="0"/>
              </a:spcBef>
              <a:buClr>
                <a:schemeClr val="accent2"/>
              </a:buClr>
              <a:buSzPct val="100000"/>
            </a:pPr>
            <a:r>
              <a:rPr lang="en-US" sz="2000" dirty="0">
                <a:solidFill>
                  <a:schemeClr val="tx2">
                    <a:lumMod val="75000"/>
                  </a:schemeClr>
                </a:solidFill>
                <a:latin typeface="+mn-lt"/>
              </a:rPr>
              <a:t>	</a:t>
            </a:r>
            <a:r>
              <a:rPr lang="en-US" sz="2000" dirty="0" smtClean="0">
                <a:solidFill>
                  <a:schemeClr val="tx2">
                    <a:lumMod val="75000"/>
                  </a:schemeClr>
                </a:solidFill>
                <a:latin typeface="+mn-lt"/>
              </a:rPr>
              <a:t>		…</a:t>
            </a:r>
          </a:p>
        </p:txBody>
      </p:sp>
    </p:spTree>
    <p:extLst>
      <p:ext uri="{BB962C8B-B14F-4D97-AF65-F5344CB8AC3E}">
        <p14:creationId xmlns:p14="http://schemas.microsoft.com/office/powerpoint/2010/main" val="1182842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Transparency</a:t>
            </a:r>
            <a:endParaRPr lang="en-US" sz="3200" dirty="0"/>
          </a:p>
        </p:txBody>
      </p:sp>
      <p:sp>
        <p:nvSpPr>
          <p:cNvPr id="7" name="Rounded Rectangle 6"/>
          <p:cNvSpPr/>
          <p:nvPr/>
        </p:nvSpPr>
        <p:spPr bwMode="auto">
          <a:xfrm>
            <a:off x="521460" y="1268712"/>
            <a:ext cx="8101080" cy="5310708"/>
          </a:xfrm>
          <a:prstGeom prst="roundRect">
            <a:avLst>
              <a:gd name="adj" fmla="val 6738"/>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defTabSz="914400" rtl="0" eaLnBrk="0" fontAlgn="base" latinLnBrk="0" hangingPunct="0">
              <a:lnSpc>
                <a:spcPct val="150000"/>
              </a:lnSpc>
              <a:spcBef>
                <a:spcPts val="0"/>
              </a:spcBef>
              <a:spcAft>
                <a:spcPct val="0"/>
              </a:spcAft>
              <a:buClr>
                <a:schemeClr val="accent2"/>
              </a:buClr>
              <a:buSzTx/>
              <a:tabLst/>
            </a:pPr>
            <a:r>
              <a:rPr lang="en-US" sz="3200" b="1" i="1" u="sng" dirty="0" smtClean="0">
                <a:solidFill>
                  <a:schemeClr val="accent2"/>
                </a:solidFill>
                <a:latin typeface="+mj-lt"/>
              </a:rPr>
              <a:t>Website should include</a:t>
            </a:r>
            <a:r>
              <a:rPr lang="en-US" sz="3200" b="1" i="1" dirty="0" smtClean="0">
                <a:solidFill>
                  <a:schemeClr val="accent2"/>
                </a:solidFill>
                <a:latin typeface="+mj-lt"/>
              </a:rPr>
              <a:t>:</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Editors and Editorial board members</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Aims and scope</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Author guidelines</a:t>
            </a:r>
            <a:endParaRPr lang="en-US" sz="2800" b="1" dirty="0">
              <a:solidFill>
                <a:schemeClr val="tx2">
                  <a:lumMod val="75000"/>
                </a:schemeClr>
              </a:solidFill>
              <a:latin typeface="+mj-lt"/>
            </a:endParaRP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Peer review process</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Publication ethics statement</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Open access – pricing and licensing information</a:t>
            </a:r>
          </a:p>
          <a:p>
            <a:pPr marL="457200" marR="0" indent="-457200" algn="l" defTabSz="914400" rtl="0" eaLnBrk="0" fontAlgn="base" latinLnBrk="0" hangingPunct="0">
              <a:lnSpc>
                <a:spcPct val="150000"/>
              </a:lnSpc>
              <a:spcBef>
                <a:spcPts val="0"/>
              </a:spcBef>
              <a:spcAft>
                <a:spcPct val="0"/>
              </a:spcAft>
              <a:buClr>
                <a:schemeClr val="accent2"/>
              </a:buClr>
              <a:buSzTx/>
              <a:buFont typeface="Wingdings" panose="05000000000000000000" pitchFamily="2" charset="2"/>
              <a:buChar char="ü"/>
              <a:tabLst/>
            </a:pPr>
            <a:r>
              <a:rPr lang="en-US" sz="2800" b="1" dirty="0" smtClean="0">
                <a:solidFill>
                  <a:schemeClr val="tx2">
                    <a:lumMod val="75000"/>
                  </a:schemeClr>
                </a:solidFill>
                <a:latin typeface="+mj-lt"/>
              </a:rPr>
              <a:t>How to access full-text articles</a:t>
            </a:r>
          </a:p>
        </p:txBody>
      </p:sp>
    </p:spTree>
    <p:extLst>
      <p:ext uri="{BB962C8B-B14F-4D97-AF65-F5344CB8AC3E}">
        <p14:creationId xmlns:p14="http://schemas.microsoft.com/office/powerpoint/2010/main" val="3579589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5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5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5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5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500"/>
                                        <p:tgtEl>
                                          <p:spTgt spid="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7">
                                            <p:txEl>
                                              <p:pRg st="4" end="4"/>
                                            </p:txEl>
                                          </p:spTgt>
                                        </p:tgtEl>
                                        <p:attrNameLst>
                                          <p:attrName>style.visibility</p:attrName>
                                        </p:attrNameLst>
                                      </p:cBhvr>
                                      <p:to>
                                        <p:strVal val="visible"/>
                                      </p:to>
                                    </p:set>
                                    <p:animEffect transition="in" filter="fade">
                                      <p:cBhvr>
                                        <p:cTn id="30" dur="500"/>
                                        <p:tgtEl>
                                          <p:spTgt spid="7">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xEl>
                                              <p:pRg st="5" end="5"/>
                                            </p:txEl>
                                          </p:spTgt>
                                        </p:tgtEl>
                                        <p:attrNameLst>
                                          <p:attrName>style.visibility</p:attrName>
                                        </p:attrNameLst>
                                      </p:cBhvr>
                                      <p:to>
                                        <p:strVal val="visible"/>
                                      </p:to>
                                    </p:set>
                                    <p:animEffect transition="in" filter="fade">
                                      <p:cBhvr>
                                        <p:cTn id="35" dur="500"/>
                                        <p:tgtEl>
                                          <p:spTgt spid="7">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7">
                                            <p:txEl>
                                              <p:pRg st="6" end="6"/>
                                            </p:txEl>
                                          </p:spTgt>
                                        </p:tgtEl>
                                        <p:attrNameLst>
                                          <p:attrName>style.visibility</p:attrName>
                                        </p:attrNameLst>
                                      </p:cBhvr>
                                      <p:to>
                                        <p:strVal val="visible"/>
                                      </p:to>
                                    </p:set>
                                    <p:animEffect transition="in" filter="fade">
                                      <p:cBhvr>
                                        <p:cTn id="40" dur="500"/>
                                        <p:tgtEl>
                                          <p:spTgt spid="7">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7">
                                            <p:txEl>
                                              <p:pRg st="7" end="7"/>
                                            </p:txEl>
                                          </p:spTgt>
                                        </p:tgtEl>
                                        <p:attrNameLst>
                                          <p:attrName>style.visibility</p:attrName>
                                        </p:attrNameLst>
                                      </p:cBhvr>
                                      <p:to>
                                        <p:strVal val="visible"/>
                                      </p:to>
                                    </p:set>
                                    <p:animEffect transition="in" filter="fade">
                                      <p:cBhvr>
                                        <p:cTn id="45"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Coverage</a:t>
            </a:r>
            <a:endParaRPr lang="en-US" sz="3200" dirty="0"/>
          </a:p>
        </p:txBody>
      </p:sp>
      <p:sp>
        <p:nvSpPr>
          <p:cNvPr id="3" name="Rounded Rectangle 2"/>
          <p:cNvSpPr/>
          <p:nvPr/>
        </p:nvSpPr>
        <p:spPr bwMode="auto">
          <a:xfrm>
            <a:off x="341436" y="1790108"/>
            <a:ext cx="2520336" cy="1093133"/>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Editorial coverage</a:t>
            </a:r>
            <a:endParaRPr kumimoji="0" lang="en-US" sz="3200" b="1" i="0" u="none" strike="noStrike" cap="none" normalizeH="0" baseline="0" dirty="0">
              <a:ln>
                <a:noFill/>
              </a:ln>
              <a:solidFill>
                <a:schemeClr val="bg1"/>
              </a:solidFill>
              <a:effectLst/>
              <a:latin typeface="+mj-lt"/>
            </a:endParaRPr>
          </a:p>
        </p:txBody>
      </p:sp>
      <p:sp>
        <p:nvSpPr>
          <p:cNvPr id="4" name="Rounded Rectangle 3"/>
          <p:cNvSpPr/>
          <p:nvPr/>
        </p:nvSpPr>
        <p:spPr bwMode="auto">
          <a:xfrm>
            <a:off x="3030636" y="1694410"/>
            <a:ext cx="5863066" cy="1284530"/>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Enriches already indexed topic</a:t>
            </a:r>
          </a:p>
          <a:p>
            <a:pPr marL="290513" marR="0" indent="-290513"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Adds new topic(s) to index</a:t>
            </a:r>
            <a:endParaRPr kumimoji="0" lang="en-US" sz="2800" b="1" i="0" u="none" strike="noStrike" cap="none" normalizeH="0" baseline="0" dirty="0">
              <a:ln>
                <a:noFill/>
              </a:ln>
              <a:solidFill>
                <a:schemeClr val="tx2">
                  <a:lumMod val="75000"/>
                </a:schemeClr>
              </a:solidFill>
              <a:effectLst/>
              <a:latin typeface="+mj-lt"/>
            </a:endParaRPr>
          </a:p>
        </p:txBody>
      </p:sp>
      <p:sp>
        <p:nvSpPr>
          <p:cNvPr id="5" name="Rounded Rectangle 4"/>
          <p:cNvSpPr/>
          <p:nvPr/>
        </p:nvSpPr>
        <p:spPr bwMode="auto">
          <a:xfrm>
            <a:off x="341436" y="3230300"/>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Regional journals</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041796" y="3134602"/>
            <a:ext cx="5850780" cy="1284530"/>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Adds</a:t>
            </a:r>
            <a:r>
              <a:rPr kumimoji="0" lang="en-US" sz="2800" b="1" i="0" u="none" strike="noStrike" cap="none" normalizeH="0" dirty="0" smtClean="0">
                <a:ln>
                  <a:noFill/>
                </a:ln>
                <a:solidFill>
                  <a:schemeClr val="tx2">
                    <a:lumMod val="75000"/>
                  </a:schemeClr>
                </a:solidFill>
                <a:effectLst/>
                <a:latin typeface="+mj-lt"/>
              </a:rPr>
              <a:t> regional perspective to topic</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Worldwide interest</a:t>
            </a:r>
            <a:endParaRPr kumimoji="0" lang="en-US" sz="28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341436" y="4670493"/>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Institutional journals</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3041796" y="4574794"/>
            <a:ext cx="5850780" cy="1284530"/>
          </a:xfrm>
          <a:prstGeom prst="round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Rarely indexed in main databases</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Narrow focus and authorship</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50350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bg/>
                                          </p:spTgt>
                                        </p:tgtEl>
                                        <p:attrNameLst>
                                          <p:attrName>style.visibility</p:attrName>
                                        </p:attrNameLst>
                                      </p:cBhvr>
                                      <p:to>
                                        <p:strVal val="visible"/>
                                      </p:to>
                                    </p:set>
                                    <p:animEffect transition="in" filter="fade">
                                      <p:cBhvr>
                                        <p:cTn id="11" dur="500"/>
                                        <p:tgtEl>
                                          <p:spTgt spid="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fade">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500"/>
                                        <p:tgtEl>
                                          <p:spTgt spid="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6">
                                            <p:bg/>
                                          </p:spTgt>
                                        </p:tgtEl>
                                        <p:attrNameLst>
                                          <p:attrName>style.visibility</p:attrName>
                                        </p:attrNameLst>
                                      </p:cBhvr>
                                      <p:to>
                                        <p:strVal val="visible"/>
                                      </p:to>
                                    </p:set>
                                    <p:animEffect transition="in" filter="fade">
                                      <p:cBhvr>
                                        <p:cTn id="28" dur="500"/>
                                        <p:tgtEl>
                                          <p:spTgt spid="6">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fade">
                                      <p:cBhvr>
                                        <p:cTn id="31" dur="500"/>
                                        <p:tgtEl>
                                          <p:spTgt spid="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txEl>
                                              <p:pRg st="1" end="1"/>
                                            </p:txEl>
                                          </p:spTgt>
                                        </p:tgtEl>
                                        <p:attrNameLst>
                                          <p:attrName>style.visibility</p:attrName>
                                        </p:attrNameLst>
                                      </p:cBhvr>
                                      <p:to>
                                        <p:strVal val="visible"/>
                                      </p:to>
                                    </p:set>
                                    <p:animEffect transition="in" filter="fade">
                                      <p:cBhvr>
                                        <p:cTn id="36" dur="500"/>
                                        <p:tgtEl>
                                          <p:spTgt spid="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500"/>
                                        <p:tgtEl>
                                          <p:spTgt spid="7"/>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fade">
                                      <p:cBhvr>
                                        <p:cTn id="45" dur="500"/>
                                        <p:tgtEl>
                                          <p:spTgt spid="8">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fade">
                                      <p:cBhvr>
                                        <p:cTn id="48" dur="5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fade">
                                      <p:cBhvr>
                                        <p:cTn id="53"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uiExpand="1" build="p" animBg="1"/>
      <p:bldP spid="5" grpId="0" animBg="1"/>
      <p:bldP spid="6" grpId="0" uiExpand="1" build="p" animBg="1"/>
      <p:bldP spid="7" grpId="0" animBg="1"/>
      <p:bldP spid="8" grpId="0" uiExpand="1"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220696" cy="443198"/>
          </a:xfrm>
        </p:spPr>
        <p:txBody>
          <a:bodyPr/>
          <a:lstStyle/>
          <a:p>
            <a:r>
              <a:rPr lang="en-US" sz="3200" dirty="0" smtClean="0"/>
              <a:t>Reaching your goals</a:t>
            </a:r>
            <a:endParaRPr lang="en-US" sz="3200" dirty="0"/>
          </a:p>
        </p:txBody>
      </p:sp>
      <p:sp>
        <p:nvSpPr>
          <p:cNvPr id="4" name="Rounded Rectangle 3"/>
          <p:cNvSpPr/>
          <p:nvPr/>
        </p:nvSpPr>
        <p:spPr bwMode="auto">
          <a:xfrm>
            <a:off x="1151544" y="2438868"/>
            <a:ext cx="6840912" cy="2475505"/>
          </a:xfrm>
          <a:prstGeom prst="roundRect">
            <a:avLst>
              <a:gd name="adj" fmla="val 1463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Strong editorial vision</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Positive author and reviewer experience</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Improved</a:t>
            </a:r>
            <a:r>
              <a:rPr kumimoji="0" lang="en-US" sz="2800" b="0" i="0" u="none" strike="noStrike" cap="none" normalizeH="0" dirty="0" smtClean="0">
                <a:ln>
                  <a:noFill/>
                </a:ln>
                <a:solidFill>
                  <a:schemeClr val="tx2">
                    <a:lumMod val="75000"/>
                  </a:schemeClr>
                </a:solidFill>
                <a:effectLst/>
                <a:latin typeface="+mj-lt"/>
              </a:rPr>
              <a:t> visibility</a:t>
            </a:r>
            <a:endParaRPr kumimoji="0" lang="en-US" sz="2800" b="0" i="0" u="none" strike="noStrike" cap="none" normalizeH="0" baseline="0" dirty="0">
              <a:ln>
                <a:noFill/>
              </a:ln>
              <a:solidFill>
                <a:schemeClr val="tx2">
                  <a:lumMod val="75000"/>
                </a:schemeClr>
              </a:solidFill>
              <a:effectLst/>
              <a:latin typeface="+mj-lt"/>
            </a:endParaRPr>
          </a:p>
        </p:txBody>
      </p:sp>
      <p:sp>
        <p:nvSpPr>
          <p:cNvPr id="5" name="TextBox 4"/>
          <p:cNvSpPr txBox="1"/>
          <p:nvPr/>
        </p:nvSpPr>
        <p:spPr>
          <a:xfrm>
            <a:off x="1061532" y="1538748"/>
            <a:ext cx="7020936" cy="990132"/>
          </a:xfrm>
          <a:prstGeom prst="rect">
            <a:avLst/>
          </a:prstGeom>
          <a:noFill/>
        </p:spPr>
        <p:txBody>
          <a:bodyPr wrap="square" lIns="0" tIns="0" rIns="0" bIns="0" rtlCol="0">
            <a:noAutofit/>
          </a:bodyPr>
          <a:lstStyle/>
          <a:p>
            <a:pPr algn="l">
              <a:spcBef>
                <a:spcPts val="900"/>
              </a:spcBef>
              <a:buClr>
                <a:schemeClr val="accent2"/>
              </a:buClr>
              <a:buSzPct val="100000"/>
            </a:pPr>
            <a:r>
              <a:rPr lang="en-US" sz="3200" b="1" i="1" dirty="0" smtClean="0">
                <a:solidFill>
                  <a:srgbClr val="C00000"/>
                </a:solidFill>
                <a:latin typeface="+mn-lt"/>
              </a:rPr>
              <a:t>Reputable source of high impact research</a:t>
            </a:r>
          </a:p>
        </p:txBody>
      </p:sp>
      <p:sp>
        <p:nvSpPr>
          <p:cNvPr id="6" name="Rounded Rectangle 5"/>
          <p:cNvSpPr/>
          <p:nvPr/>
        </p:nvSpPr>
        <p:spPr bwMode="auto">
          <a:xfrm>
            <a:off x="1151544" y="5499276"/>
            <a:ext cx="189025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bg1"/>
                </a:solidFill>
                <a:latin typeface="+mj-lt"/>
              </a:rPr>
              <a:t>Result</a:t>
            </a:r>
            <a:endParaRPr kumimoji="0" lang="en-US" sz="2800" b="1" i="1" u="none" strike="noStrike" cap="none" normalizeH="0" baseline="0" dirty="0">
              <a:ln>
                <a:noFill/>
              </a:ln>
              <a:solidFill>
                <a:schemeClr val="bg1"/>
              </a:solidFill>
              <a:effectLst/>
              <a:latin typeface="+mj-lt"/>
            </a:endParaRPr>
          </a:p>
        </p:txBody>
      </p:sp>
      <p:sp>
        <p:nvSpPr>
          <p:cNvPr id="8" name="Right Arrow 7"/>
          <p:cNvSpPr/>
          <p:nvPr/>
        </p:nvSpPr>
        <p:spPr bwMode="auto">
          <a:xfrm>
            <a:off x="3131808" y="5653699"/>
            <a:ext cx="1080144" cy="270036"/>
          </a:xfrm>
          <a:prstGeom prst="rightArrow">
            <a:avLst/>
          </a:prstGeom>
          <a:solidFill>
            <a:schemeClr val="bg1"/>
          </a:solidFill>
          <a:ln w="2857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ounded Rectangle 8"/>
          <p:cNvSpPr/>
          <p:nvPr/>
        </p:nvSpPr>
        <p:spPr bwMode="auto">
          <a:xfrm>
            <a:off x="4301964" y="5319252"/>
            <a:ext cx="3690492" cy="919401"/>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j-lt"/>
              </a:rPr>
              <a:t>Indexed in Web</a:t>
            </a:r>
            <a:r>
              <a:rPr kumimoji="0" lang="en-US" sz="2400" b="0" i="0" u="none" strike="noStrike" cap="none" normalizeH="0" dirty="0" smtClean="0">
                <a:ln>
                  <a:noFill/>
                </a:ln>
                <a:solidFill>
                  <a:schemeClr val="tx2">
                    <a:lumMod val="75000"/>
                  </a:schemeClr>
                </a:solidFill>
                <a:effectLst/>
                <a:latin typeface="+mj-lt"/>
              </a:rPr>
              <a:t> of Science with a good impact factor</a:t>
            </a:r>
            <a:endParaRPr kumimoji="0" lang="en-US" sz="24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33218069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P spid="8" grpId="0" animBg="1"/>
      <p:bldP spid="9"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Additional tips on getting indexed</a:t>
            </a:r>
            <a:endParaRPr lang="en-US" sz="3200" dirty="0"/>
          </a:p>
        </p:txBody>
      </p:sp>
      <p:sp>
        <p:nvSpPr>
          <p:cNvPr id="8" name="Rounded Rectangle 7"/>
          <p:cNvSpPr/>
          <p:nvPr/>
        </p:nvSpPr>
        <p:spPr bwMode="auto">
          <a:xfrm>
            <a:off x="611472" y="1448736"/>
            <a:ext cx="8011068" cy="4950660"/>
          </a:xfrm>
          <a:prstGeom prst="roundRect">
            <a:avLst>
              <a:gd name="adj" fmla="val 6718"/>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R="0" algn="l" defTabSz="914400" rtl="0" eaLnBrk="0" fontAlgn="base" latinLnBrk="0" hangingPunct="0">
              <a:spcBef>
                <a:spcPts val="0"/>
              </a:spcBef>
              <a:spcAft>
                <a:spcPct val="0"/>
              </a:spcAft>
              <a:buClr>
                <a:schemeClr val="accent1"/>
              </a:buClr>
              <a:buSzTx/>
              <a:tabLst/>
            </a:pPr>
            <a:r>
              <a:rPr lang="en-US" sz="3200" b="1" i="1" dirty="0" smtClean="0">
                <a:solidFill>
                  <a:srgbClr val="C00000"/>
                </a:solidFill>
                <a:latin typeface="+mj-lt"/>
              </a:rPr>
              <a:t>Emphasize…</a:t>
            </a:r>
          </a:p>
          <a:p>
            <a:pPr marR="0" algn="l" defTabSz="914400" rtl="0" eaLnBrk="0" fontAlgn="base" latinLnBrk="0" hangingPunct="0">
              <a:spcBef>
                <a:spcPts val="0"/>
              </a:spcBef>
              <a:spcAft>
                <a:spcPct val="0"/>
              </a:spcAft>
              <a:buClr>
                <a:schemeClr val="accent1"/>
              </a:buClr>
              <a:buSzTx/>
              <a:tabLst/>
            </a:pPr>
            <a:endParaRPr lang="en-US" sz="1200" b="1" i="1" dirty="0" smtClean="0">
              <a:solidFill>
                <a:srgbClr val="C00000"/>
              </a:solidFill>
              <a:latin typeface="+mj-lt"/>
            </a:endParaRPr>
          </a:p>
          <a:p>
            <a:pPr marL="290513" marR="0" indent="-290513" algn="l" defTabSz="914400" rtl="0" eaLnBrk="0" fontAlgn="base" latinLnBrk="0" hangingPunct="0">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…what’s special about your journal</a:t>
            </a:r>
          </a:p>
          <a:p>
            <a:pPr marL="914400" lvl="1" indent="-457200" algn="l">
              <a:spcBef>
                <a:spcPts val="0"/>
              </a:spcBef>
              <a:buClr>
                <a:schemeClr val="accent1"/>
              </a:buClr>
              <a:buFont typeface="Calibri" panose="020F0502020204030204" pitchFamily="34" charset="0"/>
              <a:buChar char="–"/>
            </a:pPr>
            <a:r>
              <a:rPr lang="en-US" sz="2600" dirty="0">
                <a:solidFill>
                  <a:schemeClr val="tx2">
                    <a:lumMod val="75000"/>
                  </a:schemeClr>
                </a:solidFill>
              </a:rPr>
              <a:t>Regional journal but adds unique perspective</a:t>
            </a:r>
          </a:p>
          <a:p>
            <a:pPr marL="914400" lvl="1" indent="-457200" algn="l">
              <a:spcBef>
                <a:spcPts val="0"/>
              </a:spcBef>
              <a:buClr>
                <a:schemeClr val="accent1"/>
              </a:buClr>
              <a:buFont typeface="Calibri" panose="020F0502020204030204" pitchFamily="34" charset="0"/>
              <a:buChar char="–"/>
            </a:pPr>
            <a:r>
              <a:rPr lang="en-US" sz="2600" dirty="0">
                <a:solidFill>
                  <a:schemeClr val="tx2">
                    <a:lumMod val="75000"/>
                  </a:schemeClr>
                </a:solidFill>
              </a:rPr>
              <a:t>Regional journal but many international </a:t>
            </a:r>
            <a:r>
              <a:rPr lang="en-US" sz="2600" dirty="0" smtClean="0">
                <a:solidFill>
                  <a:schemeClr val="tx2">
                    <a:lumMod val="75000"/>
                  </a:schemeClr>
                </a:solidFill>
              </a:rPr>
              <a:t>citations</a:t>
            </a:r>
          </a:p>
          <a:p>
            <a:pPr marL="747713" lvl="1" indent="-290513" algn="l">
              <a:spcBef>
                <a:spcPts val="0"/>
              </a:spcBef>
              <a:buClr>
                <a:schemeClr val="accent1"/>
              </a:buClr>
              <a:buFont typeface="Arial" panose="020B0604020202020204" pitchFamily="34" charset="0"/>
              <a:buChar char="•"/>
            </a:pPr>
            <a:endParaRPr lang="en-US" sz="1200" b="1" dirty="0" smtClean="0">
              <a:solidFill>
                <a:schemeClr val="tx2">
                  <a:lumMod val="75000"/>
                </a:schemeClr>
              </a:solidFill>
              <a:latin typeface="+mj-lt"/>
            </a:endParaRPr>
          </a:p>
          <a:p>
            <a:pPr marL="290513" marR="0" indent="-290513" algn="l" defTabSz="914400" rtl="0" eaLnBrk="0" fontAlgn="base" latinLnBrk="0" hangingPunct="0">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…efficient submission process</a:t>
            </a:r>
          </a:p>
          <a:p>
            <a:pPr marL="914400" lvl="1" indent="-457200" algn="l">
              <a:spcBef>
                <a:spcPts val="0"/>
              </a:spcBef>
              <a:buClr>
                <a:schemeClr val="accent1"/>
              </a:buClr>
              <a:buFont typeface="Calibri" panose="020F0502020204030204" pitchFamily="34" charset="0"/>
              <a:buChar char="–"/>
            </a:pPr>
            <a:r>
              <a:rPr lang="en-US" sz="2600" dirty="0">
                <a:solidFill>
                  <a:schemeClr val="tx2">
                    <a:lumMod val="75000"/>
                  </a:schemeClr>
                </a:solidFill>
              </a:rPr>
              <a:t>Online submission system</a:t>
            </a:r>
          </a:p>
          <a:p>
            <a:pPr marL="914400" lvl="1" indent="-457200" algn="l">
              <a:spcBef>
                <a:spcPts val="0"/>
              </a:spcBef>
              <a:buClr>
                <a:schemeClr val="accent1"/>
              </a:buClr>
              <a:buFont typeface="Calibri" panose="020F0502020204030204" pitchFamily="34" charset="0"/>
              <a:buChar char="–"/>
            </a:pPr>
            <a:r>
              <a:rPr lang="en-US" sz="2600" dirty="0">
                <a:solidFill>
                  <a:schemeClr val="tx2">
                    <a:lumMod val="75000"/>
                  </a:schemeClr>
                </a:solidFill>
              </a:rPr>
              <a:t>Short publication </a:t>
            </a:r>
            <a:r>
              <a:rPr lang="en-US" sz="2600" dirty="0" smtClean="0">
                <a:solidFill>
                  <a:schemeClr val="tx2">
                    <a:lumMod val="75000"/>
                  </a:schemeClr>
                </a:solidFill>
              </a:rPr>
              <a:t>times</a:t>
            </a:r>
          </a:p>
          <a:p>
            <a:pPr marL="747713" lvl="1" indent="-290513" algn="l">
              <a:spcBef>
                <a:spcPts val="0"/>
              </a:spcBef>
              <a:buClr>
                <a:schemeClr val="accent1"/>
              </a:buClr>
              <a:buFont typeface="Arial" panose="020B0604020202020204" pitchFamily="34" charset="0"/>
              <a:buChar char="•"/>
            </a:pPr>
            <a:endParaRPr lang="en-US" sz="1200" b="1" dirty="0" smtClean="0">
              <a:solidFill>
                <a:schemeClr val="tx2">
                  <a:lumMod val="75000"/>
                </a:schemeClr>
              </a:solidFill>
              <a:latin typeface="+mj-lt"/>
            </a:endParaRPr>
          </a:p>
          <a:p>
            <a:pPr marL="290513" marR="0" indent="-290513" algn="l" defTabSz="914400" rtl="0" eaLnBrk="0" fontAlgn="base" latinLnBrk="0" hangingPunct="0">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…variety of article types/special issues</a:t>
            </a:r>
          </a:p>
          <a:p>
            <a:pPr marL="914400" lvl="1" indent="-457200" algn="l">
              <a:spcBef>
                <a:spcPts val="0"/>
              </a:spcBef>
              <a:buClr>
                <a:schemeClr val="accent1"/>
              </a:buClr>
              <a:buFont typeface="Calibri" panose="020F0502020204030204" pitchFamily="34" charset="0"/>
              <a:buChar char="–"/>
            </a:pPr>
            <a:r>
              <a:rPr lang="en-US" sz="2600" dirty="0" smtClean="0">
                <a:solidFill>
                  <a:schemeClr val="tx2">
                    <a:lumMod val="75000"/>
                  </a:schemeClr>
                </a:solidFill>
                <a:latin typeface="+mj-lt"/>
              </a:rPr>
              <a:t>Editorially thorough journal</a:t>
            </a:r>
          </a:p>
          <a:p>
            <a:pPr marL="914400" lvl="1" indent="-457200" algn="l">
              <a:spcBef>
                <a:spcPts val="0"/>
              </a:spcBef>
              <a:buClr>
                <a:schemeClr val="accent1"/>
              </a:buClr>
              <a:buFont typeface="Calibri" panose="020F0502020204030204" pitchFamily="34" charset="0"/>
              <a:buChar char="–"/>
            </a:pPr>
            <a:r>
              <a:rPr lang="en-US" sz="2600" dirty="0" smtClean="0">
                <a:solidFill>
                  <a:schemeClr val="tx2">
                    <a:lumMod val="75000"/>
                  </a:schemeClr>
                </a:solidFill>
                <a:latin typeface="+mj-lt"/>
              </a:rPr>
              <a:t>Important for Web of Science</a:t>
            </a:r>
          </a:p>
        </p:txBody>
      </p:sp>
    </p:spTree>
    <p:extLst>
      <p:ext uri="{BB962C8B-B14F-4D97-AF65-F5344CB8AC3E}">
        <p14:creationId xmlns:p14="http://schemas.microsoft.com/office/powerpoint/2010/main" val="397102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5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5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8">
                                            <p:txEl>
                                              <p:pRg st="6" end="6"/>
                                            </p:txEl>
                                          </p:spTgt>
                                        </p:tgtEl>
                                        <p:attrNameLst>
                                          <p:attrName>style.visibility</p:attrName>
                                        </p:attrNameLst>
                                      </p:cBhvr>
                                      <p:to>
                                        <p:strVal val="visible"/>
                                      </p:to>
                                    </p:set>
                                    <p:animEffect transition="in" filter="fade">
                                      <p:cBhvr>
                                        <p:cTn id="26" dur="500"/>
                                        <p:tgtEl>
                                          <p:spTgt spid="8">
                                            <p:txEl>
                                              <p:pRg st="6" end="6"/>
                                            </p:txEl>
                                          </p:spTgt>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xEl>
                                              <p:pRg st="7" end="7"/>
                                            </p:txEl>
                                          </p:spTgt>
                                        </p:tgtEl>
                                        <p:attrNameLst>
                                          <p:attrName>style.visibility</p:attrName>
                                        </p:attrNameLst>
                                      </p:cBhvr>
                                      <p:to>
                                        <p:strVal val="visible"/>
                                      </p:to>
                                    </p:set>
                                    <p:animEffect transition="in" filter="fade">
                                      <p:cBhvr>
                                        <p:cTn id="29" dur="500"/>
                                        <p:tgtEl>
                                          <p:spTgt spid="8">
                                            <p:txEl>
                                              <p:pRg st="7" end="7"/>
                                            </p:txEl>
                                          </p:spTgt>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
                                            <p:txEl>
                                              <p:pRg st="8" end="8"/>
                                            </p:txEl>
                                          </p:spTgt>
                                        </p:tgtEl>
                                        <p:attrNameLst>
                                          <p:attrName>style.visibility</p:attrName>
                                        </p:attrNameLst>
                                      </p:cBhvr>
                                      <p:to>
                                        <p:strVal val="visible"/>
                                      </p:to>
                                    </p:set>
                                    <p:animEffect transition="in" filter="fade">
                                      <p:cBhvr>
                                        <p:cTn id="32" dur="500"/>
                                        <p:tgtEl>
                                          <p:spTgt spid="8">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xEl>
                                              <p:pRg st="10" end="10"/>
                                            </p:txEl>
                                          </p:spTgt>
                                        </p:tgtEl>
                                        <p:attrNameLst>
                                          <p:attrName>style.visibility</p:attrName>
                                        </p:attrNameLst>
                                      </p:cBhvr>
                                      <p:to>
                                        <p:strVal val="visible"/>
                                      </p:to>
                                    </p:set>
                                    <p:animEffect transition="in" filter="fade">
                                      <p:cBhvr>
                                        <p:cTn id="37" dur="500"/>
                                        <p:tgtEl>
                                          <p:spTgt spid="8">
                                            <p:txEl>
                                              <p:pRg st="10" end="1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11" end="11"/>
                                            </p:txEl>
                                          </p:spTgt>
                                        </p:tgtEl>
                                        <p:attrNameLst>
                                          <p:attrName>style.visibility</p:attrName>
                                        </p:attrNameLst>
                                      </p:cBhvr>
                                      <p:to>
                                        <p:strVal val="visible"/>
                                      </p:to>
                                    </p:set>
                                    <p:animEffect transition="in" filter="fade">
                                      <p:cBhvr>
                                        <p:cTn id="40" dur="500"/>
                                        <p:tgtEl>
                                          <p:spTgt spid="8">
                                            <p:txEl>
                                              <p:pRg st="11" end="11"/>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8">
                                            <p:txEl>
                                              <p:pRg st="12" end="12"/>
                                            </p:txEl>
                                          </p:spTgt>
                                        </p:tgtEl>
                                        <p:attrNameLst>
                                          <p:attrName>style.visibility</p:attrName>
                                        </p:attrNameLst>
                                      </p:cBhvr>
                                      <p:to>
                                        <p:strVal val="visible"/>
                                      </p:to>
                                    </p:set>
                                    <p:animEffect transition="in" filter="fade">
                                      <p:cBhvr>
                                        <p:cTn id="43" dur="500"/>
                                        <p:tgtEl>
                                          <p:spTgt spid="8">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Special issues &amp; Editorials</a:t>
            </a:r>
            <a:endParaRPr lang="en-US" sz="3200" dirty="0"/>
          </a:p>
        </p:txBody>
      </p:sp>
      <p:sp>
        <p:nvSpPr>
          <p:cNvPr id="3" name="TextBox 2"/>
          <p:cNvSpPr txBox="1"/>
          <p:nvPr/>
        </p:nvSpPr>
        <p:spPr>
          <a:xfrm>
            <a:off x="701484" y="1509720"/>
            <a:ext cx="7831044"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Establish your journal as a </a:t>
            </a:r>
            <a:r>
              <a:rPr lang="en-US" sz="3200" b="1" i="1" u="sng" dirty="0" smtClean="0">
                <a:solidFill>
                  <a:srgbClr val="C00000"/>
                </a:solidFill>
                <a:latin typeface="+mn-lt"/>
              </a:rPr>
              <a:t>hub</a:t>
            </a:r>
            <a:r>
              <a:rPr lang="en-US" sz="3200" b="1" i="1" dirty="0" smtClean="0">
                <a:solidFill>
                  <a:srgbClr val="C00000"/>
                </a:solidFill>
                <a:latin typeface="+mn-lt"/>
              </a:rPr>
              <a:t> for the field</a:t>
            </a:r>
          </a:p>
        </p:txBody>
      </p:sp>
      <p:sp>
        <p:nvSpPr>
          <p:cNvPr id="4" name="Rounded Rectangle 3"/>
          <p:cNvSpPr/>
          <p:nvPr/>
        </p:nvSpPr>
        <p:spPr bwMode="auto">
          <a:xfrm>
            <a:off x="251424" y="243886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Special issues</a:t>
            </a:r>
            <a:endParaRPr kumimoji="0" lang="en-US" sz="32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2861772" y="2078820"/>
            <a:ext cx="6030804" cy="1644578"/>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Focus on current hot topic/meeting</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Well-respected guest editor</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Invited</a:t>
            </a:r>
            <a:r>
              <a:rPr kumimoji="0" lang="en-US" sz="2800" b="1" i="0" u="none" strike="noStrike" cap="none" normalizeH="0" dirty="0" smtClean="0">
                <a:ln>
                  <a:noFill/>
                </a:ln>
                <a:solidFill>
                  <a:schemeClr val="tx2">
                    <a:lumMod val="75000"/>
                  </a:schemeClr>
                </a:solidFill>
                <a:effectLst/>
                <a:latin typeface="+mj-lt"/>
              </a:rPr>
              <a:t> reviews and original articles</a:t>
            </a:r>
            <a:endParaRPr kumimoji="0" lang="en-US" sz="2800" b="1" i="0" u="none" strike="noStrike" cap="none" normalizeH="0" baseline="0" dirty="0">
              <a:ln>
                <a:noFill/>
              </a:ln>
              <a:solidFill>
                <a:schemeClr val="tx2">
                  <a:lumMod val="75000"/>
                </a:schemeClr>
              </a:solidFill>
              <a:effectLst/>
              <a:latin typeface="+mj-lt"/>
            </a:endParaRPr>
          </a:p>
        </p:txBody>
      </p:sp>
      <p:sp>
        <p:nvSpPr>
          <p:cNvPr id="6" name="Rounded Rectangle 5"/>
          <p:cNvSpPr/>
          <p:nvPr/>
        </p:nvSpPr>
        <p:spPr bwMode="auto">
          <a:xfrm>
            <a:off x="251424" y="4106059"/>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Editorials</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2865516" y="3969072"/>
            <a:ext cx="6027060" cy="1644578"/>
          </a:xfrm>
          <a:prstGeom prst="round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Highlight recent articles/trends</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Discuss new technologies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Review</a:t>
            </a:r>
            <a:r>
              <a:rPr kumimoji="0" lang="en-US" sz="2800" b="1" i="0" u="none" strike="noStrike" cap="none" normalizeH="0" dirty="0" smtClean="0">
                <a:ln>
                  <a:noFill/>
                </a:ln>
                <a:solidFill>
                  <a:schemeClr val="tx2">
                    <a:lumMod val="75000"/>
                  </a:schemeClr>
                </a:solidFill>
                <a:effectLst/>
                <a:latin typeface="+mj-lt"/>
              </a:rPr>
              <a:t> policy changes &amp; impact</a:t>
            </a:r>
            <a:endParaRPr kumimoji="0" lang="en-US" sz="2800" b="1" i="0" u="none" strike="noStrike" cap="none" normalizeH="0" baseline="0" dirty="0">
              <a:ln>
                <a:noFill/>
              </a:ln>
              <a:solidFill>
                <a:schemeClr val="tx2">
                  <a:lumMod val="75000"/>
                </a:schemeClr>
              </a:solidFill>
              <a:effectLst/>
              <a:latin typeface="+mj-lt"/>
            </a:endParaRPr>
          </a:p>
        </p:txBody>
      </p:sp>
      <p:sp>
        <p:nvSpPr>
          <p:cNvPr id="8" name="TextBox 7"/>
          <p:cNvSpPr txBox="1"/>
          <p:nvPr/>
        </p:nvSpPr>
        <p:spPr>
          <a:xfrm>
            <a:off x="251424" y="6011725"/>
            <a:ext cx="8641152" cy="630084"/>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2800" b="1" i="1" dirty="0" smtClean="0">
                <a:solidFill>
                  <a:schemeClr val="accent6"/>
                </a:solidFill>
                <a:latin typeface="+mn-lt"/>
              </a:rPr>
              <a:t>Stay up-to-date on recent trends in your field!</a:t>
            </a:r>
          </a:p>
        </p:txBody>
      </p:sp>
    </p:spTree>
    <p:extLst>
      <p:ext uri="{BB962C8B-B14F-4D97-AF65-F5344CB8AC3E}">
        <p14:creationId xmlns:p14="http://schemas.microsoft.com/office/powerpoint/2010/main" val="3897484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7">
                                            <p:txEl>
                                              <p:pRg st="2" end="2"/>
                                            </p:txEl>
                                          </p:spTgt>
                                        </p:tgtEl>
                                        <p:attrNameLst>
                                          <p:attrName>style.visibility</p:attrName>
                                        </p:attrNameLst>
                                      </p:cBhvr>
                                      <p:to>
                                        <p:strVal val="visible"/>
                                      </p:to>
                                    </p:set>
                                    <p:animEffect transition="in" filter="fade">
                                      <p:cBhvr>
                                        <p:cTn id="46" dur="500"/>
                                        <p:tgtEl>
                                          <p:spTgt spid="7">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fade">
                                      <p:cBhvr>
                                        <p:cTn id="5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nimBg="1"/>
      <p:bldP spid="7" grpId="0" uiExpand="1" build="p" animBg="1"/>
      <p:bldP spid="8"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Attending conferences</a:t>
            </a:r>
            <a:endParaRPr lang="en-US" sz="3200" dirty="0"/>
          </a:p>
        </p:txBody>
      </p:sp>
      <p:sp>
        <p:nvSpPr>
          <p:cNvPr id="4" name="Rounded Rectangle 3"/>
          <p:cNvSpPr/>
          <p:nvPr/>
        </p:nvSpPr>
        <p:spPr bwMode="auto">
          <a:xfrm>
            <a:off x="341436" y="1809271"/>
            <a:ext cx="2700360" cy="901737"/>
          </a:xfrm>
          <a:prstGeom prst="round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Trends</a:t>
            </a:r>
            <a:endParaRPr kumimoji="0" lang="en-US" sz="32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3221820" y="1756791"/>
            <a:ext cx="5490732" cy="1006696"/>
          </a:xfrm>
          <a:prstGeom prst="round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Stay</a:t>
            </a:r>
            <a:r>
              <a:rPr kumimoji="0" lang="en-US" sz="2800" b="1" i="0" u="none" strike="noStrike" cap="none" normalizeH="0" dirty="0" smtClean="0">
                <a:ln>
                  <a:noFill/>
                </a:ln>
                <a:solidFill>
                  <a:schemeClr val="tx2">
                    <a:lumMod val="75000"/>
                  </a:schemeClr>
                </a:solidFill>
                <a:effectLst/>
                <a:latin typeface="+mj-lt"/>
              </a:rPr>
              <a:t> up-to-date in the field</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tx1"/>
              </a:buClr>
              <a:buSzTx/>
              <a:buFont typeface="Arial" panose="020B0604020202020204" pitchFamily="34" charset="0"/>
              <a:buChar char="•"/>
              <a:tabLst/>
            </a:pPr>
            <a:r>
              <a:rPr lang="en-US" sz="2800" b="1" dirty="0" smtClean="0">
                <a:solidFill>
                  <a:schemeClr val="tx2">
                    <a:lumMod val="75000"/>
                  </a:schemeClr>
                </a:solidFill>
                <a:latin typeface="+mj-lt"/>
              </a:rPr>
              <a:t>Adjust editorial direction</a:t>
            </a:r>
            <a:endParaRPr kumimoji="0" lang="en-US" sz="2800" b="1" i="0" u="none" strike="noStrike" cap="none" normalizeH="0" baseline="0" dirty="0">
              <a:ln>
                <a:noFill/>
              </a:ln>
              <a:solidFill>
                <a:schemeClr val="tx2">
                  <a:lumMod val="75000"/>
                </a:schemeClr>
              </a:solidFill>
              <a:effectLst/>
              <a:latin typeface="+mj-lt"/>
            </a:endParaRPr>
          </a:p>
        </p:txBody>
      </p:sp>
      <p:sp>
        <p:nvSpPr>
          <p:cNvPr id="6" name="Rounded Rectangle 5"/>
          <p:cNvSpPr/>
          <p:nvPr/>
        </p:nvSpPr>
        <p:spPr bwMode="auto">
          <a:xfrm>
            <a:off x="341436" y="3312184"/>
            <a:ext cx="2700360" cy="90173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Networking</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3221820" y="3259704"/>
            <a:ext cx="5490732" cy="1006696"/>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Meet with researchers</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Solicit articles and reviews</a:t>
            </a:r>
            <a:endParaRPr kumimoji="0" lang="en-US" sz="2800" b="1" i="0" u="none" strike="noStrike" cap="none" normalizeH="0" baseline="0" dirty="0">
              <a:ln>
                <a:noFill/>
              </a:ln>
              <a:solidFill>
                <a:schemeClr val="tx2">
                  <a:lumMod val="75000"/>
                </a:schemeClr>
              </a:solidFill>
              <a:effectLst/>
              <a:latin typeface="+mj-lt"/>
            </a:endParaRPr>
          </a:p>
        </p:txBody>
      </p:sp>
      <p:sp>
        <p:nvSpPr>
          <p:cNvPr id="8" name="Rounded Rectangle 7"/>
          <p:cNvSpPr/>
          <p:nvPr/>
        </p:nvSpPr>
        <p:spPr bwMode="auto">
          <a:xfrm>
            <a:off x="341436" y="4815097"/>
            <a:ext cx="2700360" cy="90173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Visibility</a:t>
            </a:r>
            <a:endParaRPr kumimoji="0" lang="en-US" sz="3200" b="1" i="0" u="none" strike="noStrike" cap="none" normalizeH="0" baseline="0" dirty="0">
              <a:ln>
                <a:noFill/>
              </a:ln>
              <a:solidFill>
                <a:schemeClr val="bg1"/>
              </a:solidFill>
              <a:effectLst/>
              <a:latin typeface="+mj-lt"/>
            </a:endParaRPr>
          </a:p>
        </p:txBody>
      </p:sp>
      <p:sp>
        <p:nvSpPr>
          <p:cNvPr id="9" name="Rounded Rectangle 8"/>
          <p:cNvSpPr/>
          <p:nvPr/>
        </p:nvSpPr>
        <p:spPr bwMode="auto">
          <a:xfrm>
            <a:off x="3221820" y="4762616"/>
            <a:ext cx="5490732" cy="1006696"/>
          </a:xfrm>
          <a:prstGeom prst="round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Set up booth with sample issues</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Participate in events/workshops</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3684679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7">
                                            <p:bg/>
                                          </p:spTgt>
                                        </p:tgtEl>
                                        <p:attrNameLst>
                                          <p:attrName>style.visibility</p:attrName>
                                        </p:attrNameLst>
                                      </p:cBhvr>
                                      <p:to>
                                        <p:strVal val="visible"/>
                                      </p:to>
                                    </p:set>
                                    <p:animEffect transition="in" filter="fade">
                                      <p:cBhvr>
                                        <p:cTn id="28" dur="500"/>
                                        <p:tgtEl>
                                          <p:spTgt spid="7">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Effect transition="in" filter="fade">
                                      <p:cBhvr>
                                        <p:cTn id="31" dur="500"/>
                                        <p:tgtEl>
                                          <p:spTgt spid="7">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7">
                                            <p:txEl>
                                              <p:pRg st="1" end="1"/>
                                            </p:txEl>
                                          </p:spTgt>
                                        </p:tgtEl>
                                        <p:attrNameLst>
                                          <p:attrName>style.visibility</p:attrName>
                                        </p:attrNameLst>
                                      </p:cBhvr>
                                      <p:to>
                                        <p:strVal val="visible"/>
                                      </p:to>
                                    </p:set>
                                    <p:animEffect transition="in" filter="fade">
                                      <p:cBhvr>
                                        <p:cTn id="36" dur="500"/>
                                        <p:tgtEl>
                                          <p:spTgt spid="7">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9">
                                            <p:bg/>
                                          </p:spTgt>
                                        </p:tgtEl>
                                        <p:attrNameLst>
                                          <p:attrName>style.visibility</p:attrName>
                                        </p:attrNameLst>
                                      </p:cBhvr>
                                      <p:to>
                                        <p:strVal val="visible"/>
                                      </p:to>
                                    </p:set>
                                    <p:animEffect transition="in" filter="fade">
                                      <p:cBhvr>
                                        <p:cTn id="45" dur="500"/>
                                        <p:tgtEl>
                                          <p:spTgt spid="9">
                                            <p:bg/>
                                          </p:spTgt>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9">
                                            <p:txEl>
                                              <p:pRg st="0" end="0"/>
                                            </p:txEl>
                                          </p:spTgt>
                                        </p:tgtEl>
                                        <p:attrNameLst>
                                          <p:attrName>style.visibility</p:attrName>
                                        </p:attrNameLst>
                                      </p:cBhvr>
                                      <p:to>
                                        <p:strVal val="visible"/>
                                      </p:to>
                                    </p:set>
                                    <p:animEffect transition="in" filter="fade">
                                      <p:cBhvr>
                                        <p:cTn id="48" dur="500"/>
                                        <p:tgtEl>
                                          <p:spTgt spid="9">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9">
                                            <p:txEl>
                                              <p:pRg st="1" end="1"/>
                                            </p:txEl>
                                          </p:spTgt>
                                        </p:tgtEl>
                                        <p:attrNameLst>
                                          <p:attrName>style.visibility</p:attrName>
                                        </p:attrNameLst>
                                      </p:cBhvr>
                                      <p:to>
                                        <p:strVal val="visible"/>
                                      </p:to>
                                    </p:set>
                                    <p:animEffect transition="in" filter="fade">
                                      <p:cBhvr>
                                        <p:cTn id="53"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nimBg="1"/>
      <p:bldP spid="7" grpId="0" uiExpand="1" build="p" animBg="1"/>
      <p:bldP spid="8" grpId="0" animBg="1"/>
      <p:bldP spid="9" grpId="0" uiExpand="1" build="p"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Press releases</a:t>
            </a:r>
            <a:endParaRPr lang="en-US" sz="3200" dirty="0"/>
          </a:p>
        </p:txBody>
      </p:sp>
      <p:sp>
        <p:nvSpPr>
          <p:cNvPr id="4" name="Rounded Rectangle 3"/>
          <p:cNvSpPr/>
          <p:nvPr/>
        </p:nvSpPr>
        <p:spPr bwMode="auto">
          <a:xfrm>
            <a:off x="341436" y="2150308"/>
            <a:ext cx="2700360" cy="901737"/>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Topics</a:t>
            </a:r>
            <a:endParaRPr kumimoji="0" lang="en-US" sz="3200" b="1" i="0" u="none" strike="noStrike" cap="none" normalizeH="0" baseline="0" dirty="0">
              <a:ln>
                <a:noFill/>
              </a:ln>
              <a:solidFill>
                <a:schemeClr val="bg1"/>
              </a:solidFill>
              <a:effectLst/>
              <a:latin typeface="+mj-lt"/>
            </a:endParaRPr>
          </a:p>
        </p:txBody>
      </p:sp>
      <p:sp>
        <p:nvSpPr>
          <p:cNvPr id="5" name="Rounded Rectangle 4"/>
          <p:cNvSpPr/>
          <p:nvPr/>
        </p:nvSpPr>
        <p:spPr bwMode="auto">
          <a:xfrm>
            <a:off x="3221820" y="1898796"/>
            <a:ext cx="5670756" cy="1404763"/>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Human interest (e.g.,</a:t>
            </a:r>
            <a:r>
              <a:rPr kumimoji="0" lang="en-US" sz="2800" b="1" i="0" u="none" strike="noStrike" cap="none" normalizeH="0" dirty="0" smtClean="0">
                <a:ln>
                  <a:noFill/>
                </a:ln>
                <a:solidFill>
                  <a:schemeClr val="tx2">
                    <a:lumMod val="75000"/>
                  </a:schemeClr>
                </a:solidFill>
                <a:effectLst/>
                <a:latin typeface="+mj-lt"/>
              </a:rPr>
              <a:t> psychology)</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New discovery (medicine/science)</a:t>
            </a:r>
          </a:p>
          <a:p>
            <a:pPr marL="290513" marR="0" indent="-290513" algn="l" defTabSz="914400" rtl="0" eaLnBrk="0" fontAlgn="base" latinLnBrk="0" hangingPunct="0">
              <a:lnSpc>
                <a:spcPct val="100000"/>
              </a:lnSpc>
              <a:spcBef>
                <a:spcPts val="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Topic currently in the news</a:t>
            </a:r>
          </a:p>
        </p:txBody>
      </p:sp>
      <p:sp>
        <p:nvSpPr>
          <p:cNvPr id="6" name="Rounded Rectangle 5"/>
          <p:cNvSpPr/>
          <p:nvPr/>
        </p:nvSpPr>
        <p:spPr bwMode="auto">
          <a:xfrm>
            <a:off x="341436" y="3500490"/>
            <a:ext cx="2700360" cy="901736"/>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What to do</a:t>
            </a:r>
            <a:endParaRPr kumimoji="0" lang="en-US" sz="3200" b="1" i="0" u="none" strike="noStrike" cap="none" normalizeH="0" baseline="0" dirty="0">
              <a:ln>
                <a:noFill/>
              </a:ln>
              <a:solidFill>
                <a:schemeClr val="bg1"/>
              </a:solidFill>
              <a:effectLst/>
              <a:latin typeface="+mj-lt"/>
            </a:endParaRPr>
          </a:p>
        </p:txBody>
      </p:sp>
      <p:sp>
        <p:nvSpPr>
          <p:cNvPr id="7" name="Rounded Rectangle 6"/>
          <p:cNvSpPr/>
          <p:nvPr/>
        </p:nvSpPr>
        <p:spPr bwMode="auto">
          <a:xfrm>
            <a:off x="3221820" y="3448010"/>
            <a:ext cx="5670756" cy="1006696"/>
          </a:xfrm>
          <a:prstGeom prst="roundRect">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Contact your publisher/institute</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Prepare press release</a:t>
            </a:r>
            <a:endParaRPr kumimoji="0" lang="en-US" sz="2800" b="1" i="0" u="none" strike="noStrike" cap="none" normalizeH="0" baseline="0" dirty="0">
              <a:ln>
                <a:noFill/>
              </a:ln>
              <a:solidFill>
                <a:schemeClr val="tx2">
                  <a:lumMod val="75000"/>
                </a:schemeClr>
              </a:solidFill>
              <a:effectLst/>
              <a:latin typeface="+mj-lt"/>
            </a:endParaRPr>
          </a:p>
        </p:txBody>
      </p:sp>
      <p:sp>
        <p:nvSpPr>
          <p:cNvPr id="3" name="TextBox 2"/>
          <p:cNvSpPr txBox="1"/>
          <p:nvPr/>
        </p:nvSpPr>
        <p:spPr>
          <a:xfrm>
            <a:off x="341436" y="1469523"/>
            <a:ext cx="8551140" cy="699309"/>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Attract widespread attention to your journal!</a:t>
            </a:r>
          </a:p>
        </p:txBody>
      </p:sp>
      <p:pic>
        <p:nvPicPr>
          <p:cNvPr id="1026" name="Picture 2" descr="http://www.prsa.org/bin/n/n/eurekalert%20300%20cmyk.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4300" y="4726203"/>
            <a:ext cx="3117116" cy="1692039"/>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3851904" y="4903151"/>
            <a:ext cx="4680624" cy="1136197"/>
          </a:xfrm>
          <a:prstGeom prst="rect">
            <a:avLst/>
          </a:prstGeom>
          <a:noFill/>
        </p:spPr>
        <p:txBody>
          <a:bodyPr wrap="square" lIns="0" tIns="0" rIns="0" bIns="0" rtlCol="0">
            <a:noAutofit/>
          </a:bodyPr>
          <a:lstStyle/>
          <a:p>
            <a:pPr marL="347663" indent="-347663" algn="l">
              <a:spcBef>
                <a:spcPts val="900"/>
              </a:spcBef>
              <a:buClr>
                <a:srgbClr val="C00000"/>
              </a:buClr>
              <a:buSzPct val="100000"/>
              <a:buFont typeface="Arial" panose="020B0604020202020204" pitchFamily="34" charset="0"/>
              <a:buChar char="•"/>
            </a:pPr>
            <a:r>
              <a:rPr lang="en-US" sz="2800" dirty="0" smtClean="0">
                <a:solidFill>
                  <a:schemeClr val="tx2">
                    <a:lumMod val="75000"/>
                  </a:schemeClr>
                </a:solidFill>
                <a:latin typeface="+mn-lt"/>
              </a:rPr>
              <a:t>Post story about the paper</a:t>
            </a:r>
          </a:p>
          <a:p>
            <a:pPr marL="347663" indent="-347663" algn="l">
              <a:spcBef>
                <a:spcPts val="900"/>
              </a:spcBef>
              <a:buClr>
                <a:srgbClr val="C00000"/>
              </a:buClr>
              <a:buSzPct val="100000"/>
              <a:buFont typeface="Arial" panose="020B0604020202020204" pitchFamily="34" charset="0"/>
              <a:buChar char="•"/>
            </a:pPr>
            <a:r>
              <a:rPr lang="en-US" sz="2800" dirty="0" smtClean="0">
                <a:solidFill>
                  <a:schemeClr val="tx2">
                    <a:lumMod val="75000"/>
                  </a:schemeClr>
                </a:solidFill>
                <a:latin typeface="+mn-lt"/>
              </a:rPr>
              <a:t>Accessed by 8000 registered journalists from 75 countries</a:t>
            </a:r>
          </a:p>
        </p:txBody>
      </p:sp>
    </p:spTree>
    <p:extLst>
      <p:ext uri="{BB962C8B-B14F-4D97-AF65-F5344CB8AC3E}">
        <p14:creationId xmlns:p14="http://schemas.microsoft.com/office/powerpoint/2010/main" val="3283012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5">
                                            <p:bg/>
                                          </p:spTgt>
                                        </p:tgtEl>
                                        <p:attrNameLst>
                                          <p:attrName>style.visibility</p:attrName>
                                        </p:attrNameLst>
                                      </p:cBhvr>
                                      <p:to>
                                        <p:strVal val="visible"/>
                                      </p:to>
                                    </p:set>
                                    <p:animEffect transition="in" filter="fade">
                                      <p:cBhvr>
                                        <p:cTn id="11" dur="500"/>
                                        <p:tgtEl>
                                          <p:spTgt spid="5">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fade">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7">
                                            <p:bg/>
                                          </p:spTgt>
                                        </p:tgtEl>
                                        <p:attrNameLst>
                                          <p:attrName>style.visibility</p:attrName>
                                        </p:attrNameLst>
                                      </p:cBhvr>
                                      <p:to>
                                        <p:strVal val="visible"/>
                                      </p:to>
                                    </p:set>
                                    <p:animEffect transition="in" filter="fade">
                                      <p:cBhvr>
                                        <p:cTn id="33" dur="500"/>
                                        <p:tgtEl>
                                          <p:spTgt spid="7">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7">
                                            <p:txEl>
                                              <p:pRg st="1" end="1"/>
                                            </p:txEl>
                                          </p:spTgt>
                                        </p:tgtEl>
                                        <p:attrNameLst>
                                          <p:attrName>style.visibility</p:attrName>
                                        </p:attrNameLst>
                                      </p:cBhvr>
                                      <p:to>
                                        <p:strVal val="visible"/>
                                      </p:to>
                                    </p:set>
                                    <p:animEffect transition="in" filter="fade">
                                      <p:cBhvr>
                                        <p:cTn id="41" dur="500"/>
                                        <p:tgtEl>
                                          <p:spTgt spid="7">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026"/>
                                        </p:tgtEl>
                                        <p:attrNameLst>
                                          <p:attrName>style.visibility</p:attrName>
                                        </p:attrNameLst>
                                      </p:cBhvr>
                                      <p:to>
                                        <p:strVal val="visible"/>
                                      </p:to>
                                    </p:set>
                                    <p:animEffect transition="in" filter="fade">
                                      <p:cBhvr>
                                        <p:cTn id="46" dur="500"/>
                                        <p:tgtEl>
                                          <p:spTgt spid="102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uiExpand="1" build="p" animBg="1"/>
      <p:bldP spid="6" grpId="0" animBg="1"/>
      <p:bldP spid="7" grpId="0" uiExpand="1" build="p" animBg="1"/>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Online promotion</a:t>
            </a:r>
            <a:endParaRPr lang="en-US" sz="3200" dirty="0"/>
          </a:p>
        </p:txBody>
      </p:sp>
      <p:sp>
        <p:nvSpPr>
          <p:cNvPr id="3" name="TextBox 2"/>
          <p:cNvSpPr txBox="1"/>
          <p:nvPr/>
        </p:nvSpPr>
        <p:spPr>
          <a:xfrm>
            <a:off x="0" y="1268712"/>
            <a:ext cx="9144000" cy="900120"/>
          </a:xfrm>
          <a:prstGeom prst="rect">
            <a:avLst/>
          </a:prstGeom>
          <a:noFill/>
        </p:spPr>
        <p:txBody>
          <a:bodyPr wrap="square" lIns="0" tIns="0" rIns="0" bIns="0" rtlCol="0">
            <a:noAutofit/>
          </a:bodyPr>
          <a:lstStyle/>
          <a:p>
            <a:pPr>
              <a:spcBef>
                <a:spcPts val="0"/>
              </a:spcBef>
              <a:buClr>
                <a:schemeClr val="accent2"/>
              </a:buClr>
              <a:buSzPct val="100000"/>
            </a:pPr>
            <a:r>
              <a:rPr lang="en-US" sz="3200" b="1" i="1" dirty="0" smtClean="0">
                <a:solidFill>
                  <a:srgbClr val="C00000"/>
                </a:solidFill>
                <a:latin typeface="+mn-lt"/>
              </a:rPr>
              <a:t>Use social networks to promote your               </a:t>
            </a:r>
          </a:p>
          <a:p>
            <a:pPr>
              <a:spcBef>
                <a:spcPts val="0"/>
              </a:spcBef>
              <a:buClr>
                <a:schemeClr val="accent2"/>
              </a:buClr>
              <a:buSzPct val="100000"/>
            </a:pPr>
            <a:r>
              <a:rPr lang="en-US" sz="3200" b="1" i="1" dirty="0" smtClean="0">
                <a:solidFill>
                  <a:srgbClr val="C00000"/>
                </a:solidFill>
                <a:latin typeface="+mn-lt"/>
              </a:rPr>
              <a:t>journal and articles!</a:t>
            </a:r>
          </a:p>
        </p:txBody>
      </p:sp>
      <p:pic>
        <p:nvPicPr>
          <p:cNvPr id="4" name="Picture 3"/>
          <p:cNvPicPr>
            <a:picLocks noChangeAspect="1"/>
          </p:cNvPicPr>
          <p:nvPr/>
        </p:nvPicPr>
        <p:blipFill>
          <a:blip r:embed="rId3"/>
          <a:stretch>
            <a:fillRect/>
          </a:stretch>
        </p:blipFill>
        <p:spPr>
          <a:xfrm>
            <a:off x="425101" y="2708904"/>
            <a:ext cx="2616695" cy="2916041"/>
          </a:xfrm>
          <a:prstGeom prst="rect">
            <a:avLst/>
          </a:prstGeom>
        </p:spPr>
      </p:pic>
      <p:pic>
        <p:nvPicPr>
          <p:cNvPr id="5" name="Picture 4"/>
          <p:cNvPicPr>
            <a:picLocks noChangeAspect="1"/>
          </p:cNvPicPr>
          <p:nvPr/>
        </p:nvPicPr>
        <p:blipFill>
          <a:blip r:embed="rId4"/>
          <a:stretch>
            <a:fillRect/>
          </a:stretch>
        </p:blipFill>
        <p:spPr>
          <a:xfrm>
            <a:off x="2525017" y="2462375"/>
            <a:ext cx="4199026" cy="2473322"/>
          </a:xfrm>
          <a:prstGeom prst="rect">
            <a:avLst/>
          </a:prstGeom>
        </p:spPr>
      </p:pic>
      <p:pic>
        <p:nvPicPr>
          <p:cNvPr id="6" name="Picture 5"/>
          <p:cNvPicPr>
            <a:picLocks noChangeAspect="1"/>
          </p:cNvPicPr>
          <p:nvPr/>
        </p:nvPicPr>
        <p:blipFill>
          <a:blip r:embed="rId5"/>
          <a:stretch>
            <a:fillRect/>
          </a:stretch>
        </p:blipFill>
        <p:spPr>
          <a:xfrm>
            <a:off x="3694094" y="4624999"/>
            <a:ext cx="5164980" cy="1759638"/>
          </a:xfrm>
          <a:prstGeom prst="rect">
            <a:avLst/>
          </a:prstGeom>
        </p:spPr>
      </p:pic>
      <p:sp>
        <p:nvSpPr>
          <p:cNvPr id="7" name="TextBox 6"/>
          <p:cNvSpPr txBox="1"/>
          <p:nvPr/>
        </p:nvSpPr>
        <p:spPr>
          <a:xfrm>
            <a:off x="696323" y="5891280"/>
            <a:ext cx="2255461" cy="360048"/>
          </a:xfrm>
          <a:prstGeom prst="rect">
            <a:avLst/>
          </a:prstGeom>
          <a:noFill/>
        </p:spPr>
        <p:txBody>
          <a:bodyPr wrap="square" lIns="0" tIns="0" rIns="0" bIns="0" rtlCol="0" anchor="ctr" anchorCtr="0">
            <a:noAutofit/>
          </a:bodyPr>
          <a:lstStyle/>
          <a:p>
            <a:pPr>
              <a:lnSpc>
                <a:spcPts val="2200"/>
              </a:lnSpc>
              <a:spcBef>
                <a:spcPts val="900"/>
              </a:spcBef>
              <a:buClr>
                <a:schemeClr val="accent2"/>
              </a:buClr>
              <a:buSzPct val="100000"/>
            </a:pPr>
            <a:r>
              <a:rPr lang="en-US" sz="3200" b="1" dirty="0" smtClean="0">
                <a:solidFill>
                  <a:srgbClr val="44619D"/>
                </a:solidFill>
                <a:latin typeface="+mn-lt"/>
              </a:rPr>
              <a:t>Facebook</a:t>
            </a:r>
          </a:p>
        </p:txBody>
      </p:sp>
      <p:sp>
        <p:nvSpPr>
          <p:cNvPr id="9" name="TextBox 8"/>
          <p:cNvSpPr txBox="1"/>
          <p:nvPr/>
        </p:nvSpPr>
        <p:spPr>
          <a:xfrm>
            <a:off x="6277067" y="2780468"/>
            <a:ext cx="2255461" cy="360048"/>
          </a:xfrm>
          <a:prstGeom prst="rect">
            <a:avLst/>
          </a:prstGeom>
          <a:noFill/>
        </p:spPr>
        <p:txBody>
          <a:bodyPr wrap="square" lIns="0" tIns="0" rIns="0" bIns="0" rtlCol="0" anchor="ctr" anchorCtr="0">
            <a:noAutofit/>
          </a:bodyPr>
          <a:lstStyle/>
          <a:p>
            <a:pPr>
              <a:lnSpc>
                <a:spcPts val="2200"/>
              </a:lnSpc>
              <a:spcBef>
                <a:spcPts val="900"/>
              </a:spcBef>
              <a:buClr>
                <a:schemeClr val="accent2"/>
              </a:buClr>
              <a:buSzPct val="100000"/>
            </a:pPr>
            <a:r>
              <a:rPr lang="en-US" sz="3200" b="1" dirty="0" smtClean="0">
                <a:solidFill>
                  <a:srgbClr val="4596D4"/>
                </a:solidFill>
                <a:latin typeface="+mn-lt"/>
              </a:rPr>
              <a:t>Twitter</a:t>
            </a:r>
          </a:p>
        </p:txBody>
      </p:sp>
      <p:pic>
        <p:nvPicPr>
          <p:cNvPr id="1028" name="Picture 4" descr="https://lh3.ggpht.com/lSLM0xhCA1RZOwaQcjhlwmsvaIQYaP3c5qbDKCgLALhydrgExnaSKZdGa8S3YtRuVA=w30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92215" y="2618892"/>
            <a:ext cx="546341" cy="5463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lh3.googleusercontent.com/ZZPdzvlpK9r_Df9C3M7j1rNRi7hhHRvPhlklJ3lfi5jk86Jd1s0Y5wcQ1QgbVaAP5Q=w300"/>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485150" y="5736166"/>
            <a:ext cx="475321" cy="47532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upload.wikimedia.org/wikipedia/commons/thumb/0/01/LinkedIn_Logo.svg/1280px-LinkedIn_Logo.svg.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6912312" y="6171197"/>
            <a:ext cx="1725861" cy="467870"/>
          </a:xfrm>
          <a:prstGeom prst="rect">
            <a:avLst/>
          </a:prstGeom>
          <a:noFill/>
          <a:extLst>
            <a:ext uri="{909E8E84-426E-40DD-AFC4-6F175D3DCCD1}">
              <a14:hiddenFill xmlns:a14="http://schemas.microsoft.com/office/drawing/2010/main">
                <a:solidFill>
                  <a:srgbClr val="FFFFFF"/>
                </a:solidFill>
              </a14:hiddenFill>
            </a:ext>
          </a:extLst>
        </p:spPr>
      </p:pic>
      <p:sp>
        <p:nvSpPr>
          <p:cNvPr id="8" name="Rounded Rectangle 7"/>
          <p:cNvSpPr/>
          <p:nvPr/>
        </p:nvSpPr>
        <p:spPr bwMode="auto">
          <a:xfrm>
            <a:off x="5835096" y="3832590"/>
            <a:ext cx="2936894" cy="919401"/>
          </a:xfrm>
          <a:prstGeom prst="roundRect">
            <a:avLst/>
          </a:prstGeom>
          <a:solidFill>
            <a:schemeClr val="accent6"/>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1" u="none" strike="noStrike" cap="none" normalizeH="0" baseline="0" dirty="0" smtClean="0">
                <a:ln>
                  <a:noFill/>
                </a:ln>
                <a:solidFill>
                  <a:schemeClr val="bg1"/>
                </a:solidFill>
                <a:effectLst/>
                <a:latin typeface="+mj-lt"/>
              </a:rPr>
              <a:t>Actively</a:t>
            </a:r>
            <a:r>
              <a:rPr kumimoji="0" lang="en-US" sz="2400" b="0" i="0" u="none" strike="noStrike" cap="none" normalizeH="0" dirty="0" smtClean="0">
                <a:ln>
                  <a:noFill/>
                </a:ln>
                <a:solidFill>
                  <a:schemeClr val="bg1"/>
                </a:solidFill>
                <a:effectLst/>
                <a:latin typeface="+mj-lt"/>
              </a:rPr>
              <a:t> participate in topical discussions</a:t>
            </a:r>
            <a:endParaRPr kumimoji="0" lang="en-US" sz="2400" b="0"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223710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animEffect transition="in" filter="fade">
                                      <p:cBhvr>
                                        <p:cTn id="13" dur="500"/>
                                        <p:tgtEl>
                                          <p:spTgt spid="10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nodeType="with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220696" cy="443198"/>
          </a:xfrm>
        </p:spPr>
        <p:txBody>
          <a:bodyPr/>
          <a:lstStyle/>
          <a:p>
            <a:r>
              <a:rPr lang="en-US" sz="3200" dirty="0" smtClean="0"/>
              <a:t>Reaching your goals</a:t>
            </a:r>
            <a:endParaRPr lang="en-US" sz="3200" dirty="0"/>
          </a:p>
        </p:txBody>
      </p:sp>
      <p:sp>
        <p:nvSpPr>
          <p:cNvPr id="4" name="Rounded Rectangle 3"/>
          <p:cNvSpPr/>
          <p:nvPr/>
        </p:nvSpPr>
        <p:spPr bwMode="auto">
          <a:xfrm>
            <a:off x="1151544" y="2438868"/>
            <a:ext cx="6840912" cy="2475505"/>
          </a:xfrm>
          <a:prstGeom prst="roundRect">
            <a:avLst>
              <a:gd name="adj" fmla="val 14633"/>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Strong editorial vision</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Positive author and reviewer experience</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Improved</a:t>
            </a:r>
            <a:r>
              <a:rPr kumimoji="0" lang="en-US" sz="2800" b="0" i="0" u="none" strike="noStrike" cap="none" normalizeH="0" dirty="0" smtClean="0">
                <a:ln>
                  <a:noFill/>
                </a:ln>
                <a:solidFill>
                  <a:schemeClr val="tx2">
                    <a:lumMod val="75000"/>
                  </a:schemeClr>
                </a:solidFill>
                <a:effectLst/>
                <a:latin typeface="+mj-lt"/>
              </a:rPr>
              <a:t> visibility</a:t>
            </a:r>
            <a:endParaRPr kumimoji="0" lang="en-US" sz="2800" b="0" i="0" u="none" strike="noStrike" cap="none" normalizeH="0" baseline="0" dirty="0">
              <a:ln>
                <a:noFill/>
              </a:ln>
              <a:solidFill>
                <a:schemeClr val="tx2">
                  <a:lumMod val="75000"/>
                </a:schemeClr>
              </a:solidFill>
              <a:effectLst/>
              <a:latin typeface="+mj-lt"/>
            </a:endParaRPr>
          </a:p>
        </p:txBody>
      </p:sp>
      <p:sp>
        <p:nvSpPr>
          <p:cNvPr id="5" name="TextBox 4"/>
          <p:cNvSpPr txBox="1"/>
          <p:nvPr/>
        </p:nvSpPr>
        <p:spPr>
          <a:xfrm>
            <a:off x="1061532" y="1538748"/>
            <a:ext cx="7020936" cy="990132"/>
          </a:xfrm>
          <a:prstGeom prst="rect">
            <a:avLst/>
          </a:prstGeom>
          <a:noFill/>
        </p:spPr>
        <p:txBody>
          <a:bodyPr wrap="square" lIns="0" tIns="0" rIns="0" bIns="0" rtlCol="0">
            <a:noAutofit/>
          </a:bodyPr>
          <a:lstStyle/>
          <a:p>
            <a:pPr algn="l">
              <a:spcBef>
                <a:spcPts val="900"/>
              </a:spcBef>
              <a:buClr>
                <a:schemeClr val="accent2"/>
              </a:buClr>
              <a:buSzPct val="100000"/>
            </a:pPr>
            <a:r>
              <a:rPr lang="en-US" sz="3200" b="1" i="1" dirty="0" smtClean="0">
                <a:solidFill>
                  <a:srgbClr val="C00000"/>
                </a:solidFill>
                <a:latin typeface="+mn-lt"/>
              </a:rPr>
              <a:t>Reputable source of high impact research</a:t>
            </a:r>
          </a:p>
        </p:txBody>
      </p:sp>
      <p:sp>
        <p:nvSpPr>
          <p:cNvPr id="6" name="Rounded Rectangle 5"/>
          <p:cNvSpPr/>
          <p:nvPr/>
        </p:nvSpPr>
        <p:spPr bwMode="auto">
          <a:xfrm>
            <a:off x="1151544" y="5499276"/>
            <a:ext cx="1890252" cy="578882"/>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i="1" dirty="0" smtClean="0">
                <a:solidFill>
                  <a:schemeClr val="bg1"/>
                </a:solidFill>
                <a:latin typeface="+mj-lt"/>
              </a:rPr>
              <a:t>Result</a:t>
            </a:r>
            <a:endParaRPr kumimoji="0" lang="en-US" sz="2800" b="1" i="1" u="none" strike="noStrike" cap="none" normalizeH="0" baseline="0" dirty="0">
              <a:ln>
                <a:noFill/>
              </a:ln>
              <a:solidFill>
                <a:schemeClr val="bg1"/>
              </a:solidFill>
              <a:effectLst/>
              <a:latin typeface="+mj-lt"/>
            </a:endParaRPr>
          </a:p>
        </p:txBody>
      </p:sp>
      <p:sp>
        <p:nvSpPr>
          <p:cNvPr id="8" name="Right Arrow 7"/>
          <p:cNvSpPr/>
          <p:nvPr/>
        </p:nvSpPr>
        <p:spPr bwMode="auto">
          <a:xfrm>
            <a:off x="3131808" y="5653699"/>
            <a:ext cx="1080144" cy="270036"/>
          </a:xfrm>
          <a:prstGeom prst="rightArrow">
            <a:avLst/>
          </a:prstGeom>
          <a:solidFill>
            <a:schemeClr val="bg1"/>
          </a:solidFill>
          <a:ln w="28575" cap="flat" cmpd="sng" algn="ctr">
            <a:solidFill>
              <a:schemeClr val="accent1"/>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Rounded Rectangle 8"/>
          <p:cNvSpPr/>
          <p:nvPr/>
        </p:nvSpPr>
        <p:spPr bwMode="auto">
          <a:xfrm>
            <a:off x="4301964" y="5319252"/>
            <a:ext cx="3690492" cy="919401"/>
          </a:xfrm>
          <a:prstGeom prst="roundRect">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0" i="0" u="none" strike="noStrike" cap="none" normalizeH="0" baseline="0" dirty="0" smtClean="0">
                <a:ln>
                  <a:noFill/>
                </a:ln>
                <a:solidFill>
                  <a:schemeClr val="tx2">
                    <a:lumMod val="75000"/>
                  </a:schemeClr>
                </a:solidFill>
                <a:effectLst/>
                <a:latin typeface="+mj-lt"/>
              </a:rPr>
              <a:t>Indexed in Web</a:t>
            </a:r>
            <a:r>
              <a:rPr kumimoji="0" lang="en-US" sz="2400" b="0" i="0" u="none" strike="noStrike" cap="none" normalizeH="0" dirty="0" smtClean="0">
                <a:ln>
                  <a:noFill/>
                </a:ln>
                <a:solidFill>
                  <a:schemeClr val="tx2">
                    <a:lumMod val="75000"/>
                  </a:schemeClr>
                </a:solidFill>
                <a:effectLst/>
                <a:latin typeface="+mj-lt"/>
              </a:rPr>
              <a:t> of Science with a good impact factor</a:t>
            </a:r>
            <a:endParaRPr kumimoji="0" lang="en-US" sz="24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8196831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5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500"/>
                            </p:stCondLst>
                            <p:childTnLst>
                              <p:par>
                                <p:cTn id="27" presetID="22" presetClass="entr" presetSubtype="8" fill="hold" grpId="0" nodeType="after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left)">
                                      <p:cBhvr>
                                        <p:cTn id="29" dur="500"/>
                                        <p:tgtEl>
                                          <p:spTgt spid="8"/>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6" grpId="0" animBg="1"/>
      <p:bldP spid="8" grpId="0" animBg="1"/>
      <p:bldP spid="9"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ctrTitle"/>
          </p:nvPr>
        </p:nvSpPr>
        <p:spPr/>
        <p:txBody>
          <a:bodyPr/>
          <a:lstStyle/>
          <a:p>
            <a:r>
              <a:rPr lang="de-DE" b="1" dirty="0" err="1"/>
              <a:t>Any</a:t>
            </a:r>
            <a:r>
              <a:rPr lang="de-DE" b="1" dirty="0"/>
              <a:t> </a:t>
            </a:r>
            <a:r>
              <a:rPr lang="de-DE" b="1" dirty="0" err="1" smtClean="0"/>
              <a:t>questions</a:t>
            </a:r>
            <a:r>
              <a:rPr lang="de-DE" b="1" dirty="0"/>
              <a:t>?</a:t>
            </a:r>
          </a:p>
        </p:txBody>
      </p:sp>
      <p:pic>
        <p:nvPicPr>
          <p:cNvPr id="6147" name="Picture 3" descr="C:\Users\jrm1194\Pictures\Jeff Robens small.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64000" y="4419132"/>
            <a:ext cx="1650969" cy="204243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819148" y="4830185"/>
            <a:ext cx="3221820" cy="1582372"/>
          </a:xfrm>
          <a:prstGeom prst="rect">
            <a:avLst/>
          </a:prstGeom>
          <a:noFill/>
        </p:spPr>
        <p:txBody>
          <a:bodyPr wrap="square" lIns="0" tIns="0" rIns="0" bIns="0" rtlCol="0" anchor="b" anchorCtr="0">
            <a:noAutofit/>
          </a:bodyPr>
          <a:lstStyle/>
          <a:p>
            <a:pPr algn="l">
              <a:lnSpc>
                <a:spcPts val="2200"/>
              </a:lnSpc>
              <a:spcBef>
                <a:spcPts val="900"/>
              </a:spcBef>
              <a:buClr>
                <a:schemeClr val="accent2"/>
              </a:buClr>
              <a:buSzPct val="100000"/>
            </a:pPr>
            <a:r>
              <a:rPr lang="en-US" sz="2400" b="1" dirty="0" smtClean="0">
                <a:solidFill>
                  <a:schemeClr val="bg1"/>
                </a:solidFill>
                <a:latin typeface="+mn-lt"/>
              </a:rPr>
              <a:t>Dr. Jeffrey Robens</a:t>
            </a:r>
          </a:p>
          <a:p>
            <a:pPr algn="l">
              <a:lnSpc>
                <a:spcPts val="2200"/>
              </a:lnSpc>
              <a:spcBef>
                <a:spcPts val="900"/>
              </a:spcBef>
              <a:buClr>
                <a:schemeClr val="accent2"/>
              </a:buClr>
              <a:buSzPct val="100000"/>
            </a:pPr>
            <a:r>
              <a:rPr lang="en-US" sz="1800" dirty="0" smtClean="0">
                <a:solidFill>
                  <a:schemeClr val="bg1"/>
                </a:solidFill>
                <a:latin typeface="+mn-lt"/>
              </a:rPr>
              <a:t>Editorial Development Manager</a:t>
            </a:r>
          </a:p>
          <a:p>
            <a:pPr algn="l">
              <a:lnSpc>
                <a:spcPts val="2200"/>
              </a:lnSpc>
              <a:spcBef>
                <a:spcPts val="900"/>
              </a:spcBef>
              <a:buClr>
                <a:schemeClr val="accent2"/>
              </a:buClr>
              <a:buSzPct val="100000"/>
            </a:pPr>
            <a:r>
              <a:rPr lang="en-US" sz="1800" smtClean="0">
                <a:solidFill>
                  <a:schemeClr val="bg1"/>
                </a:solidFill>
                <a:latin typeface="+mn-lt"/>
              </a:rPr>
              <a:t>jeffrey.robens@springer.com</a:t>
            </a:r>
            <a:endParaRPr lang="en-US" sz="1800" dirty="0" smtClean="0">
              <a:solidFill>
                <a:schemeClr val="bg1"/>
              </a:solidFill>
              <a:latin typeface="+mn-lt"/>
            </a:endParaRPr>
          </a:p>
        </p:txBody>
      </p:sp>
      <p:sp>
        <p:nvSpPr>
          <p:cNvPr id="3" name="TextBox 2"/>
          <p:cNvSpPr txBox="1"/>
          <p:nvPr/>
        </p:nvSpPr>
        <p:spPr>
          <a:xfrm>
            <a:off x="0" y="998676"/>
            <a:ext cx="9144000" cy="90012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5400" b="1" i="1" dirty="0" smtClean="0">
                <a:solidFill>
                  <a:schemeClr val="bg1"/>
                </a:solidFill>
                <a:latin typeface="+mn-lt"/>
              </a:rPr>
              <a:t>Break</a:t>
            </a:r>
          </a:p>
        </p:txBody>
      </p:sp>
    </p:spTree>
    <p:extLst>
      <p:ext uri="{BB962C8B-B14F-4D97-AF65-F5344CB8AC3E}">
        <p14:creationId xmlns:p14="http://schemas.microsoft.com/office/powerpoint/2010/main" val="235904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126739" y="3778250"/>
            <a:ext cx="8135753"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Case study of new journal from Tunisia</a:t>
            </a:r>
            <a:endParaRPr lang="en-US" sz="3600" dirty="0">
              <a:solidFill>
                <a:schemeClr val="bg1"/>
              </a:solidFill>
            </a:endParaRPr>
          </a:p>
        </p:txBody>
      </p:sp>
      <p:sp>
        <p:nvSpPr>
          <p:cNvPr id="2" name="TextBox 1"/>
          <p:cNvSpPr txBox="1"/>
          <p:nvPr/>
        </p:nvSpPr>
        <p:spPr>
          <a:xfrm>
            <a:off x="6012192" y="6309384"/>
            <a:ext cx="2880384" cy="360048"/>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Courtesy of Nabil Khelifi</a:t>
            </a:r>
          </a:p>
        </p:txBody>
      </p:sp>
    </p:spTree>
    <p:extLst>
      <p:ext uri="{BB962C8B-B14F-4D97-AF65-F5344CB8AC3E}">
        <p14:creationId xmlns:p14="http://schemas.microsoft.com/office/powerpoint/2010/main" val="2204876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41436" y="728640"/>
            <a:ext cx="8461888" cy="304699"/>
          </a:xfrm>
        </p:spPr>
        <p:txBody>
          <a:bodyPr>
            <a:noAutofit/>
          </a:bodyPr>
          <a:lstStyle/>
          <a:p>
            <a:r>
              <a:rPr lang="de-DE" sz="3200" dirty="0" smtClean="0"/>
              <a:t>Establish fields of expertise</a:t>
            </a:r>
            <a:endParaRPr lang="de-DE" sz="3200" b="0" dirty="0">
              <a:solidFill>
                <a:srgbClr val="FF0000"/>
              </a:solidFill>
            </a:endParaRPr>
          </a:p>
        </p:txBody>
      </p:sp>
      <p:pic>
        <p:nvPicPr>
          <p:cNvPr id="3" name="Picture 2"/>
          <p:cNvPicPr>
            <a:picLocks noChangeAspect="1"/>
          </p:cNvPicPr>
          <p:nvPr/>
        </p:nvPicPr>
        <p:blipFill>
          <a:blip r:embed="rId3"/>
          <a:stretch>
            <a:fillRect/>
          </a:stretch>
        </p:blipFill>
        <p:spPr>
          <a:xfrm>
            <a:off x="1421580" y="1448736"/>
            <a:ext cx="6538460" cy="445313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6" name="TextBox 5"/>
          <p:cNvSpPr txBox="1"/>
          <p:nvPr/>
        </p:nvSpPr>
        <p:spPr>
          <a:xfrm>
            <a:off x="6012192" y="6280896"/>
            <a:ext cx="2880384" cy="388536"/>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500" i="1" dirty="0" smtClean="0">
                <a:latin typeface="+mn-lt"/>
              </a:rPr>
              <a:t>Source</a:t>
            </a:r>
            <a:r>
              <a:rPr lang="en-US" sz="1500" dirty="0" smtClean="0">
                <a:latin typeface="+mn-lt"/>
              </a:rPr>
              <a:t>: Web of Science (2000–2015)</a:t>
            </a:r>
          </a:p>
        </p:txBody>
      </p:sp>
      <p:sp>
        <p:nvSpPr>
          <p:cNvPr id="4" name="Right Arrow 3"/>
          <p:cNvSpPr/>
          <p:nvPr/>
        </p:nvSpPr>
        <p:spPr bwMode="auto">
          <a:xfrm>
            <a:off x="675640" y="4197222"/>
            <a:ext cx="630084" cy="270036"/>
          </a:xfrm>
          <a:prstGeom prst="rightArrow">
            <a:avLst/>
          </a:prstGeom>
          <a:solidFill>
            <a:schemeClr val="bg1"/>
          </a:solid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Tree>
    <p:extLst>
      <p:ext uri="{BB962C8B-B14F-4D97-AF65-F5344CB8AC3E}">
        <p14:creationId xmlns:p14="http://schemas.microsoft.com/office/powerpoint/2010/main" val="88460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24" y="728640"/>
            <a:ext cx="8461888" cy="304699"/>
          </a:xfrm>
        </p:spPr>
        <p:txBody>
          <a:bodyPr>
            <a:noAutofit/>
          </a:bodyPr>
          <a:lstStyle/>
          <a:p>
            <a:r>
              <a:rPr lang="de-DE" sz="3200" dirty="0" smtClean="0"/>
              <a:t>Identify clear title and focus</a:t>
            </a:r>
            <a:endParaRPr lang="de-DE" sz="3200" b="0" dirty="0">
              <a:solidFill>
                <a:srgbClr val="FF0000"/>
              </a:solidFill>
            </a:endParaRPr>
          </a:p>
        </p:txBody>
      </p:sp>
      <p:sp>
        <p:nvSpPr>
          <p:cNvPr id="4" name="TextBox 3"/>
          <p:cNvSpPr txBox="1"/>
          <p:nvPr/>
        </p:nvSpPr>
        <p:spPr>
          <a:xfrm>
            <a:off x="701484" y="1538748"/>
            <a:ext cx="7470996" cy="3240432"/>
          </a:xfrm>
          <a:prstGeom prst="rect">
            <a:avLst/>
          </a:prstGeom>
          <a:noFill/>
        </p:spPr>
        <p:txBody>
          <a:bodyPr wrap="square" lIns="0" tIns="0" rIns="0" bIns="0" rtlCol="0">
            <a:noAutofit/>
          </a:bodyPr>
          <a:lstStyle/>
          <a:p>
            <a:pPr>
              <a:spcBef>
                <a:spcPts val="900"/>
              </a:spcBef>
              <a:buClr>
                <a:schemeClr val="accent2"/>
              </a:buClr>
              <a:buSzPct val="100000"/>
            </a:pPr>
            <a:r>
              <a:rPr lang="en-US" sz="3600" b="1" i="1" dirty="0" smtClean="0">
                <a:solidFill>
                  <a:schemeClr val="bg2">
                    <a:lumMod val="25000"/>
                  </a:schemeClr>
                </a:solidFill>
                <a:latin typeface="+mn-lt"/>
              </a:rPr>
              <a:t>Tunisian Journal of Environmental Research</a:t>
            </a:r>
          </a:p>
          <a:p>
            <a:pPr>
              <a:spcBef>
                <a:spcPts val="900"/>
              </a:spcBef>
              <a:buClr>
                <a:schemeClr val="accent2"/>
              </a:buClr>
              <a:buSzPct val="100000"/>
            </a:pPr>
            <a:endParaRPr lang="en-US" sz="3600" b="1" i="1" dirty="0">
              <a:solidFill>
                <a:schemeClr val="bg2">
                  <a:lumMod val="25000"/>
                </a:schemeClr>
              </a:solidFill>
              <a:latin typeface="+mn-lt"/>
            </a:endParaRPr>
          </a:p>
          <a:p>
            <a:pPr>
              <a:spcBef>
                <a:spcPts val="900"/>
              </a:spcBef>
              <a:buClr>
                <a:schemeClr val="accent2"/>
              </a:buClr>
              <a:buSzPct val="100000"/>
            </a:pPr>
            <a:r>
              <a:rPr lang="en-US" sz="3600" b="1" i="1" dirty="0" smtClean="0">
                <a:solidFill>
                  <a:schemeClr val="bg2">
                    <a:lumMod val="25000"/>
                  </a:schemeClr>
                </a:solidFill>
                <a:latin typeface="+mn-lt"/>
              </a:rPr>
              <a:t>Environmental Research Journal of the University of </a:t>
            </a:r>
            <a:r>
              <a:rPr lang="en-US" sz="3600" b="1" i="1" dirty="0" err="1" smtClean="0">
                <a:solidFill>
                  <a:schemeClr val="bg2">
                    <a:lumMod val="25000"/>
                  </a:schemeClr>
                </a:solidFill>
                <a:latin typeface="+mn-lt"/>
              </a:rPr>
              <a:t>Sfax</a:t>
            </a:r>
            <a:endParaRPr lang="en-US" sz="3600" b="1" i="1" dirty="0" smtClean="0">
              <a:solidFill>
                <a:schemeClr val="bg2">
                  <a:lumMod val="25000"/>
                </a:schemeClr>
              </a:solidFill>
              <a:latin typeface="+mn-lt"/>
            </a:endParaRPr>
          </a:p>
        </p:txBody>
      </p:sp>
      <p:sp>
        <p:nvSpPr>
          <p:cNvPr id="8" name="Rounded Rectangle 7"/>
          <p:cNvSpPr/>
          <p:nvPr/>
        </p:nvSpPr>
        <p:spPr bwMode="auto">
          <a:xfrm>
            <a:off x="1241556" y="5049216"/>
            <a:ext cx="5490733" cy="833391"/>
          </a:xfrm>
          <a:prstGeom prst="roundRect">
            <a:avLst/>
          </a:prstGeom>
          <a:solidFill>
            <a:srgbClr val="C00000"/>
          </a:solidFill>
          <a:ln w="9525" cap="flat" cmpd="sng" algn="ctr">
            <a:noFill/>
            <a:prstDash val="solid"/>
            <a:round/>
            <a:headEnd type="none" w="med" len="med"/>
            <a:tailEnd type="none" w="med" len="med"/>
          </a:ln>
          <a:effectLst>
            <a:glow rad="139700">
              <a:srgbClr val="C00000">
                <a:alpha val="40000"/>
              </a:srgbClr>
            </a:glo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de-DE" sz="3500" b="1" i="1" dirty="0" smtClean="0">
                <a:solidFill>
                  <a:schemeClr val="bg1"/>
                </a:solidFill>
                <a:effectLst>
                  <a:outerShdw blurRad="38100" dist="38100" dir="2700000" algn="tl">
                    <a:srgbClr val="000000">
                      <a:alpha val="43137"/>
                    </a:srgbClr>
                  </a:outerShdw>
                </a:effectLst>
                <a:latin typeface="+mj-lt"/>
              </a:rPr>
              <a:t>Good title and focus?</a:t>
            </a:r>
          </a:p>
        </p:txBody>
      </p:sp>
      <p:sp>
        <p:nvSpPr>
          <p:cNvPr id="5" name="TextBox 4"/>
          <p:cNvSpPr txBox="1"/>
          <p:nvPr/>
        </p:nvSpPr>
        <p:spPr>
          <a:xfrm>
            <a:off x="7002324" y="5139228"/>
            <a:ext cx="1620216" cy="833391"/>
          </a:xfrm>
          <a:prstGeom prst="rect">
            <a:avLst/>
          </a:prstGeom>
          <a:noFill/>
        </p:spPr>
        <p:txBody>
          <a:bodyPr wrap="square" lIns="0" tIns="0" rIns="0" bIns="0" rtlCol="0" anchor="ctr" anchorCtr="0">
            <a:noAutofit/>
          </a:bodyPr>
          <a:lstStyle/>
          <a:p>
            <a:pPr algn="l">
              <a:lnSpc>
                <a:spcPts val="2200"/>
              </a:lnSpc>
              <a:spcBef>
                <a:spcPts val="900"/>
              </a:spcBef>
              <a:buClr>
                <a:schemeClr val="accent2"/>
              </a:buClr>
              <a:buSzPct val="100000"/>
            </a:pPr>
            <a:r>
              <a:rPr lang="en-US" sz="3600" b="1" i="1" dirty="0" smtClean="0">
                <a:solidFill>
                  <a:srgbClr val="C00000"/>
                </a:solidFill>
                <a:latin typeface="+mn-lt"/>
              </a:rPr>
              <a:t>No!</a:t>
            </a:r>
          </a:p>
        </p:txBody>
      </p:sp>
    </p:spTree>
    <p:extLst>
      <p:ext uri="{BB962C8B-B14F-4D97-AF65-F5344CB8AC3E}">
        <p14:creationId xmlns:p14="http://schemas.microsoft.com/office/powerpoint/2010/main" val="8332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490732" cy="886397"/>
          </a:xfrm>
        </p:spPr>
        <p:txBody>
          <a:bodyPr/>
          <a:lstStyle/>
          <a:p>
            <a:r>
              <a:rPr lang="en-US" sz="3200" dirty="0" smtClean="0"/>
              <a:t>What makes a journal stand out</a:t>
            </a:r>
            <a:endParaRPr lang="en-US" sz="3200" dirty="0"/>
          </a:p>
        </p:txBody>
      </p:sp>
      <p:sp>
        <p:nvSpPr>
          <p:cNvPr id="10" name="Rounded Rectangle 9"/>
          <p:cNvSpPr/>
          <p:nvPr/>
        </p:nvSpPr>
        <p:spPr bwMode="auto">
          <a:xfrm>
            <a:off x="431331" y="1898796"/>
            <a:ext cx="3960528" cy="969345"/>
          </a:xfrm>
          <a:prstGeom prst="roundRect">
            <a:avLst/>
          </a:prstGeom>
          <a:solidFill>
            <a:schemeClr val="tx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Editorial vision</a:t>
            </a:r>
            <a:endParaRPr kumimoji="0" lang="en-US" sz="2800" b="1" i="0" u="none" strike="noStrike" cap="none" normalizeH="0" baseline="0" dirty="0">
              <a:ln>
                <a:noFill/>
              </a:ln>
              <a:solidFill>
                <a:schemeClr val="bg1"/>
              </a:solidFill>
              <a:effectLst/>
              <a:latin typeface="+mj-lt"/>
            </a:endParaRPr>
          </a:p>
        </p:txBody>
      </p:sp>
      <p:sp>
        <p:nvSpPr>
          <p:cNvPr id="11" name="Rounded Rectangle 10"/>
          <p:cNvSpPr/>
          <p:nvPr/>
        </p:nvSpPr>
        <p:spPr bwMode="auto">
          <a:xfrm>
            <a:off x="4662012" y="1898797"/>
            <a:ext cx="3960528" cy="969345"/>
          </a:xfrm>
          <a:prstGeom prst="roundRect">
            <a:avLst/>
          </a:prstGeom>
          <a:ln>
            <a:solidFill>
              <a:schemeClr val="tx1"/>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kumimoji="0" lang="en-US" sz="2400" b="1" i="0" u="none" strike="noStrike" cap="none" normalizeH="0" baseline="0" dirty="0" smtClean="0">
                <a:ln>
                  <a:noFill/>
                </a:ln>
                <a:solidFill>
                  <a:schemeClr val="tx2">
                    <a:lumMod val="75000"/>
                  </a:schemeClr>
                </a:solidFill>
                <a:effectLst/>
                <a:latin typeface="+mj-lt"/>
              </a:rPr>
              <a:t>Unique</a:t>
            </a:r>
            <a:r>
              <a:rPr kumimoji="0" lang="en-US" sz="2400" b="1" i="0" u="none" strike="noStrike" cap="none" normalizeH="0" dirty="0" smtClean="0">
                <a:ln>
                  <a:noFill/>
                </a:ln>
                <a:solidFill>
                  <a:schemeClr val="tx2">
                    <a:lumMod val="75000"/>
                  </a:schemeClr>
                </a:solidFill>
                <a:effectLst/>
                <a:latin typeface="+mj-lt"/>
              </a:rPr>
              <a:t> platform</a:t>
            </a:r>
          </a:p>
          <a:p>
            <a:pPr marL="342900" marR="0" indent="-342900" algn="l" defTabSz="914400" rtl="0" eaLnBrk="0" fontAlgn="base" latinLnBrk="0" hangingPunct="0">
              <a:lnSpc>
                <a:spcPct val="100000"/>
              </a:lnSpc>
              <a:spcBef>
                <a:spcPts val="600"/>
              </a:spcBef>
              <a:spcAft>
                <a:spcPct val="0"/>
              </a:spcAft>
              <a:buClr>
                <a:schemeClr val="tx1"/>
              </a:buClr>
              <a:buSzTx/>
              <a:buFont typeface="Arial" panose="020B0604020202020204" pitchFamily="34" charset="0"/>
              <a:buChar char="•"/>
              <a:tabLst/>
            </a:pPr>
            <a:r>
              <a:rPr lang="en-US" sz="2400" b="1" baseline="0" dirty="0" smtClean="0">
                <a:solidFill>
                  <a:schemeClr val="tx2">
                    <a:lumMod val="75000"/>
                  </a:schemeClr>
                </a:solidFill>
                <a:latin typeface="+mj-lt"/>
              </a:rPr>
              <a:t>Adds</a:t>
            </a:r>
            <a:r>
              <a:rPr lang="en-US" sz="2400" b="1" dirty="0" smtClean="0">
                <a:solidFill>
                  <a:schemeClr val="tx2">
                    <a:lumMod val="75000"/>
                  </a:schemeClr>
                </a:solidFill>
                <a:latin typeface="+mj-lt"/>
              </a:rPr>
              <a:t> value to the field</a:t>
            </a:r>
            <a:endParaRPr kumimoji="0" lang="en-US" sz="2400" b="1" i="0" u="none" strike="noStrike" cap="none" normalizeH="0" baseline="0" dirty="0">
              <a:ln>
                <a:noFill/>
              </a:ln>
              <a:solidFill>
                <a:schemeClr val="tx2">
                  <a:lumMod val="75000"/>
                </a:schemeClr>
              </a:solidFill>
              <a:effectLst/>
              <a:latin typeface="+mj-lt"/>
            </a:endParaRPr>
          </a:p>
        </p:txBody>
      </p:sp>
      <p:sp>
        <p:nvSpPr>
          <p:cNvPr id="12" name="Rounded Rectangle 11"/>
          <p:cNvSpPr/>
          <p:nvPr/>
        </p:nvSpPr>
        <p:spPr bwMode="auto">
          <a:xfrm>
            <a:off x="431331" y="3296706"/>
            <a:ext cx="3960528" cy="969345"/>
          </a:xfrm>
          <a:prstGeom prst="roundRect">
            <a:avLst/>
          </a:prstGeom>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Positive author and reviewer experience</a:t>
            </a:r>
            <a:endParaRPr kumimoji="0" lang="en-US" sz="2800" b="1" i="0" u="none" strike="noStrike" cap="none" normalizeH="0" baseline="0" dirty="0">
              <a:ln>
                <a:noFill/>
              </a:ln>
              <a:solidFill>
                <a:schemeClr val="bg1"/>
              </a:solidFill>
              <a:effectLst/>
              <a:latin typeface="+mj-lt"/>
            </a:endParaRPr>
          </a:p>
        </p:txBody>
      </p:sp>
      <p:sp>
        <p:nvSpPr>
          <p:cNvPr id="14" name="Rounded Rectangle 13"/>
          <p:cNvSpPr/>
          <p:nvPr/>
        </p:nvSpPr>
        <p:spPr bwMode="auto">
          <a:xfrm>
            <a:off x="4662012" y="3296706"/>
            <a:ext cx="3960528" cy="969345"/>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400" b="1" dirty="0" smtClean="0">
                <a:solidFill>
                  <a:schemeClr val="tx2">
                    <a:lumMod val="75000"/>
                  </a:schemeClr>
                </a:solidFill>
                <a:latin typeface="+mj-lt"/>
              </a:rPr>
              <a:t>Increase submissions</a:t>
            </a:r>
          </a:p>
          <a:p>
            <a:pPr marL="342900" marR="0" indent="-342900"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400" b="1" dirty="0" smtClean="0">
                <a:solidFill>
                  <a:schemeClr val="tx2">
                    <a:lumMod val="75000"/>
                  </a:schemeClr>
                </a:solidFill>
                <a:latin typeface="+mj-lt"/>
              </a:rPr>
              <a:t>Better peer review</a:t>
            </a:r>
            <a:endParaRPr kumimoji="0" lang="en-US" sz="2400" b="1" i="0" u="none" strike="noStrike" cap="none" normalizeH="0" baseline="0" dirty="0">
              <a:ln>
                <a:noFill/>
              </a:ln>
              <a:solidFill>
                <a:schemeClr val="tx2">
                  <a:lumMod val="75000"/>
                </a:schemeClr>
              </a:solidFill>
              <a:effectLst/>
              <a:latin typeface="+mj-lt"/>
            </a:endParaRPr>
          </a:p>
        </p:txBody>
      </p:sp>
      <p:sp>
        <p:nvSpPr>
          <p:cNvPr id="15" name="Rounded Rectangle 14"/>
          <p:cNvSpPr/>
          <p:nvPr/>
        </p:nvSpPr>
        <p:spPr bwMode="auto">
          <a:xfrm>
            <a:off x="431331" y="4619943"/>
            <a:ext cx="3960528" cy="969345"/>
          </a:xfrm>
          <a:prstGeom prst="roundRect">
            <a:avLst/>
          </a:prstGeom>
          <a:solidFill>
            <a:schemeClr val="accent2"/>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800" b="1" dirty="0" smtClean="0">
                <a:solidFill>
                  <a:schemeClr val="bg1"/>
                </a:solidFill>
                <a:latin typeface="+mj-lt"/>
              </a:rPr>
              <a:t>Visibility</a:t>
            </a:r>
            <a:endParaRPr kumimoji="0" lang="en-US" sz="2800" b="1" i="0" u="none" strike="noStrike" cap="none" normalizeH="0" baseline="0" dirty="0">
              <a:ln>
                <a:noFill/>
              </a:ln>
              <a:solidFill>
                <a:schemeClr val="bg1"/>
              </a:solidFill>
              <a:effectLst/>
              <a:latin typeface="+mj-lt"/>
            </a:endParaRPr>
          </a:p>
        </p:txBody>
      </p:sp>
      <p:sp>
        <p:nvSpPr>
          <p:cNvPr id="16" name="Rounded Rectangle 15"/>
          <p:cNvSpPr/>
          <p:nvPr/>
        </p:nvSpPr>
        <p:spPr bwMode="auto">
          <a:xfrm>
            <a:off x="4662012" y="4619943"/>
            <a:ext cx="3960528" cy="969345"/>
          </a:xfrm>
          <a:prstGeom prst="roundRect">
            <a:avLst/>
          </a:prstGeom>
          <a:ln>
            <a:solidFill>
              <a:schemeClr val="accent2"/>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342900" marR="0" indent="-3429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400" b="1" dirty="0" smtClean="0">
                <a:solidFill>
                  <a:schemeClr val="tx2">
                    <a:lumMod val="75000"/>
                  </a:schemeClr>
                </a:solidFill>
                <a:latin typeface="+mj-lt"/>
              </a:rPr>
              <a:t>Better discoverability</a:t>
            </a:r>
          </a:p>
          <a:p>
            <a:pPr marL="342900" marR="0" indent="-342900"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400" b="1" dirty="0" smtClean="0">
                <a:solidFill>
                  <a:schemeClr val="tx2">
                    <a:lumMod val="75000"/>
                  </a:schemeClr>
                </a:solidFill>
                <a:latin typeface="+mj-lt"/>
              </a:rPr>
              <a:t>Increased reputation</a:t>
            </a:r>
            <a:endParaRPr kumimoji="0" lang="en-US" sz="24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80789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4" grpId="0" animBg="1"/>
      <p:bldP spid="15" grpId="0" animBg="1"/>
      <p:bldP spid="16"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Identify clear title and aims and scope</a:t>
            </a:r>
            <a:endParaRPr lang="de-DE" sz="3200" b="0" dirty="0">
              <a:solidFill>
                <a:srgbClr val="FF000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15273" y="1438066"/>
            <a:ext cx="7531920" cy="5141354"/>
          </a:xfrm>
          <a:prstGeom prst="rect">
            <a:avLst/>
          </a:prstGeom>
          <a:ln w="19050">
            <a:solidFill>
              <a:schemeClr val="accent1"/>
            </a:solidFill>
          </a:ln>
          <a:effectLst>
            <a:outerShdw blurRad="292100" dist="139700" dir="2700000" algn="tl" rotWithShape="0">
              <a:srgbClr val="333333">
                <a:alpha val="65000"/>
              </a:srgbClr>
            </a:outerShdw>
          </a:effectLst>
        </p:spPr>
      </p:pic>
      <p:sp>
        <p:nvSpPr>
          <p:cNvPr id="10" name="Rounded Rectangle 9"/>
          <p:cNvSpPr/>
          <p:nvPr/>
        </p:nvSpPr>
        <p:spPr bwMode="auto">
          <a:xfrm>
            <a:off x="3311832" y="3068952"/>
            <a:ext cx="3433005" cy="1080144"/>
          </a:xfrm>
          <a:prstGeom prst="roundRect">
            <a:avLst/>
          </a:prstGeom>
          <a:solidFill>
            <a:srgbClr val="005C2A"/>
          </a:solidFill>
          <a:ln w="9525" cap="flat" cmpd="sng" algn="ctr">
            <a:noFill/>
            <a:prstDash val="solid"/>
            <a:round/>
            <a:headEnd type="none" w="med" len="med"/>
            <a:tailEnd type="none" w="med" len="med"/>
          </a:ln>
          <a:effectLst>
            <a:glow rad="139700">
              <a:schemeClr val="accent2">
                <a:satMod val="175000"/>
                <a:alpha val="40000"/>
              </a:schemeClr>
            </a:glo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de-DE" sz="4800" b="1" i="1" dirty="0" err="1" smtClean="0">
                <a:solidFill>
                  <a:schemeClr val="bg1"/>
                </a:solidFill>
                <a:effectLst>
                  <a:outerShdw blurRad="38100" dist="38100" dir="2700000" algn="tl">
                    <a:srgbClr val="000000">
                      <a:alpha val="43137"/>
                    </a:srgbClr>
                  </a:outerShdw>
                </a:effectLst>
                <a:latin typeface="+mj-lt"/>
              </a:rPr>
              <a:t>Novelty</a:t>
            </a:r>
            <a:r>
              <a:rPr lang="de-DE" sz="4800" b="1" i="1" dirty="0" smtClean="0">
                <a:solidFill>
                  <a:schemeClr val="bg1"/>
                </a:solidFill>
                <a:effectLst>
                  <a:outerShdw blurRad="38100" dist="38100" dir="2700000" algn="tl">
                    <a:srgbClr val="000000">
                      <a:alpha val="43137"/>
                    </a:srgbClr>
                  </a:outerShdw>
                </a:effectLst>
                <a:latin typeface="+mj-lt"/>
              </a:rPr>
              <a:t>?</a:t>
            </a:r>
            <a:endParaRPr kumimoji="0" lang="en-US" sz="4800" b="1" i="1" u="none" strike="noStrike" cap="none" normalizeH="0" baseline="0" dirty="0">
              <a:ln>
                <a:noFill/>
              </a:ln>
              <a:solidFill>
                <a:schemeClr val="bg1"/>
              </a:solidFill>
              <a:effectLst>
                <a:outerShdw blurRad="38100" dist="38100" dir="2700000" algn="tl">
                  <a:srgbClr val="000000">
                    <a:alpha val="43137"/>
                  </a:srgbClr>
                </a:outerShdw>
              </a:effectLst>
              <a:latin typeface="+mj-lt"/>
            </a:endParaRPr>
          </a:p>
        </p:txBody>
      </p:sp>
      <p:sp>
        <p:nvSpPr>
          <p:cNvPr id="11" name="Rounded Rectangle 10"/>
          <p:cNvSpPr/>
          <p:nvPr/>
        </p:nvSpPr>
        <p:spPr bwMode="auto">
          <a:xfrm>
            <a:off x="3401844" y="4959204"/>
            <a:ext cx="4500600" cy="1312290"/>
          </a:xfrm>
          <a:prstGeom prst="roundRect">
            <a:avLst/>
          </a:prstGeom>
          <a:solidFill>
            <a:srgbClr val="C00000"/>
          </a:solidFill>
          <a:ln w="9525" cap="flat" cmpd="sng" algn="ctr">
            <a:noFill/>
            <a:prstDash val="solid"/>
            <a:round/>
            <a:headEnd type="none" w="med" len="med"/>
            <a:tailEnd type="none" w="med" len="med"/>
          </a:ln>
          <a:effectLst>
            <a:glow rad="139700">
              <a:srgbClr val="C00000">
                <a:alpha val="40000"/>
              </a:srgbClr>
            </a:glo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de-DE" sz="3500" i="1" dirty="0" smtClean="0">
                <a:solidFill>
                  <a:schemeClr val="bg1"/>
                </a:solidFill>
                <a:effectLst>
                  <a:outerShdw blurRad="38100" dist="38100" dir="2700000" algn="tl">
                    <a:srgbClr val="000000">
                      <a:alpha val="43137"/>
                    </a:srgbClr>
                  </a:outerShdw>
                </a:effectLst>
                <a:latin typeface="+mj-lt"/>
              </a:rPr>
              <a:t>Clear &amp; </a:t>
            </a:r>
            <a:r>
              <a:rPr lang="de-DE" sz="3500" i="1" dirty="0">
                <a:solidFill>
                  <a:schemeClr val="bg1"/>
                </a:solidFill>
                <a:effectLst>
                  <a:outerShdw blurRad="38100" dist="38100" dir="2700000" algn="tl">
                    <a:srgbClr val="000000">
                      <a:alpha val="43137"/>
                    </a:srgbClr>
                  </a:outerShdw>
                </a:effectLst>
                <a:latin typeface="+mj-lt"/>
              </a:rPr>
              <a:t>f</a:t>
            </a:r>
            <a:r>
              <a:rPr lang="de-DE" sz="3500" i="1" dirty="0" smtClean="0">
                <a:solidFill>
                  <a:schemeClr val="bg1"/>
                </a:solidFill>
                <a:effectLst>
                  <a:outerShdw blurRad="38100" dist="38100" dir="2700000" algn="tl">
                    <a:srgbClr val="000000">
                      <a:alpha val="43137"/>
                    </a:srgbClr>
                  </a:outerShdw>
                </a:effectLst>
                <a:latin typeface="+mj-lt"/>
              </a:rPr>
              <a:t>ocused</a:t>
            </a:r>
            <a:r>
              <a:rPr lang="de-DE" sz="3500" i="1" dirty="0">
                <a:solidFill>
                  <a:schemeClr val="bg1"/>
                </a:solidFill>
                <a:effectLst>
                  <a:outerShdw blurRad="38100" dist="38100" dir="2700000" algn="tl">
                    <a:srgbClr val="000000">
                      <a:alpha val="43137"/>
                    </a:srgbClr>
                  </a:outerShdw>
                </a:effectLst>
                <a:latin typeface="+mj-lt"/>
              </a:rPr>
              <a:t/>
            </a:r>
            <a:br>
              <a:rPr lang="de-DE" sz="3500" i="1" dirty="0">
                <a:solidFill>
                  <a:schemeClr val="bg1"/>
                </a:solidFill>
                <a:effectLst>
                  <a:outerShdw blurRad="38100" dist="38100" dir="2700000" algn="tl">
                    <a:srgbClr val="000000">
                      <a:alpha val="43137"/>
                    </a:srgbClr>
                  </a:outerShdw>
                </a:effectLst>
                <a:latin typeface="+mj-lt"/>
              </a:rPr>
            </a:br>
            <a:r>
              <a:rPr lang="de-DE" sz="3500" b="1" i="1" dirty="0">
                <a:solidFill>
                  <a:schemeClr val="bg1"/>
                </a:solidFill>
                <a:effectLst>
                  <a:outerShdw blurRad="38100" dist="38100" dir="2700000" algn="tl">
                    <a:srgbClr val="000000">
                      <a:alpha val="43137"/>
                    </a:srgbClr>
                  </a:outerShdw>
                </a:effectLst>
                <a:latin typeface="+mj-lt"/>
              </a:rPr>
              <a:t>a</a:t>
            </a:r>
            <a:r>
              <a:rPr lang="de-DE" sz="3500" b="1" i="1" dirty="0" smtClean="0">
                <a:solidFill>
                  <a:schemeClr val="bg1"/>
                </a:solidFill>
                <a:effectLst>
                  <a:outerShdw blurRad="38100" dist="38100" dir="2700000" algn="tl">
                    <a:srgbClr val="000000">
                      <a:alpha val="43137"/>
                    </a:srgbClr>
                  </a:outerShdw>
                </a:effectLst>
                <a:latin typeface="+mj-lt"/>
              </a:rPr>
              <a:t>ims &amp; scope</a:t>
            </a:r>
            <a:endParaRPr kumimoji="0" lang="en-US" sz="3500" b="1" i="1" u="none" strike="noStrike" cap="none" normalizeH="0" baseline="0" dirty="0">
              <a:ln>
                <a:noFill/>
              </a:ln>
              <a:solidFill>
                <a:schemeClr val="bg1"/>
              </a:solidFill>
              <a:effectLst>
                <a:outerShdw blurRad="38100" dist="38100" dir="2700000" algn="tl">
                  <a:srgbClr val="000000">
                    <a:alpha val="43137"/>
                  </a:srgbClr>
                </a:outerShdw>
              </a:effectLst>
              <a:latin typeface="+mj-lt"/>
            </a:endParaRPr>
          </a:p>
        </p:txBody>
      </p:sp>
      <p:sp>
        <p:nvSpPr>
          <p:cNvPr id="12" name="Rounded Rectangle 11"/>
          <p:cNvSpPr/>
          <p:nvPr/>
        </p:nvSpPr>
        <p:spPr bwMode="auto">
          <a:xfrm>
            <a:off x="1061532" y="1605477"/>
            <a:ext cx="5490733" cy="833391"/>
          </a:xfrm>
          <a:prstGeom prst="roundRect">
            <a:avLst/>
          </a:prstGeom>
          <a:solidFill>
            <a:srgbClr val="C00000"/>
          </a:solidFill>
          <a:ln w="9525" cap="flat" cmpd="sng" algn="ctr">
            <a:noFill/>
            <a:prstDash val="solid"/>
            <a:round/>
            <a:headEnd type="none" w="med" len="med"/>
            <a:tailEnd type="none" w="med" len="med"/>
          </a:ln>
          <a:effectLst>
            <a:glow rad="139700">
              <a:srgbClr val="C00000">
                <a:alpha val="40000"/>
              </a:srgbClr>
            </a:glow>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de-DE" sz="3500" b="1" i="1" dirty="0">
                <a:solidFill>
                  <a:schemeClr val="bg1"/>
                </a:solidFill>
                <a:effectLst>
                  <a:outerShdw blurRad="38100" dist="38100" dir="2700000" algn="tl">
                    <a:srgbClr val="000000">
                      <a:alpha val="43137"/>
                    </a:srgbClr>
                  </a:outerShdw>
                </a:effectLst>
                <a:latin typeface="+mj-lt"/>
              </a:rPr>
              <a:t>N</a:t>
            </a:r>
            <a:r>
              <a:rPr lang="de-DE" sz="3500" b="1" i="1" dirty="0" smtClean="0">
                <a:solidFill>
                  <a:schemeClr val="bg1"/>
                </a:solidFill>
                <a:effectLst>
                  <a:outerShdw blurRad="38100" dist="38100" dir="2700000" algn="tl">
                    <a:srgbClr val="000000">
                      <a:alpha val="43137"/>
                    </a:srgbClr>
                  </a:outerShdw>
                </a:effectLst>
                <a:latin typeface="+mj-lt"/>
              </a:rPr>
              <a:t>ew, unique &amp; relevant title</a:t>
            </a:r>
          </a:p>
        </p:txBody>
      </p:sp>
    </p:spTree>
    <p:extLst>
      <p:ext uri="{BB962C8B-B14F-4D97-AF65-F5344CB8AC3E}">
        <p14:creationId xmlns:p14="http://schemas.microsoft.com/office/powerpoint/2010/main" val="1708695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500" fill="hold"/>
                                        <p:tgtEl>
                                          <p:spTgt spid="10"/>
                                        </p:tgtEl>
                                        <p:attrNameLst>
                                          <p:attrName>ppt_w</p:attrName>
                                        </p:attrNameLst>
                                      </p:cBhvr>
                                      <p:tavLst>
                                        <p:tav tm="0">
                                          <p:val>
                                            <p:fltVal val="0"/>
                                          </p:val>
                                        </p:tav>
                                        <p:tav tm="100000">
                                          <p:val>
                                            <p:strVal val="#ppt_w"/>
                                          </p:val>
                                        </p:tav>
                                      </p:tavLst>
                                    </p:anim>
                                    <p:anim calcmode="lin" valueType="num">
                                      <p:cBhvr>
                                        <p:cTn id="13" dur="500" fill="hold"/>
                                        <p:tgtEl>
                                          <p:spTgt spid="10"/>
                                        </p:tgtEl>
                                        <p:attrNameLst>
                                          <p:attrName>ppt_h</p:attrName>
                                        </p:attrNameLst>
                                      </p:cBhvr>
                                      <p:tavLst>
                                        <p:tav tm="0">
                                          <p:val>
                                            <p:fltVal val="0"/>
                                          </p:val>
                                        </p:tav>
                                        <p:tav tm="100000">
                                          <p:val>
                                            <p:strVal val="#ppt_h"/>
                                          </p:val>
                                        </p:tav>
                                      </p:tavLst>
                                    </p:anim>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Novelty</a:t>
            </a:r>
            <a:endParaRPr lang="de-DE" sz="3200" b="0" dirty="0">
              <a:solidFill>
                <a:srgbClr val="FF0000"/>
              </a:solidFill>
            </a:endParaRPr>
          </a:p>
        </p:txBody>
      </p:sp>
      <p:sp>
        <p:nvSpPr>
          <p:cNvPr id="3" name="Rounded Rectangle 2"/>
          <p:cNvSpPr/>
          <p:nvPr/>
        </p:nvSpPr>
        <p:spPr bwMode="auto">
          <a:xfrm>
            <a:off x="701484" y="1718772"/>
            <a:ext cx="7651020" cy="4460796"/>
          </a:xfrm>
          <a:prstGeom prst="roundRect">
            <a:avLst>
              <a:gd name="adj" fmla="val 9115"/>
            </a:avLst>
          </a:prstGeom>
          <a:solidFill>
            <a:schemeClr val="bg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lvl="1" algn="l"/>
            <a:r>
              <a:rPr lang="en-US" sz="3200" dirty="0">
                <a:solidFill>
                  <a:schemeClr val="tx1"/>
                </a:solidFill>
                <a:latin typeface="+mj-lt"/>
              </a:rPr>
              <a:t>The first journal that aims to launch a (North/South) Euro-Mediterranean scientific forum to promote the exchange of knowledge and to foster collaborations between the countries of the northern and southern shores of the Mediterranean regarding emerging environmental issues</a:t>
            </a:r>
            <a:r>
              <a:rPr lang="en-US" sz="3200" dirty="0" smtClean="0">
                <a:solidFill>
                  <a:schemeClr val="tx1"/>
                </a:solidFill>
                <a:latin typeface="+mj-lt"/>
              </a:rPr>
              <a:t>...</a:t>
            </a:r>
            <a:endParaRPr lang="en-US" sz="3200" dirty="0">
              <a:solidFill>
                <a:schemeClr val="tx1"/>
              </a:solidFill>
              <a:latin typeface="+mj-lt"/>
            </a:endParaRPr>
          </a:p>
        </p:txBody>
      </p:sp>
    </p:spTree>
    <p:extLst>
      <p:ext uri="{BB962C8B-B14F-4D97-AF65-F5344CB8AC3E}">
        <p14:creationId xmlns:p14="http://schemas.microsoft.com/office/powerpoint/2010/main" val="4220753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Appropriate Editor(s)-in-Chief</a:t>
            </a:r>
            <a:endParaRPr lang="de-DE" sz="3200" b="0" dirty="0">
              <a:solidFill>
                <a:srgbClr val="FF0000"/>
              </a:solidFill>
            </a:endParaRPr>
          </a:p>
        </p:txBody>
      </p:sp>
      <p:pic>
        <p:nvPicPr>
          <p:cNvPr id="3" name="Picture 2"/>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761892" y="1448735"/>
            <a:ext cx="3420456" cy="5296687"/>
          </a:xfrm>
          <a:prstGeom prst="rect">
            <a:avLst/>
          </a:prstGeom>
          <a:ln w="19050">
            <a:solidFill>
              <a:srgbClr val="002060"/>
            </a:solidFill>
          </a:ln>
          <a:effectLst>
            <a:outerShdw blurRad="292100" dist="139700" dir="2700000" algn="tl" rotWithShape="0">
              <a:srgbClr val="333333">
                <a:alpha val="65000"/>
              </a:srgbClr>
            </a:outerShdw>
          </a:effectLst>
        </p:spPr>
      </p:pic>
      <p:sp>
        <p:nvSpPr>
          <p:cNvPr id="6" name="Oval 5"/>
          <p:cNvSpPr/>
          <p:nvPr/>
        </p:nvSpPr>
        <p:spPr bwMode="auto">
          <a:xfrm>
            <a:off x="3851904" y="1666263"/>
            <a:ext cx="2430324" cy="28803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7" name="Oval 6"/>
          <p:cNvSpPr/>
          <p:nvPr/>
        </p:nvSpPr>
        <p:spPr bwMode="auto">
          <a:xfrm>
            <a:off x="3837513" y="3005693"/>
            <a:ext cx="2430324" cy="28803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8" name="Oval 7"/>
          <p:cNvSpPr/>
          <p:nvPr/>
        </p:nvSpPr>
        <p:spPr bwMode="auto">
          <a:xfrm>
            <a:off x="3851904" y="4374288"/>
            <a:ext cx="2430324" cy="288032"/>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9" name="Oval 8"/>
          <p:cNvSpPr/>
          <p:nvPr/>
        </p:nvSpPr>
        <p:spPr bwMode="auto">
          <a:xfrm>
            <a:off x="3837512" y="5653456"/>
            <a:ext cx="3074799" cy="450060"/>
          </a:xfrm>
          <a:prstGeom prst="ellipse">
            <a:avLst/>
          </a:prstGeom>
          <a:noFill/>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5" name="Rounded Rectangle 4"/>
          <p:cNvSpPr/>
          <p:nvPr/>
        </p:nvSpPr>
        <p:spPr bwMode="auto">
          <a:xfrm>
            <a:off x="701484" y="1448736"/>
            <a:ext cx="2520336" cy="1191816"/>
          </a:xfrm>
          <a:prstGeom prst="roundRect">
            <a:avLst/>
          </a:prstGeom>
          <a:solidFill>
            <a:schemeClr val="accent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0" i="0" u="none" strike="noStrike" cap="none" normalizeH="0" baseline="0" dirty="0" smtClean="0">
                <a:ln>
                  <a:noFill/>
                </a:ln>
                <a:solidFill>
                  <a:schemeClr val="bg1"/>
                </a:solidFill>
                <a:effectLst/>
                <a:latin typeface="+mj-lt"/>
              </a:rPr>
              <a:t>Four major</a:t>
            </a:r>
            <a:r>
              <a:rPr kumimoji="0" lang="en-US" sz="3200" b="0" i="0" u="none" strike="noStrike" cap="none" normalizeH="0" dirty="0" smtClean="0">
                <a:ln>
                  <a:noFill/>
                </a:ln>
                <a:solidFill>
                  <a:schemeClr val="bg1"/>
                </a:solidFill>
                <a:effectLst/>
                <a:latin typeface="+mj-lt"/>
              </a:rPr>
              <a:t> subject areas</a:t>
            </a:r>
            <a:endParaRPr kumimoji="0" lang="en-US" sz="3200" b="0"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330195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14573" y="1836113"/>
            <a:ext cx="7868594" cy="3843187"/>
          </a:xfrm>
          <a:prstGeom prst="rect">
            <a:avLst/>
          </a:prstGeom>
          <a:ln w="12700">
            <a:solidFill>
              <a:srgbClr val="0070C0"/>
            </a:solidFill>
          </a:ln>
          <a:effectLst>
            <a:outerShdw blurRad="292100" dist="139700" dir="2700000" algn="tl" rotWithShape="0">
              <a:srgbClr val="333333">
                <a:alpha val="65000"/>
              </a:srgbClr>
            </a:outerShdw>
          </a:effectLst>
        </p:spPr>
      </p:pic>
      <p:sp>
        <p:nvSpPr>
          <p:cNvPr id="22" name="Titel 1"/>
          <p:cNvSpPr>
            <a:spLocks noGrp="1"/>
          </p:cNvSpPr>
          <p:nvPr>
            <p:ph type="title"/>
          </p:nvPr>
        </p:nvSpPr>
        <p:spPr>
          <a:xfrm>
            <a:off x="521460" y="728640"/>
            <a:ext cx="8461888" cy="304699"/>
          </a:xfrm>
        </p:spPr>
        <p:txBody>
          <a:bodyPr>
            <a:noAutofit/>
          </a:bodyPr>
          <a:lstStyle/>
          <a:p>
            <a:r>
              <a:rPr lang="de-DE" sz="3200" dirty="0" smtClean="0"/>
              <a:t>Identify specific topics for the journal</a:t>
            </a:r>
            <a:endParaRPr lang="de-DE" sz="3200" b="0" dirty="0">
              <a:solidFill>
                <a:srgbClr val="FF0000"/>
              </a:solidFill>
            </a:endParaRPr>
          </a:p>
        </p:txBody>
      </p:sp>
    </p:spTree>
    <p:extLst>
      <p:ext uri="{BB962C8B-B14F-4D97-AF65-F5344CB8AC3E}">
        <p14:creationId xmlns:p14="http://schemas.microsoft.com/office/powerpoint/2010/main" val="44265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79480" y="1448736"/>
            <a:ext cx="2952328" cy="576064"/>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de-DE" altLang="ja-JP" sz="2400" b="1" dirty="0" err="1" smtClean="0"/>
              <a:t>Associate</a:t>
            </a:r>
            <a:r>
              <a:rPr kumimoji="1" lang="de-DE" altLang="ja-JP" sz="2400" b="1" dirty="0" smtClean="0"/>
              <a:t> Editors</a:t>
            </a:r>
            <a:endParaRPr kumimoji="1" lang="ja-JP" altLang="en-US" sz="2400" b="1" dirty="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81868" y="728640"/>
            <a:ext cx="5387837" cy="5856344"/>
          </a:xfrm>
          <a:prstGeom prst="rect">
            <a:avLst/>
          </a:prstGeom>
          <a:ln w="19050">
            <a:solidFill>
              <a:srgbClr val="0176C3"/>
            </a:solidFill>
          </a:ln>
          <a:effectLst>
            <a:outerShdw blurRad="292100" dist="139700" dir="2700000" algn="tl" rotWithShape="0">
              <a:srgbClr val="333333">
                <a:alpha val="65000"/>
              </a:srgbClr>
            </a:outerShdw>
          </a:effectLst>
        </p:spPr>
      </p:pic>
      <p:sp>
        <p:nvSpPr>
          <p:cNvPr id="6" name="TextBox 5"/>
          <p:cNvSpPr txBox="1"/>
          <p:nvPr/>
        </p:nvSpPr>
        <p:spPr>
          <a:xfrm>
            <a:off x="359504" y="2168832"/>
            <a:ext cx="2952328" cy="2239399"/>
          </a:xfrm>
          <a:prstGeom prst="rect">
            <a:avLst/>
          </a:prstGeom>
          <a:noFill/>
        </p:spPr>
        <p:txBody>
          <a:bodyPr wrap="square" lIns="0" tIns="0" rIns="0" bIns="0" rtlCol="0">
            <a:noAutofit/>
          </a:bodyPr>
          <a:lstStyle/>
          <a:p>
            <a:pPr algn="l">
              <a:spcBef>
                <a:spcPts val="900"/>
              </a:spcBef>
              <a:buClr>
                <a:schemeClr val="accent2"/>
              </a:buClr>
              <a:buSzPct val="100000"/>
            </a:pPr>
            <a:r>
              <a:rPr lang="en-US" sz="2400" dirty="0" smtClean="0">
                <a:latin typeface="+mn-lt"/>
              </a:rPr>
              <a:t>2 for each topic</a:t>
            </a:r>
          </a:p>
          <a:p>
            <a:pPr marL="285750" indent="-285750" algn="l">
              <a:spcBef>
                <a:spcPts val="900"/>
              </a:spcBef>
              <a:buClr>
                <a:schemeClr val="accent2"/>
              </a:buClr>
              <a:buSzPct val="100000"/>
              <a:buFont typeface="Arial" panose="020B0604020202020204" pitchFamily="34" charset="0"/>
              <a:buChar char="•"/>
            </a:pPr>
            <a:r>
              <a:rPr lang="en-US" sz="2400" dirty="0" smtClean="0">
                <a:latin typeface="+mn-lt"/>
              </a:rPr>
              <a:t>1 from northern shore that handles submissions from the south</a:t>
            </a:r>
          </a:p>
          <a:p>
            <a:pPr marL="285750" indent="-285750" algn="l">
              <a:spcBef>
                <a:spcPts val="900"/>
              </a:spcBef>
              <a:buClr>
                <a:schemeClr val="accent2"/>
              </a:buClr>
              <a:buSzPct val="100000"/>
              <a:buFont typeface="Arial" panose="020B0604020202020204" pitchFamily="34" charset="0"/>
              <a:buChar char="•"/>
            </a:pPr>
            <a:r>
              <a:rPr lang="en-US" sz="2400" dirty="0" smtClean="0">
                <a:latin typeface="+mn-lt"/>
              </a:rPr>
              <a:t>1 from southern shore that handles submissions from the north</a:t>
            </a:r>
          </a:p>
        </p:txBody>
      </p:sp>
    </p:spTree>
    <p:extLst>
      <p:ext uri="{BB962C8B-B14F-4D97-AF65-F5344CB8AC3E}">
        <p14:creationId xmlns:p14="http://schemas.microsoft.com/office/powerpoint/2010/main" val="1102834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de-DE" sz="3200" dirty="0" smtClean="0"/>
              <a:t>Establishing a successful journal</a:t>
            </a:r>
            <a:endParaRPr lang="de-DE" sz="3200" b="0" dirty="0">
              <a:solidFill>
                <a:srgbClr val="FF0000"/>
              </a:solidFill>
            </a:endParaRPr>
          </a:p>
        </p:txBody>
      </p:sp>
      <p:sp>
        <p:nvSpPr>
          <p:cNvPr id="5" name="TextBox 4"/>
          <p:cNvSpPr txBox="1"/>
          <p:nvPr/>
        </p:nvSpPr>
        <p:spPr>
          <a:xfrm>
            <a:off x="521460" y="2168832"/>
            <a:ext cx="8101080" cy="3150420"/>
          </a:xfrm>
          <a:prstGeom prst="rect">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txBody>
          <a:bodyPr vert="horz" wrap="square" lIns="91440" tIns="45720" rIns="91440" bIns="45720" numCol="1" rtlCol="0" anchor="ctr" anchorCtr="0" compatLnSpc="1">
            <a:prstTxWarp prst="textNoShape">
              <a:avLst/>
            </a:prstTxWarp>
            <a:noAutofit/>
          </a:bodyPr>
          <a:lstStyle>
            <a:defPPr>
              <a:defRPr lang="en-US"/>
            </a:defPPr>
            <a:lvl1pPr marL="0" marR="0" indent="0" defTabSz="914400" latinLnBrk="0">
              <a:spcBef>
                <a:spcPts val="0"/>
              </a:spcBef>
              <a:buClrTx/>
              <a:buSzTx/>
              <a:buFontTx/>
              <a:buNone/>
              <a:tabLst/>
              <a:defRPr sz="3200" b="1" i="1">
                <a:solidFill>
                  <a:schemeClr val="accent1"/>
                </a:solidFill>
                <a:latin typeface="+mj-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lvl="1">
              <a:lnSpc>
                <a:spcPct val="150000"/>
              </a:lnSpc>
            </a:pPr>
            <a:endParaRPr lang="en-US" sz="2400" b="1" i="1" dirty="0">
              <a:solidFill>
                <a:schemeClr val="bg1"/>
              </a:solidFill>
              <a:effectLst>
                <a:outerShdw blurRad="38100" dist="38100" dir="2700000" algn="tl">
                  <a:srgbClr val="000000">
                    <a:alpha val="43137"/>
                  </a:srgbClr>
                </a:outerShdw>
              </a:effectLst>
            </a:endParaRPr>
          </a:p>
          <a:p>
            <a:pPr marL="342900" lvl="0" indent="-342900" algn="l">
              <a:lnSpc>
                <a:spcPct val="150000"/>
              </a:lnSpc>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mn-lt"/>
              </a:rPr>
              <a:t>Identify </a:t>
            </a:r>
            <a:r>
              <a:rPr lang="en-US" sz="2400" dirty="0">
                <a:solidFill>
                  <a:schemeClr val="bg1"/>
                </a:solidFill>
                <a:effectLst>
                  <a:outerShdw blurRad="38100" dist="38100" dir="2700000" algn="tl">
                    <a:srgbClr val="000000">
                      <a:alpha val="43137"/>
                    </a:srgbClr>
                  </a:outerShdw>
                </a:effectLst>
                <a:latin typeface="+mn-lt"/>
              </a:rPr>
              <a:t>a suitable topic that adds value to the </a:t>
            </a:r>
            <a:r>
              <a:rPr lang="en-US" sz="2400" dirty="0" smtClean="0">
                <a:solidFill>
                  <a:schemeClr val="bg1"/>
                </a:solidFill>
                <a:effectLst>
                  <a:outerShdw blurRad="38100" dist="38100" dir="2700000" algn="tl">
                    <a:srgbClr val="000000">
                      <a:alpha val="43137"/>
                    </a:srgbClr>
                  </a:outerShdw>
                </a:effectLst>
                <a:latin typeface="+mn-lt"/>
              </a:rPr>
              <a:t>field</a:t>
            </a:r>
          </a:p>
          <a:p>
            <a:pPr marL="342900" lvl="0" indent="-342900" algn="l">
              <a:lnSpc>
                <a:spcPct val="150000"/>
              </a:lnSpc>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mn-lt"/>
              </a:rPr>
              <a:t>Develop </a:t>
            </a:r>
            <a:r>
              <a:rPr lang="en-US" sz="2400" dirty="0">
                <a:solidFill>
                  <a:schemeClr val="bg1"/>
                </a:solidFill>
                <a:effectLst>
                  <a:outerShdw blurRad="38100" dist="38100" dir="2700000" algn="tl">
                    <a:srgbClr val="000000">
                      <a:alpha val="43137"/>
                    </a:srgbClr>
                  </a:outerShdw>
                </a:effectLst>
                <a:latin typeface="+mn-lt"/>
              </a:rPr>
              <a:t>a strategic aims and scope about that </a:t>
            </a:r>
            <a:r>
              <a:rPr lang="en-US" sz="2400" dirty="0" smtClean="0">
                <a:solidFill>
                  <a:schemeClr val="bg1"/>
                </a:solidFill>
                <a:effectLst>
                  <a:outerShdw blurRad="38100" dist="38100" dir="2700000" algn="tl">
                    <a:srgbClr val="000000">
                      <a:alpha val="43137"/>
                    </a:srgbClr>
                  </a:outerShdw>
                </a:effectLst>
                <a:latin typeface="+mn-lt"/>
              </a:rPr>
              <a:t>topic</a:t>
            </a:r>
          </a:p>
          <a:p>
            <a:pPr marL="342900" lvl="0" indent="-342900" algn="l">
              <a:lnSpc>
                <a:spcPct val="150000"/>
              </a:lnSpc>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mn-lt"/>
              </a:rPr>
              <a:t>Identify specialized experts </a:t>
            </a:r>
            <a:r>
              <a:rPr lang="en-US" sz="2400" dirty="0">
                <a:solidFill>
                  <a:schemeClr val="bg1"/>
                </a:solidFill>
                <a:effectLst>
                  <a:outerShdw blurRad="38100" dist="38100" dir="2700000" algn="tl">
                    <a:srgbClr val="000000">
                      <a:alpha val="43137"/>
                    </a:srgbClr>
                  </a:outerShdw>
                </a:effectLst>
                <a:latin typeface="+mn-lt"/>
              </a:rPr>
              <a:t>for </a:t>
            </a:r>
            <a:r>
              <a:rPr lang="en-US" sz="2400" dirty="0" smtClean="0">
                <a:solidFill>
                  <a:schemeClr val="bg1"/>
                </a:solidFill>
                <a:effectLst>
                  <a:outerShdw blurRad="38100" dist="38100" dir="2700000" algn="tl">
                    <a:srgbClr val="000000">
                      <a:alpha val="43137"/>
                    </a:srgbClr>
                  </a:outerShdw>
                </a:effectLst>
                <a:latin typeface="+mn-lt"/>
              </a:rPr>
              <a:t>each sub-topic</a:t>
            </a:r>
          </a:p>
          <a:p>
            <a:pPr marL="342900" lvl="0" indent="-342900" algn="l">
              <a:lnSpc>
                <a:spcPct val="150000"/>
              </a:lnSpc>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mn-lt"/>
              </a:rPr>
              <a:t>Establish </a:t>
            </a:r>
            <a:r>
              <a:rPr lang="en-US" sz="2400" dirty="0">
                <a:solidFill>
                  <a:schemeClr val="bg1"/>
                </a:solidFill>
                <a:effectLst>
                  <a:outerShdw blurRad="38100" dist="38100" dir="2700000" algn="tl">
                    <a:srgbClr val="000000">
                      <a:alpha val="43137"/>
                    </a:srgbClr>
                  </a:outerShdw>
                </a:effectLst>
                <a:latin typeface="+mn-lt"/>
              </a:rPr>
              <a:t>an efficient editorial </a:t>
            </a:r>
            <a:r>
              <a:rPr lang="en-US" sz="2400" dirty="0" smtClean="0">
                <a:solidFill>
                  <a:schemeClr val="bg1"/>
                </a:solidFill>
                <a:effectLst>
                  <a:outerShdw blurRad="38100" dist="38100" dir="2700000" algn="tl">
                    <a:srgbClr val="000000">
                      <a:alpha val="43137"/>
                    </a:srgbClr>
                  </a:outerShdw>
                </a:effectLst>
                <a:latin typeface="+mn-lt"/>
              </a:rPr>
              <a:t>workflow</a:t>
            </a:r>
          </a:p>
          <a:p>
            <a:pPr marL="342900" lvl="0" indent="-342900" algn="l">
              <a:lnSpc>
                <a:spcPct val="150000"/>
              </a:lnSpc>
              <a:buFont typeface="Wingdings" panose="05000000000000000000" pitchFamily="2" charset="2"/>
              <a:buChar char="§"/>
            </a:pPr>
            <a:r>
              <a:rPr lang="en-US" sz="2400" dirty="0" smtClean="0">
                <a:solidFill>
                  <a:schemeClr val="bg1"/>
                </a:solidFill>
                <a:effectLst>
                  <a:outerShdw blurRad="38100" dist="38100" dir="2700000" algn="tl">
                    <a:srgbClr val="000000">
                      <a:alpha val="43137"/>
                    </a:srgbClr>
                  </a:outerShdw>
                </a:effectLst>
                <a:latin typeface="+mn-lt"/>
              </a:rPr>
              <a:t>Funds </a:t>
            </a:r>
            <a:r>
              <a:rPr lang="en-US" sz="2400" dirty="0">
                <a:solidFill>
                  <a:schemeClr val="bg1"/>
                </a:solidFill>
                <a:effectLst>
                  <a:outerShdw blurRad="38100" dist="38100" dir="2700000" algn="tl">
                    <a:srgbClr val="000000">
                      <a:alpha val="43137"/>
                    </a:srgbClr>
                  </a:outerShdw>
                </a:effectLst>
                <a:latin typeface="+mn-lt"/>
              </a:rPr>
              <a:t>for sponsored open </a:t>
            </a:r>
            <a:r>
              <a:rPr lang="en-US" sz="2400" dirty="0" smtClean="0">
                <a:solidFill>
                  <a:schemeClr val="bg1"/>
                </a:solidFill>
                <a:effectLst>
                  <a:outerShdw blurRad="38100" dist="38100" dir="2700000" algn="tl">
                    <a:srgbClr val="000000">
                      <a:alpha val="43137"/>
                    </a:srgbClr>
                  </a:outerShdw>
                </a:effectLst>
                <a:latin typeface="+mn-lt"/>
              </a:rPr>
              <a:t>access</a:t>
            </a:r>
            <a:r>
              <a:rPr lang="en-US" sz="2400" b="1" i="1" dirty="0" smtClean="0">
                <a:solidFill>
                  <a:schemeClr val="bg1"/>
                </a:solidFill>
                <a:effectLst>
                  <a:outerShdw blurRad="38100" dist="38100" dir="2700000" algn="tl">
                    <a:srgbClr val="000000">
                      <a:alpha val="43137"/>
                    </a:srgbClr>
                  </a:outerShdw>
                </a:effectLst>
              </a:rPr>
              <a:t/>
            </a:r>
            <a:br>
              <a:rPr lang="en-US" sz="2400" b="1" i="1" dirty="0" smtClean="0">
                <a:solidFill>
                  <a:schemeClr val="bg1"/>
                </a:solidFill>
                <a:effectLst>
                  <a:outerShdw blurRad="38100" dist="38100" dir="2700000" algn="tl">
                    <a:srgbClr val="000000">
                      <a:alpha val="43137"/>
                    </a:srgbClr>
                  </a:outerShdw>
                </a:effectLst>
              </a:rPr>
            </a:br>
            <a:endParaRPr lang="en-US" sz="2400" b="1" i="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46343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5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fade">
                                      <p:cBhvr>
                                        <p:cTn id="10" dur="500"/>
                                        <p:tgtEl>
                                          <p:spTgt spid="5">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500"/>
                                        <p:tgtEl>
                                          <p:spTgt spid="5">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fade">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fade">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fade">
                                      <p:cBhvr>
                                        <p:cTn id="3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171887" y="3778250"/>
            <a:ext cx="5750293" cy="646331"/>
          </a:xfrm>
          <a:prstGeom prst="rect">
            <a:avLst/>
          </a:prstGeom>
          <a:noFill/>
          <a:ln w="9525">
            <a:noFill/>
            <a:miter lim="800000"/>
            <a:headEnd/>
            <a:tailEnd/>
          </a:ln>
        </p:spPr>
        <p:txBody>
          <a:bodyPr wrap="none">
            <a:spAutoFit/>
          </a:bodyPr>
          <a:lstStyle/>
          <a:p>
            <a:pPr marL="742950" indent="-742950" eaLnBrk="0" hangingPunct="0">
              <a:spcBef>
                <a:spcPct val="50000"/>
              </a:spcBef>
            </a:pPr>
            <a:r>
              <a:rPr lang="en-US" sz="3600" dirty="0" smtClean="0">
                <a:solidFill>
                  <a:schemeClr val="bg1"/>
                </a:solidFill>
              </a:rPr>
              <a:t>Review of Kazakh Journals</a:t>
            </a:r>
            <a:endParaRPr lang="en-US" sz="3600" dirty="0">
              <a:solidFill>
                <a:schemeClr val="bg1"/>
              </a:solidFill>
            </a:endParaRPr>
          </a:p>
        </p:txBody>
      </p:sp>
    </p:spTree>
    <p:extLst>
      <p:ext uri="{BB962C8B-B14F-4D97-AF65-F5344CB8AC3E}">
        <p14:creationId xmlns:p14="http://schemas.microsoft.com/office/powerpoint/2010/main" val="1071613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886397"/>
          </a:xfrm>
        </p:spPr>
        <p:txBody>
          <a:bodyPr/>
          <a:lstStyle/>
          <a:p>
            <a:r>
              <a:rPr lang="en-US" sz="3200" dirty="0" smtClean="0"/>
              <a:t>Brief review of Kazakh journals</a:t>
            </a:r>
            <a:endParaRPr lang="en-US" sz="3200" dirty="0"/>
          </a:p>
        </p:txBody>
      </p:sp>
      <p:sp>
        <p:nvSpPr>
          <p:cNvPr id="10" name="Rounded Rectangle 9"/>
          <p:cNvSpPr/>
          <p:nvPr/>
        </p:nvSpPr>
        <p:spPr bwMode="auto">
          <a:xfrm>
            <a:off x="1151544" y="2393687"/>
            <a:ext cx="6840912" cy="2835553"/>
          </a:xfrm>
          <a:prstGeom prst="roundRect">
            <a:avLst>
              <a:gd name="adj" fmla="val 9144"/>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a:solidFill>
                  <a:schemeClr val="tx2">
                    <a:lumMod val="75000"/>
                  </a:schemeClr>
                </a:solidFill>
                <a:latin typeface="+mj-lt"/>
              </a:rPr>
              <a:t>E</a:t>
            </a:r>
            <a:r>
              <a:rPr kumimoji="0" lang="en-US" sz="2800" b="0" i="0" u="none" strike="noStrike" cap="none" normalizeH="0" baseline="0" dirty="0" smtClean="0">
                <a:ln>
                  <a:noFill/>
                </a:ln>
                <a:solidFill>
                  <a:schemeClr val="tx2">
                    <a:lumMod val="75000"/>
                  </a:schemeClr>
                </a:solidFill>
                <a:effectLst/>
                <a:latin typeface="+mj-lt"/>
              </a:rPr>
              <a:t>ditorial vision</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Editorial workflow</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Author experience</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Publication quality and consistency</a:t>
            </a:r>
            <a:endParaRPr kumimoji="0" lang="en-US" sz="28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3969113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animEffect transition="in" filter="fade">
                                      <p:cBhvr>
                                        <p:cTn id="15" dur="500"/>
                                        <p:tgtEl>
                                          <p:spTgt spid="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0">
                                            <p:txEl>
                                              <p:pRg st="2" end="2"/>
                                            </p:txEl>
                                          </p:spTgt>
                                        </p:tgtEl>
                                        <p:attrNameLst>
                                          <p:attrName>style.visibility</p:attrName>
                                        </p:attrNameLst>
                                      </p:cBhvr>
                                      <p:to>
                                        <p:strVal val="visible"/>
                                      </p:to>
                                    </p:set>
                                    <p:animEffect transition="in" filter="fade">
                                      <p:cBhvr>
                                        <p:cTn id="20" dur="500"/>
                                        <p:tgtEl>
                                          <p:spTgt spid="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886397"/>
          </a:xfrm>
        </p:spPr>
        <p:txBody>
          <a:bodyPr/>
          <a:lstStyle/>
          <a:p>
            <a:r>
              <a:rPr lang="en-US" sz="3200" dirty="0" smtClean="0"/>
              <a:t>Brief review of Kazakh journals</a:t>
            </a:r>
            <a:endParaRPr lang="en-US" sz="3200" dirty="0"/>
          </a:p>
        </p:txBody>
      </p:sp>
      <p:sp>
        <p:nvSpPr>
          <p:cNvPr id="10" name="Rounded Rectangle 9"/>
          <p:cNvSpPr/>
          <p:nvPr/>
        </p:nvSpPr>
        <p:spPr bwMode="auto">
          <a:xfrm>
            <a:off x="1151544" y="2393687"/>
            <a:ext cx="6840912" cy="2835553"/>
          </a:xfrm>
          <a:prstGeom prst="roundRect">
            <a:avLst>
              <a:gd name="adj" fmla="val 9144"/>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a:solidFill>
                  <a:srgbClr val="C00000"/>
                </a:solidFill>
                <a:latin typeface="+mj-lt"/>
              </a:rPr>
              <a:t>E</a:t>
            </a:r>
            <a:r>
              <a:rPr kumimoji="0" lang="en-US" sz="2800" b="0" i="0" u="none" strike="noStrike" cap="none" normalizeH="0" baseline="0" dirty="0" smtClean="0">
                <a:ln>
                  <a:noFill/>
                </a:ln>
                <a:solidFill>
                  <a:srgbClr val="C00000"/>
                </a:solidFill>
                <a:effectLst/>
                <a:latin typeface="+mj-lt"/>
              </a:rPr>
              <a:t>ditorial vision</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Editorial workflow</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kumimoji="0" lang="en-US" sz="2800" b="0" i="0" u="none" strike="noStrike" cap="none" normalizeH="0" baseline="0" dirty="0" smtClean="0">
                <a:ln>
                  <a:noFill/>
                </a:ln>
                <a:solidFill>
                  <a:schemeClr val="tx2">
                    <a:lumMod val="75000"/>
                  </a:schemeClr>
                </a:solidFill>
                <a:effectLst/>
                <a:latin typeface="+mj-lt"/>
              </a:rPr>
              <a:t>Author experience</a:t>
            </a:r>
          </a:p>
          <a:p>
            <a:pPr marL="457200" marR="0" indent="-457200" algn="l" defTabSz="914400" rtl="0" eaLnBrk="0" fontAlgn="base" latinLnBrk="0" hangingPunct="0">
              <a:lnSpc>
                <a:spcPct val="100000"/>
              </a:lnSpc>
              <a:spcBef>
                <a:spcPct val="50000"/>
              </a:spcBef>
              <a:spcAft>
                <a:spcPct val="0"/>
              </a:spcAft>
              <a:buClr>
                <a:schemeClr val="accent1"/>
              </a:buClr>
              <a:buSzTx/>
              <a:buFont typeface="Wingdings" panose="05000000000000000000" pitchFamily="2" charset="2"/>
              <a:buChar char="ü"/>
              <a:tabLst/>
            </a:pPr>
            <a:r>
              <a:rPr lang="en-US" sz="2800" dirty="0" smtClean="0">
                <a:solidFill>
                  <a:schemeClr val="tx2">
                    <a:lumMod val="75000"/>
                  </a:schemeClr>
                </a:solidFill>
                <a:latin typeface="+mj-lt"/>
              </a:rPr>
              <a:t>Publication quality and consistency</a:t>
            </a:r>
            <a:endParaRPr kumimoji="0" lang="en-US" sz="2800" b="0"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4223871423"/>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10" name="Rounded Rectangle 9"/>
          <p:cNvSpPr/>
          <p:nvPr/>
        </p:nvSpPr>
        <p:spPr bwMode="auto">
          <a:xfrm>
            <a:off x="1151544" y="2348856"/>
            <a:ext cx="6840912" cy="2520336"/>
          </a:xfrm>
          <a:prstGeom prst="roundRect">
            <a:avLst>
              <a:gd name="adj" fmla="val 12327"/>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ü"/>
              <a:tabLst/>
            </a:pPr>
            <a:r>
              <a:rPr lang="en-US" sz="3200" dirty="0" smtClean="0">
                <a:solidFill>
                  <a:schemeClr val="bg2">
                    <a:lumMod val="25000"/>
                  </a:schemeClr>
                </a:solidFill>
                <a:latin typeface="+mj-lt"/>
              </a:rPr>
              <a:t>Novel and unique title</a:t>
            </a:r>
          </a:p>
          <a:p>
            <a:pPr marL="457200" marR="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ü"/>
              <a:tabLst/>
            </a:pPr>
            <a:endParaRPr lang="en-US" sz="1500" dirty="0" smtClean="0">
              <a:solidFill>
                <a:schemeClr val="bg2">
                  <a:lumMod val="25000"/>
                </a:schemeClr>
              </a:solidFill>
              <a:latin typeface="+mj-lt"/>
            </a:endParaRPr>
          </a:p>
          <a:p>
            <a:pPr marL="457200" marR="0" indent="-457200" algn="l" defTabSz="914400" rtl="0" eaLnBrk="0" fontAlgn="base" latinLnBrk="0" hangingPunct="0">
              <a:lnSpc>
                <a:spcPct val="100000"/>
              </a:lnSpc>
              <a:spcBef>
                <a:spcPts val="1200"/>
              </a:spcBef>
              <a:spcAft>
                <a:spcPct val="0"/>
              </a:spcAft>
              <a:buClr>
                <a:schemeClr val="accent1"/>
              </a:buClr>
              <a:buSzTx/>
              <a:buFont typeface="Wingdings" panose="05000000000000000000" pitchFamily="2" charset="2"/>
              <a:buChar char="ü"/>
              <a:tabLst/>
            </a:pPr>
            <a:r>
              <a:rPr kumimoji="0" lang="en-US" sz="3200" b="0" i="0" u="none" strike="noStrike" cap="none" normalizeH="0" baseline="0" dirty="0" smtClean="0">
                <a:ln>
                  <a:noFill/>
                </a:ln>
                <a:solidFill>
                  <a:schemeClr val="bg2">
                    <a:lumMod val="25000"/>
                  </a:schemeClr>
                </a:solidFill>
                <a:effectLst/>
                <a:latin typeface="+mj-lt"/>
              </a:rPr>
              <a:t>Concise and clear aims and scope</a:t>
            </a:r>
          </a:p>
        </p:txBody>
      </p:sp>
    </p:spTree>
    <p:extLst>
      <p:ext uri="{BB962C8B-B14F-4D97-AF65-F5344CB8AC3E}">
        <p14:creationId xmlns:p14="http://schemas.microsoft.com/office/powerpoint/2010/main" val="32821630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xEl>
                                              <p:pRg st="0" end="0"/>
                                            </p:txEl>
                                          </p:spTgt>
                                        </p:tgtEl>
                                        <p:attrNameLst>
                                          <p:attrName>style.visibility</p:attrName>
                                        </p:attrNameLst>
                                      </p:cBhvr>
                                      <p:to>
                                        <p:strVal val="visible"/>
                                      </p:to>
                                    </p:set>
                                    <p:animEffect transition="in" filter="fade">
                                      <p:cBhvr>
                                        <p:cTn id="10" dur="500"/>
                                        <p:tgtEl>
                                          <p:spTgt spid="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hteck 3"/>
          <p:cNvSpPr>
            <a:spLocks noChangeArrowheads="1"/>
          </p:cNvSpPr>
          <p:nvPr/>
        </p:nvSpPr>
        <p:spPr bwMode="auto">
          <a:xfrm>
            <a:off x="0" y="3417888"/>
            <a:ext cx="9144000" cy="1439862"/>
          </a:xfrm>
          <a:prstGeom prst="rect">
            <a:avLst/>
          </a:prstGeom>
          <a:solidFill>
            <a:schemeClr val="accent1"/>
          </a:solidFill>
          <a:ln w="9525" algn="ctr">
            <a:noFill/>
            <a:round/>
            <a:headEnd/>
            <a:tailEnd/>
          </a:ln>
        </p:spPr>
        <p:txBody>
          <a:bodyPr>
            <a:spAutoFit/>
          </a:bodyPr>
          <a:lstStyle/>
          <a:p>
            <a:pPr algn="ctr" eaLnBrk="0" hangingPunct="0">
              <a:spcBef>
                <a:spcPct val="50000"/>
              </a:spcBef>
              <a:defRPr/>
            </a:pPr>
            <a:endParaRPr lang="de-DE" dirty="0">
              <a:latin typeface="Arial" charset="0"/>
              <a:cs typeface="+mn-cs"/>
            </a:endParaRPr>
          </a:p>
        </p:txBody>
      </p:sp>
      <p:sp>
        <p:nvSpPr>
          <p:cNvPr id="6147" name="Textfeld 4"/>
          <p:cNvSpPr txBox="1">
            <a:spLocks noChangeArrowheads="1"/>
          </p:cNvSpPr>
          <p:nvPr/>
        </p:nvSpPr>
        <p:spPr bwMode="auto">
          <a:xfrm>
            <a:off x="341436" y="3778250"/>
            <a:ext cx="4596130" cy="646331"/>
          </a:xfrm>
          <a:prstGeom prst="rect">
            <a:avLst/>
          </a:prstGeom>
          <a:noFill/>
          <a:ln w="9525">
            <a:noFill/>
            <a:miter lim="800000"/>
            <a:headEnd/>
            <a:tailEnd/>
          </a:ln>
        </p:spPr>
        <p:txBody>
          <a:bodyPr wrap="none">
            <a:spAutoFit/>
          </a:bodyPr>
          <a:lstStyle/>
          <a:p>
            <a:pPr marL="742950" indent="-742950" algn="l" eaLnBrk="0" hangingPunct="0">
              <a:spcBef>
                <a:spcPct val="50000"/>
              </a:spcBef>
            </a:pPr>
            <a:r>
              <a:rPr lang="en-US" sz="3600" dirty="0" smtClean="0">
                <a:solidFill>
                  <a:schemeClr val="bg1"/>
                </a:solidFill>
              </a:rPr>
              <a:t>Strong editorial vision</a:t>
            </a:r>
            <a:endParaRPr lang="en-US" sz="3600" dirty="0">
              <a:solidFill>
                <a:schemeClr val="bg1"/>
              </a:solidFill>
            </a:endParaRPr>
          </a:p>
        </p:txBody>
      </p:sp>
    </p:spTree>
    <p:extLst>
      <p:ext uri="{BB962C8B-B14F-4D97-AF65-F5344CB8AC3E}">
        <p14:creationId xmlns:p14="http://schemas.microsoft.com/office/powerpoint/2010/main" val="3713569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628760"/>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The Central Asian Journal of Global Health</a:t>
            </a:r>
          </a:p>
        </p:txBody>
      </p:sp>
      <p:sp>
        <p:nvSpPr>
          <p:cNvPr id="3" name="Rounded Rectangle 2"/>
          <p:cNvSpPr/>
          <p:nvPr/>
        </p:nvSpPr>
        <p:spPr bwMode="auto">
          <a:xfrm>
            <a:off x="701484" y="2078820"/>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400" dirty="0">
                <a:solidFill>
                  <a:schemeClr val="bg2">
                    <a:lumMod val="10000"/>
                  </a:schemeClr>
                </a:solidFill>
                <a:latin typeface="+mj-lt"/>
              </a:rPr>
              <a:t>Central Asian Journal of Global Health is a </a:t>
            </a:r>
            <a:r>
              <a:rPr lang="en-US" sz="2400" dirty="0">
                <a:solidFill>
                  <a:srgbClr val="C00000"/>
                </a:solidFill>
                <a:latin typeface="+mj-lt"/>
              </a:rPr>
              <a:t>biannual </a:t>
            </a:r>
            <a:r>
              <a:rPr lang="en-US" sz="2400" dirty="0">
                <a:solidFill>
                  <a:schemeClr val="bg2">
                    <a:lumMod val="10000"/>
                  </a:schemeClr>
                </a:solidFill>
                <a:latin typeface="+mj-lt"/>
              </a:rPr>
              <a:t>journal aimed at everybody working in the fields of </a:t>
            </a:r>
            <a:r>
              <a:rPr lang="en-US" sz="2400" dirty="0">
                <a:solidFill>
                  <a:srgbClr val="C00000"/>
                </a:solidFill>
                <a:latin typeface="+mj-lt"/>
              </a:rPr>
              <a:t>public health and medicine</a:t>
            </a:r>
            <a:r>
              <a:rPr lang="en-US" sz="2400" dirty="0">
                <a:solidFill>
                  <a:schemeClr val="bg2">
                    <a:lumMod val="10000"/>
                  </a:schemeClr>
                </a:solidFill>
                <a:latin typeface="+mj-lt"/>
              </a:rPr>
              <a:t>. Specifically, it aims to focus on the geographic region that is oftentimes not sufficiently highlighted by existing journals, </a:t>
            </a:r>
            <a:r>
              <a:rPr lang="en-US" sz="2400" dirty="0">
                <a:solidFill>
                  <a:srgbClr val="C00000"/>
                </a:solidFill>
                <a:latin typeface="+mj-lt"/>
              </a:rPr>
              <a:t>Central Asian countries</a:t>
            </a:r>
            <a:r>
              <a:rPr lang="en-US" sz="2400" dirty="0">
                <a:solidFill>
                  <a:schemeClr val="bg2">
                    <a:lumMod val="10000"/>
                  </a:schemeClr>
                </a:solidFill>
                <a:latin typeface="+mj-lt"/>
              </a:rPr>
              <a:t>. In addition to research in Central Asia, the journal will be </a:t>
            </a:r>
            <a:r>
              <a:rPr lang="en-US" sz="2400" dirty="0">
                <a:solidFill>
                  <a:srgbClr val="C00000"/>
                </a:solidFill>
                <a:latin typeface="+mj-lt"/>
              </a:rPr>
              <a:t>opened to submissions from other countries</a:t>
            </a:r>
            <a:r>
              <a:rPr lang="en-US" sz="2400" dirty="0">
                <a:solidFill>
                  <a:schemeClr val="bg2">
                    <a:lumMod val="10000"/>
                  </a:schemeClr>
                </a:solidFill>
                <a:latin typeface="+mj-lt"/>
              </a:rPr>
              <a:t>. In addition to the highest-quality reviews and perspectives covering the field of health in Central Asia, each issue will include </a:t>
            </a:r>
            <a:r>
              <a:rPr lang="en-US" sz="2400" dirty="0">
                <a:solidFill>
                  <a:srgbClr val="C00000"/>
                </a:solidFill>
                <a:latin typeface="+mj-lt"/>
              </a:rPr>
              <a:t>news stories and investigate hottest topics</a:t>
            </a:r>
            <a:r>
              <a:rPr lang="en-US" sz="2400" dirty="0">
                <a:solidFill>
                  <a:schemeClr val="bg2">
                    <a:lumMod val="10000"/>
                  </a:schemeClr>
                </a:solidFill>
                <a:latin typeface="+mj-lt"/>
              </a:rPr>
              <a:t> and new research practices in the field of public health.</a:t>
            </a:r>
          </a:p>
        </p:txBody>
      </p:sp>
    </p:spTree>
    <p:extLst>
      <p:ext uri="{BB962C8B-B14F-4D97-AF65-F5344CB8AC3E}">
        <p14:creationId xmlns:p14="http://schemas.microsoft.com/office/powerpoint/2010/main" val="2182133699"/>
      </p:ext>
    </p:extLst>
  </p:cSld>
  <p:clrMapOvr>
    <a:masterClrMapping/>
  </p:clrMapOvr>
  <p:transition spd="slow">
    <p:fade/>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The Central Asian Journal of Global Health</a:t>
            </a:r>
          </a:p>
        </p:txBody>
      </p:sp>
      <p:sp>
        <p:nvSpPr>
          <p:cNvPr id="5" name="Rounded Rectangle 4"/>
          <p:cNvSpPr/>
          <p:nvPr/>
        </p:nvSpPr>
        <p:spPr bwMode="auto">
          <a:xfrm>
            <a:off x="203298" y="2348856"/>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1988808"/>
            <a:ext cx="6089723" cy="1644578"/>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Regional journal (Central Asia)</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Relationship to global health unclear</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Which aspect</a:t>
            </a:r>
            <a:r>
              <a:rPr kumimoji="0" lang="en-US" sz="2800" b="1" i="0" u="none" strike="noStrike" cap="none" normalizeH="0" dirty="0" smtClean="0">
                <a:ln>
                  <a:noFill/>
                </a:ln>
                <a:solidFill>
                  <a:schemeClr val="tx2">
                    <a:lumMod val="75000"/>
                  </a:schemeClr>
                </a:solidFill>
                <a:effectLst/>
                <a:latin typeface="+mj-lt"/>
              </a:rPr>
              <a:t> of global health?</a:t>
            </a:r>
            <a:endParaRPr kumimoji="0" lang="en-US" sz="2800" b="1" i="0" u="none" strike="noStrike" cap="none" normalizeH="0" baseline="0" dirty="0">
              <a:ln>
                <a:noFill/>
              </a:ln>
              <a:solidFill>
                <a:schemeClr val="tx2">
                  <a:lumMod val="75000"/>
                </a:schemeClr>
              </a:solidFill>
              <a:effectLst/>
              <a:latin typeface="+mj-lt"/>
            </a:endParaRPr>
          </a:p>
        </p:txBody>
      </p:sp>
      <p:sp>
        <p:nvSpPr>
          <p:cNvPr id="7" name="Rounded Rectangle 6"/>
          <p:cNvSpPr/>
          <p:nvPr/>
        </p:nvSpPr>
        <p:spPr bwMode="auto">
          <a:xfrm>
            <a:off x="203298" y="463766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969072"/>
            <a:ext cx="6089723" cy="2430324"/>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Concise, easy to understand</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Which aspect of global health?</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Specific topics of interest?</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Open</a:t>
            </a:r>
            <a:r>
              <a:rPr kumimoji="0" lang="en-US" sz="2800" b="1" i="0" u="none" strike="noStrike" cap="none" normalizeH="0" dirty="0" smtClean="0">
                <a:ln>
                  <a:noFill/>
                </a:ln>
                <a:solidFill>
                  <a:schemeClr val="tx2">
                    <a:lumMod val="75000"/>
                  </a:schemeClr>
                </a:solidFill>
                <a:effectLst/>
                <a:latin typeface="+mj-lt"/>
              </a:rPr>
              <a:t> to other countries? Only those related to Central Asia?</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29726310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fade">
                                      <p:cBhvr>
                                        <p:cTn id="24" dur="500"/>
                                        <p:tgtEl>
                                          <p:spTgt spid="6">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par>
                          <p:cTn id="30" fill="hold">
                            <p:stCondLst>
                              <p:cond delay="500"/>
                            </p:stCondLst>
                            <p:childTnLst>
                              <p:par>
                                <p:cTn id="31" presetID="10" presetClass="entr" presetSubtype="0" fill="hold" grpId="0" nodeType="afterEffect">
                                  <p:stCondLst>
                                    <p:cond delay="0"/>
                                  </p:stCondLst>
                                  <p:childTnLst>
                                    <p:set>
                                      <p:cBhvr>
                                        <p:cTn id="32" dur="1" fill="hold">
                                          <p:stCondLst>
                                            <p:cond delay="0"/>
                                          </p:stCondLst>
                                        </p:cTn>
                                        <p:tgtEl>
                                          <p:spTgt spid="8">
                                            <p:bg/>
                                          </p:spTgt>
                                        </p:tgtEl>
                                        <p:attrNameLst>
                                          <p:attrName>style.visibility</p:attrName>
                                        </p:attrNameLst>
                                      </p:cBhvr>
                                      <p:to>
                                        <p:strVal val="visible"/>
                                      </p:to>
                                    </p:set>
                                    <p:animEffect transition="in" filter="fade">
                                      <p:cBhvr>
                                        <p:cTn id="33" dur="500"/>
                                        <p:tgtEl>
                                          <p:spTgt spid="8">
                                            <p:bg/>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xEl>
                                              <p:pRg st="0" end="0"/>
                                            </p:txEl>
                                          </p:spTgt>
                                        </p:tgtEl>
                                        <p:attrNameLst>
                                          <p:attrName>style.visibility</p:attrName>
                                        </p:attrNameLst>
                                      </p:cBhvr>
                                      <p:to>
                                        <p:strVal val="visible"/>
                                      </p:to>
                                    </p:set>
                                    <p:animEffect transition="in" filter="fade">
                                      <p:cBhvr>
                                        <p:cTn id="36" dur="500"/>
                                        <p:tgtEl>
                                          <p:spTgt spid="8">
                                            <p:txEl>
                                              <p:pRg st="0" end="0"/>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1" end="1"/>
                                            </p:txEl>
                                          </p:spTgt>
                                        </p:tgtEl>
                                        <p:attrNameLst>
                                          <p:attrName>style.visibility</p:attrName>
                                        </p:attrNameLst>
                                      </p:cBhvr>
                                      <p:to>
                                        <p:strVal val="visible"/>
                                      </p:to>
                                    </p:set>
                                    <p:animEffect transition="in" filter="fade">
                                      <p:cBhvr>
                                        <p:cTn id="41" dur="500"/>
                                        <p:tgtEl>
                                          <p:spTgt spid="8">
                                            <p:txEl>
                                              <p:pRg st="1" end="1"/>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2" end="2"/>
                                            </p:txEl>
                                          </p:spTgt>
                                        </p:tgtEl>
                                        <p:attrNameLst>
                                          <p:attrName>style.visibility</p:attrName>
                                        </p:attrNameLst>
                                      </p:cBhvr>
                                      <p:to>
                                        <p:strVal val="visible"/>
                                      </p:to>
                                    </p:set>
                                    <p:animEffect transition="in" filter="fade">
                                      <p:cBhvr>
                                        <p:cTn id="46" dur="500"/>
                                        <p:tgtEl>
                                          <p:spTgt spid="8">
                                            <p:txEl>
                                              <p:pRg st="2" end="2"/>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3" end="3"/>
                                            </p:txEl>
                                          </p:spTgt>
                                        </p:tgtEl>
                                        <p:attrNameLst>
                                          <p:attrName>style.visibility</p:attrName>
                                        </p:attrNameLst>
                                      </p:cBhvr>
                                      <p:to>
                                        <p:strVal val="visible"/>
                                      </p:to>
                                    </p:set>
                                    <p:animEffect transition="in" filter="fade">
                                      <p:cBhvr>
                                        <p:cTn id="51"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err="1" smtClean="0">
                <a:solidFill>
                  <a:srgbClr val="C00000"/>
                </a:solidFill>
                <a:latin typeface="+mn-lt"/>
              </a:rPr>
              <a:t>Kafu</a:t>
            </a:r>
            <a:r>
              <a:rPr lang="en-US" sz="3200" b="1" i="1" dirty="0" smtClean="0">
                <a:solidFill>
                  <a:srgbClr val="C00000"/>
                </a:solidFill>
                <a:latin typeface="+mn-lt"/>
              </a:rPr>
              <a:t> Academic Journal</a:t>
            </a:r>
          </a:p>
        </p:txBody>
      </p:sp>
      <p:sp>
        <p:nvSpPr>
          <p:cNvPr id="3" name="Rounded Rectangle 2"/>
          <p:cNvSpPr/>
          <p:nvPr/>
        </p:nvSpPr>
        <p:spPr bwMode="auto">
          <a:xfrm>
            <a:off x="701484" y="1841281"/>
            <a:ext cx="7651020" cy="4468103"/>
          </a:xfrm>
          <a:prstGeom prst="roundRect">
            <a:avLst>
              <a:gd name="adj" fmla="val 4591"/>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200" dirty="0">
                <a:solidFill>
                  <a:schemeClr val="bg2">
                    <a:lumMod val="10000"/>
                  </a:schemeClr>
                </a:solidFill>
                <a:latin typeface="+mj-lt"/>
              </a:rPr>
              <a:t>The journal is published </a:t>
            </a:r>
            <a:r>
              <a:rPr lang="en-US" sz="2200" dirty="0">
                <a:solidFill>
                  <a:srgbClr val="C00000"/>
                </a:solidFill>
                <a:latin typeface="+mj-lt"/>
              </a:rPr>
              <a:t>once in a year </a:t>
            </a:r>
            <a:r>
              <a:rPr lang="en-US" sz="2200" dirty="0">
                <a:solidFill>
                  <a:schemeClr val="bg2">
                    <a:lumMod val="10000"/>
                  </a:schemeClr>
                </a:solidFill>
                <a:latin typeface="+mj-lt"/>
              </a:rPr>
              <a:t>and each issue includes the following headings (all articles are published in English):</a:t>
            </a:r>
          </a:p>
          <a:p>
            <a:pPr algn="just"/>
            <a:r>
              <a:rPr lang="en-US" sz="2200" b="1" dirty="0">
                <a:solidFill>
                  <a:srgbClr val="C00000"/>
                </a:solidFill>
                <a:latin typeface="+mj-lt"/>
              </a:rPr>
              <a:t>1) Education and Training</a:t>
            </a:r>
            <a:r>
              <a:rPr lang="en-US" sz="2200" dirty="0">
                <a:solidFill>
                  <a:schemeClr val="bg2">
                    <a:lumMod val="10000"/>
                  </a:schemeClr>
                </a:solidFill>
                <a:latin typeface="+mj-lt"/>
              </a:rPr>
              <a:t>. Topics of articles in the section cover general issues of education, electronic technologies in education, pedagogy and teaching methods, psychological aspects of education, education in schools, education and health, education and environment, etc.;</a:t>
            </a:r>
          </a:p>
          <a:p>
            <a:pPr algn="just"/>
            <a:r>
              <a:rPr lang="en-US" sz="2200" b="1" dirty="0">
                <a:solidFill>
                  <a:srgbClr val="C00000"/>
                </a:solidFill>
                <a:latin typeface="+mj-lt"/>
              </a:rPr>
              <a:t>2) Problems of Linguistics and Intercultural Communication</a:t>
            </a:r>
            <a:r>
              <a:rPr lang="en-US" sz="2200" dirty="0">
                <a:solidFill>
                  <a:schemeClr val="bg2">
                    <a:lumMod val="10000"/>
                  </a:schemeClr>
                </a:solidFill>
                <a:latin typeface="+mj-lt"/>
              </a:rPr>
              <a:t>. Topics of articles in the section cover the methodology of language teaching, interactions of languages, culture, society, world literature and practice of translation, the history of languages, general philology, etc</a:t>
            </a:r>
            <a:r>
              <a:rPr lang="en-US" sz="2200" dirty="0" smtClean="0">
                <a:solidFill>
                  <a:schemeClr val="bg2">
                    <a:lumMod val="10000"/>
                  </a:schemeClr>
                </a:solidFill>
                <a:latin typeface="+mj-lt"/>
              </a:rPr>
              <a:t>.;</a:t>
            </a:r>
            <a:endParaRPr lang="en-US" sz="2200" dirty="0">
              <a:solidFill>
                <a:schemeClr val="bg2">
                  <a:lumMod val="10000"/>
                </a:schemeClr>
              </a:solidFill>
              <a:latin typeface="+mj-lt"/>
            </a:endParaRPr>
          </a:p>
        </p:txBody>
      </p:sp>
      <p:sp>
        <p:nvSpPr>
          <p:cNvPr id="4" name="TextBox 3"/>
          <p:cNvSpPr txBox="1"/>
          <p:nvPr/>
        </p:nvSpPr>
        <p:spPr>
          <a:xfrm>
            <a:off x="7002324" y="6420183"/>
            <a:ext cx="1980264" cy="429273"/>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Cont.</a:t>
            </a:r>
          </a:p>
        </p:txBody>
      </p:sp>
    </p:spTree>
    <p:extLst>
      <p:ext uri="{BB962C8B-B14F-4D97-AF65-F5344CB8AC3E}">
        <p14:creationId xmlns:p14="http://schemas.microsoft.com/office/powerpoint/2010/main" val="1608043520"/>
      </p:ext>
    </p:extLst>
  </p:cSld>
  <p:clrMapOvr>
    <a:masterClrMapping/>
  </p:clrMapOvr>
  <p:transition spd="slow">
    <p:fad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err="1" smtClean="0">
                <a:solidFill>
                  <a:srgbClr val="C00000"/>
                </a:solidFill>
                <a:latin typeface="+mn-lt"/>
              </a:rPr>
              <a:t>Kafu</a:t>
            </a:r>
            <a:r>
              <a:rPr lang="en-US" sz="3200" b="1" i="1" dirty="0" smtClean="0">
                <a:solidFill>
                  <a:srgbClr val="C00000"/>
                </a:solidFill>
                <a:latin typeface="+mn-lt"/>
              </a:rPr>
              <a:t> Academic Journal</a:t>
            </a:r>
          </a:p>
        </p:txBody>
      </p:sp>
      <p:sp>
        <p:nvSpPr>
          <p:cNvPr id="3" name="Rounded Rectangle 2"/>
          <p:cNvSpPr/>
          <p:nvPr/>
        </p:nvSpPr>
        <p:spPr bwMode="auto">
          <a:xfrm>
            <a:off x="701484" y="1898796"/>
            <a:ext cx="7651020" cy="4410588"/>
          </a:xfrm>
          <a:prstGeom prst="roundRect">
            <a:avLst>
              <a:gd name="adj" fmla="val 3831"/>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000" b="1" dirty="0" smtClean="0">
                <a:solidFill>
                  <a:srgbClr val="C00000"/>
                </a:solidFill>
                <a:latin typeface="+mj-lt"/>
              </a:rPr>
              <a:t>3</a:t>
            </a:r>
            <a:r>
              <a:rPr lang="en-US" sz="2000" b="1" dirty="0">
                <a:solidFill>
                  <a:srgbClr val="C00000"/>
                </a:solidFill>
                <a:latin typeface="+mj-lt"/>
              </a:rPr>
              <a:t>) Problems of legislation</a:t>
            </a:r>
            <a:r>
              <a:rPr lang="en-US" sz="2000" dirty="0">
                <a:solidFill>
                  <a:schemeClr val="bg2">
                    <a:lumMod val="10000"/>
                  </a:schemeClr>
                </a:solidFill>
                <a:latin typeface="+mj-lt"/>
              </a:rPr>
              <a:t>. Topics of articles in the section cover civil and family law, administrative law and public administration, criminal and criminal procedural law, international law and foreign countries, labor and tax law, and other aspects of political and legal problems;</a:t>
            </a:r>
          </a:p>
          <a:p>
            <a:pPr algn="just"/>
            <a:r>
              <a:rPr lang="en-US" sz="2000" b="1" dirty="0">
                <a:solidFill>
                  <a:srgbClr val="C00000"/>
                </a:solidFill>
                <a:latin typeface="+mj-lt"/>
              </a:rPr>
              <a:t>4) Business administration and society development</a:t>
            </a:r>
            <a:r>
              <a:rPr lang="en-US" sz="2000" dirty="0">
                <a:solidFill>
                  <a:schemeClr val="bg2">
                    <a:lumMod val="10000"/>
                  </a:schemeClr>
                </a:solidFill>
                <a:latin typeface="+mj-lt"/>
              </a:rPr>
              <a:t>. Topics of articles in the section cover issues of management and marketing, quality management system, crisis management, finance and taxes, general economics, sociology and social psychology, and other aspects of social and economic, environment, and health issues;</a:t>
            </a:r>
          </a:p>
          <a:p>
            <a:pPr algn="just"/>
            <a:r>
              <a:rPr lang="en-US" sz="2000" dirty="0">
                <a:solidFill>
                  <a:schemeClr val="bg2">
                    <a:lumMod val="10000"/>
                  </a:schemeClr>
                </a:solidFill>
                <a:latin typeface="+mj-lt"/>
              </a:rPr>
              <a:t>According to international standards in publishing, the articles, published in the journal, recommended for publication, </a:t>
            </a:r>
            <a:r>
              <a:rPr lang="en-US" sz="2000" i="1" dirty="0">
                <a:solidFill>
                  <a:srgbClr val="C00000"/>
                </a:solidFill>
                <a:latin typeface="+mj-lt"/>
              </a:rPr>
              <a:t>consist of theses and research results of PhD students, candidates of different levels, and scientists, residing outside the United States.</a:t>
            </a:r>
          </a:p>
        </p:txBody>
      </p:sp>
    </p:spTree>
    <p:extLst>
      <p:ext uri="{BB962C8B-B14F-4D97-AF65-F5344CB8AC3E}">
        <p14:creationId xmlns:p14="http://schemas.microsoft.com/office/powerpoint/2010/main" val="2698804405"/>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err="1" smtClean="0">
                <a:solidFill>
                  <a:srgbClr val="C00000"/>
                </a:solidFill>
                <a:latin typeface="+mn-lt"/>
              </a:rPr>
              <a:t>Kafu</a:t>
            </a:r>
            <a:r>
              <a:rPr lang="en-US" sz="3200" b="1" i="1" dirty="0" smtClean="0">
                <a:solidFill>
                  <a:srgbClr val="C00000"/>
                </a:solidFill>
                <a:latin typeface="+mn-lt"/>
              </a:rPr>
              <a:t> Academic Journal</a:t>
            </a:r>
          </a:p>
        </p:txBody>
      </p:sp>
      <p:sp>
        <p:nvSpPr>
          <p:cNvPr id="5" name="Rounded Rectangle 4"/>
          <p:cNvSpPr/>
          <p:nvPr/>
        </p:nvSpPr>
        <p:spPr bwMode="auto">
          <a:xfrm>
            <a:off x="203298" y="198880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1988808"/>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Unrelated to aims and scope</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Too broad, unclear</a:t>
            </a:r>
          </a:p>
        </p:txBody>
      </p:sp>
      <p:sp>
        <p:nvSpPr>
          <p:cNvPr id="7" name="Rounded Rectangle 6"/>
          <p:cNvSpPr/>
          <p:nvPr/>
        </p:nvSpPr>
        <p:spPr bwMode="auto">
          <a:xfrm>
            <a:off x="203298" y="433301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519012"/>
            <a:ext cx="6089723" cy="2721147"/>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Concise, easy to understand</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Clearly lists</a:t>
            </a:r>
            <a:r>
              <a:rPr kumimoji="0" lang="en-US" sz="2800" b="1" i="0" u="none" strike="noStrike" cap="none" normalizeH="0" dirty="0" smtClean="0">
                <a:ln>
                  <a:noFill/>
                </a:ln>
                <a:solidFill>
                  <a:schemeClr val="tx2">
                    <a:lumMod val="75000"/>
                  </a:schemeClr>
                </a:solidFill>
                <a:effectLst/>
                <a:latin typeface="+mj-lt"/>
              </a:rPr>
              <a:t> specific topics</a:t>
            </a:r>
            <a:endParaRPr kumimoji="0" lang="en-US" sz="2800" b="1" i="0" u="none" strike="noStrike" cap="none" normalizeH="0" baseline="0" dirty="0" smtClean="0">
              <a:ln>
                <a:noFill/>
              </a:ln>
              <a:solidFill>
                <a:schemeClr val="tx2">
                  <a:lumMod val="75000"/>
                </a:schemeClr>
              </a:solidFill>
              <a:effectLst/>
              <a:latin typeface="+mj-lt"/>
            </a:endParaRP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Unclear about underlying focus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Covers</a:t>
            </a:r>
            <a:r>
              <a:rPr kumimoji="0" lang="en-US" sz="2800" b="1" i="0" u="none" strike="noStrike" cap="none" normalizeH="0" dirty="0" smtClean="0">
                <a:ln>
                  <a:noFill/>
                </a:ln>
                <a:solidFill>
                  <a:schemeClr val="tx2">
                    <a:lumMod val="75000"/>
                  </a:schemeClr>
                </a:solidFill>
                <a:effectLst/>
                <a:latin typeface="+mj-lt"/>
              </a:rPr>
              <a:t> unrelated areas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Only directed at students?</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6318832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fade">
                                      <p:cBhvr>
                                        <p:cTn id="46" dur="500"/>
                                        <p:tgtEl>
                                          <p:spTgt spid="8">
                                            <p:txEl>
                                              <p:pRg st="3" end="3"/>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341436" y="1448736"/>
            <a:ext cx="8461128"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Journal of Central Asian Health Services Research</a:t>
            </a:r>
          </a:p>
        </p:txBody>
      </p:sp>
      <p:sp>
        <p:nvSpPr>
          <p:cNvPr id="3" name="Rounded Rectangle 2"/>
          <p:cNvSpPr/>
          <p:nvPr/>
        </p:nvSpPr>
        <p:spPr bwMode="auto">
          <a:xfrm>
            <a:off x="701484" y="1988808"/>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200" dirty="0">
                <a:solidFill>
                  <a:schemeClr val="bg2">
                    <a:lumMod val="10000"/>
                  </a:schemeClr>
                </a:solidFill>
                <a:latin typeface="+mj-lt"/>
              </a:rPr>
              <a:t>Journal of Central Asian Health Services Research (JCAHSR) is an </a:t>
            </a:r>
            <a:r>
              <a:rPr lang="en-US" sz="2200" dirty="0">
                <a:solidFill>
                  <a:srgbClr val="C00000"/>
                </a:solidFill>
                <a:latin typeface="+mj-lt"/>
              </a:rPr>
              <a:t>interdisciplinary journal </a:t>
            </a:r>
            <a:r>
              <a:rPr lang="en-US" sz="2200" dirty="0">
                <a:solidFill>
                  <a:schemeClr val="bg2">
                    <a:lumMod val="10000"/>
                  </a:schemeClr>
                </a:solidFill>
                <a:latin typeface="+mj-lt"/>
              </a:rPr>
              <a:t>that promotes systems thinking and provides a single forum for </a:t>
            </a:r>
            <a:r>
              <a:rPr lang="en-US" sz="2200" dirty="0">
                <a:solidFill>
                  <a:srgbClr val="C00000"/>
                </a:solidFill>
                <a:latin typeface="+mj-lt"/>
              </a:rPr>
              <a:t>researchers and practitioners of public health, health care services and management </a:t>
            </a:r>
            <a:r>
              <a:rPr lang="en-US" sz="2200" dirty="0">
                <a:solidFill>
                  <a:schemeClr val="bg2">
                    <a:lumMod val="10000"/>
                  </a:schemeClr>
                </a:solidFill>
                <a:latin typeface="+mj-lt"/>
              </a:rPr>
              <a:t>to exchange ideas and elucidate important developments. The aim is to disseminate knowledge rapidly across traditional disciplinary boundaries.</a:t>
            </a:r>
          </a:p>
          <a:p>
            <a:pPr algn="just"/>
            <a:r>
              <a:rPr lang="en-US" sz="2200" dirty="0">
                <a:solidFill>
                  <a:schemeClr val="bg2">
                    <a:lumMod val="10000"/>
                  </a:schemeClr>
                </a:solidFill>
                <a:latin typeface="+mj-lt"/>
              </a:rPr>
              <a:t>JCAHSR will publish high quality papers in the areas of </a:t>
            </a:r>
            <a:r>
              <a:rPr lang="en-US" sz="2200" dirty="0">
                <a:solidFill>
                  <a:srgbClr val="C00000"/>
                </a:solidFill>
                <a:latin typeface="+mj-lt"/>
              </a:rPr>
              <a:t>theory, applications, novel ideas, and new tools for investigating and producing solutions to complex public health and health care management problems.</a:t>
            </a:r>
            <a:r>
              <a:rPr lang="en-US" sz="2200" dirty="0">
                <a:solidFill>
                  <a:schemeClr val="bg2">
                    <a:lumMod val="10000"/>
                  </a:schemeClr>
                </a:solidFill>
                <a:latin typeface="+mj-lt"/>
              </a:rPr>
              <a:t> Contributions from a wide range of international perspectives are welcome</a:t>
            </a:r>
            <a:r>
              <a:rPr lang="en-US" sz="2200" dirty="0" smtClean="0">
                <a:solidFill>
                  <a:schemeClr val="bg2">
                    <a:lumMod val="10000"/>
                  </a:schemeClr>
                </a:solidFill>
                <a:latin typeface="+mj-lt"/>
              </a:rPr>
              <a:t>.</a:t>
            </a:r>
            <a:endParaRPr lang="en-US" sz="2200" dirty="0">
              <a:solidFill>
                <a:schemeClr val="bg2">
                  <a:lumMod val="10000"/>
                </a:schemeClr>
              </a:solidFill>
              <a:latin typeface="+mj-lt"/>
            </a:endParaRPr>
          </a:p>
        </p:txBody>
      </p:sp>
      <p:sp>
        <p:nvSpPr>
          <p:cNvPr id="5" name="TextBox 4"/>
          <p:cNvSpPr txBox="1"/>
          <p:nvPr/>
        </p:nvSpPr>
        <p:spPr>
          <a:xfrm>
            <a:off x="7002324" y="6420183"/>
            <a:ext cx="1980264" cy="429273"/>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Cont.</a:t>
            </a:r>
          </a:p>
        </p:txBody>
      </p:sp>
    </p:spTree>
    <p:extLst>
      <p:ext uri="{BB962C8B-B14F-4D97-AF65-F5344CB8AC3E}">
        <p14:creationId xmlns:p14="http://schemas.microsoft.com/office/powerpoint/2010/main" val="3823064365"/>
      </p:ext>
    </p:extLst>
  </p:cSld>
  <p:clrMapOvr>
    <a:masterClrMapping/>
  </p:clrMapOvr>
  <p:transition spd="slow">
    <p:fade/>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341436" y="1466739"/>
            <a:ext cx="8461128" cy="1584211"/>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Journal of Central Asian Health Services Research</a:t>
            </a:r>
          </a:p>
        </p:txBody>
      </p:sp>
      <p:sp>
        <p:nvSpPr>
          <p:cNvPr id="3" name="Rounded Rectangle 2"/>
          <p:cNvSpPr/>
          <p:nvPr/>
        </p:nvSpPr>
        <p:spPr bwMode="auto">
          <a:xfrm>
            <a:off x="701484" y="1858291"/>
            <a:ext cx="7651020" cy="4851647"/>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000" dirty="0" smtClean="0">
                <a:solidFill>
                  <a:srgbClr val="C00000"/>
                </a:solidFill>
                <a:latin typeface="+mj-lt"/>
              </a:rPr>
              <a:t>Examples </a:t>
            </a:r>
            <a:r>
              <a:rPr lang="en-US" sz="2000" dirty="0">
                <a:solidFill>
                  <a:srgbClr val="C00000"/>
                </a:solidFill>
                <a:latin typeface="+mj-lt"/>
              </a:rPr>
              <a:t>of applicable interdisciplinary areas include</a:t>
            </a:r>
            <a:r>
              <a:rPr lang="en-US" sz="2000" dirty="0">
                <a:solidFill>
                  <a:schemeClr val="bg2">
                    <a:lumMod val="10000"/>
                  </a:schemeClr>
                </a:solidFill>
                <a:latin typeface="+mj-lt"/>
              </a:rPr>
              <a:t>: environmental and occupational health, health promotion and education, productivity analysis and operations analysis in health care, health information systems, health care financial management, strategic management in health care, managed care, health care economics, forecasting, simulation, data measurement, cost containment, international comparisons, risk and uncertainty, health insurance systems applications, epidemiology and </a:t>
            </a:r>
            <a:r>
              <a:rPr lang="en-US" sz="2000" dirty="0" err="1">
                <a:solidFill>
                  <a:schemeClr val="bg2">
                    <a:lumMod val="10000"/>
                  </a:schemeClr>
                </a:solidFill>
                <a:latin typeface="+mj-lt"/>
              </a:rPr>
              <a:t>biostatistical</a:t>
            </a:r>
            <a:r>
              <a:rPr lang="en-US" sz="2000" dirty="0">
                <a:solidFill>
                  <a:schemeClr val="bg2">
                    <a:lumMod val="10000"/>
                  </a:schemeClr>
                </a:solidFill>
                <a:latin typeface="+mj-lt"/>
              </a:rPr>
              <a:t> and econometric analysis in health care.</a:t>
            </a:r>
          </a:p>
          <a:p>
            <a:pPr algn="just"/>
            <a:r>
              <a:rPr lang="en-US" sz="2000" dirty="0">
                <a:solidFill>
                  <a:schemeClr val="bg2">
                    <a:lumMod val="10000"/>
                  </a:schemeClr>
                </a:solidFill>
                <a:latin typeface="+mj-lt"/>
              </a:rPr>
              <a:t>JCAHSR publishes work from a variety of disciplinary perspectives and institutional settings. The only two criteria for inclusion are: </a:t>
            </a:r>
            <a:r>
              <a:rPr lang="en-US" sz="2000" dirty="0">
                <a:solidFill>
                  <a:srgbClr val="C00000"/>
                </a:solidFill>
                <a:latin typeface="+mj-lt"/>
              </a:rPr>
              <a:t>a rigorous scientific approach towards a health care problem; and a concern with the policy implications of the work</a:t>
            </a:r>
            <a:r>
              <a:rPr lang="en-US" sz="2000" dirty="0">
                <a:solidFill>
                  <a:schemeClr val="bg2">
                    <a:lumMod val="10000"/>
                  </a:schemeClr>
                </a:solidFill>
                <a:latin typeface="+mj-lt"/>
              </a:rPr>
              <a:t>. The journal therefore offers </a:t>
            </a:r>
            <a:r>
              <a:rPr lang="en-US" sz="2000" dirty="0">
                <a:solidFill>
                  <a:srgbClr val="C00000"/>
                </a:solidFill>
                <a:latin typeface="+mj-lt"/>
              </a:rPr>
              <a:t>researchers, managers and policy makers</a:t>
            </a:r>
            <a:r>
              <a:rPr lang="en-US" sz="2000" dirty="0">
                <a:solidFill>
                  <a:schemeClr val="bg2">
                    <a:lumMod val="10000"/>
                  </a:schemeClr>
                </a:solidFill>
                <a:latin typeface="+mj-lt"/>
              </a:rPr>
              <a:t> a unique perspective on leading developments in scientific health care management.</a:t>
            </a:r>
          </a:p>
        </p:txBody>
      </p:sp>
    </p:spTree>
    <p:extLst>
      <p:ext uri="{BB962C8B-B14F-4D97-AF65-F5344CB8AC3E}">
        <p14:creationId xmlns:p14="http://schemas.microsoft.com/office/powerpoint/2010/main" val="3269042422"/>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2099607"/>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2099607"/>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Clear and unique</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Regional journal </a:t>
            </a:r>
          </a:p>
        </p:txBody>
      </p:sp>
      <p:sp>
        <p:nvSpPr>
          <p:cNvPr id="7" name="Rounded Rectangle 6"/>
          <p:cNvSpPr/>
          <p:nvPr/>
        </p:nvSpPr>
        <p:spPr bwMode="auto">
          <a:xfrm>
            <a:off x="203298" y="433301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384885"/>
            <a:ext cx="6089723" cy="3104524"/>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Not concise, Central Asia not mentioned</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Lists important information</a:t>
            </a:r>
          </a:p>
          <a:p>
            <a:pPr marL="800100" lvl="1" indent="-342900" algn="l">
              <a:spcBef>
                <a:spcPts val="600"/>
              </a:spcBef>
              <a:buClr>
                <a:schemeClr val="accent2"/>
              </a:buClr>
              <a:buFont typeface="Calibri" panose="020F0502020204030204" pitchFamily="34" charset="0"/>
              <a:buChar char="–"/>
            </a:pPr>
            <a:r>
              <a:rPr lang="en-US" sz="2400" dirty="0" smtClean="0">
                <a:solidFill>
                  <a:schemeClr val="tx2">
                    <a:lumMod val="75000"/>
                  </a:schemeClr>
                </a:solidFill>
                <a:latin typeface="+mj-lt"/>
              </a:rPr>
              <a:t>Interdisciplinary</a:t>
            </a:r>
          </a:p>
          <a:p>
            <a:pPr marL="800100" lvl="1" indent="-342900" algn="l">
              <a:spcBef>
                <a:spcPts val="600"/>
              </a:spcBef>
              <a:buClr>
                <a:schemeClr val="accent2"/>
              </a:buClr>
              <a:buFont typeface="Calibri" panose="020F0502020204030204" pitchFamily="34" charset="0"/>
              <a:buChar char="–"/>
            </a:pPr>
            <a:r>
              <a:rPr lang="en-US" sz="2400" dirty="0" smtClean="0">
                <a:solidFill>
                  <a:schemeClr val="tx2">
                    <a:lumMod val="75000"/>
                  </a:schemeClr>
                </a:solidFill>
                <a:latin typeface="+mj-lt"/>
              </a:rPr>
              <a:t>Specific topics &amp; interdisciplinary research</a:t>
            </a:r>
          </a:p>
          <a:p>
            <a:pPr marL="800100" lvl="1" indent="-342900" algn="l">
              <a:spcBef>
                <a:spcPts val="600"/>
              </a:spcBef>
              <a:buClr>
                <a:schemeClr val="accent2"/>
              </a:buClr>
              <a:buFont typeface="Calibri" panose="020F0502020204030204" pitchFamily="34" charset="0"/>
              <a:buChar char="–"/>
            </a:pPr>
            <a:r>
              <a:rPr lang="en-US" sz="2400" dirty="0" smtClean="0">
                <a:solidFill>
                  <a:schemeClr val="tx2">
                    <a:lumMod val="75000"/>
                  </a:schemeClr>
                </a:solidFill>
                <a:latin typeface="+mj-lt"/>
              </a:rPr>
              <a:t>Specific authorship &amp; readership</a:t>
            </a:r>
          </a:p>
        </p:txBody>
      </p:sp>
      <p:sp>
        <p:nvSpPr>
          <p:cNvPr id="9" name="TextBox 8"/>
          <p:cNvSpPr txBox="1"/>
          <p:nvPr/>
        </p:nvSpPr>
        <p:spPr>
          <a:xfrm>
            <a:off x="341436" y="1448736"/>
            <a:ext cx="8461128"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Journal of Central Asian Health Services Research</a:t>
            </a:r>
          </a:p>
        </p:txBody>
      </p:sp>
    </p:spTree>
    <p:extLst>
      <p:ext uri="{BB962C8B-B14F-4D97-AF65-F5344CB8AC3E}">
        <p14:creationId xmlns:p14="http://schemas.microsoft.com/office/powerpoint/2010/main" val="422673570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500"/>
                                        <p:tgtEl>
                                          <p:spTgt spid="8">
                                            <p:txEl>
                                              <p:pRg st="2" end="2"/>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
                                            <p:txEl>
                                              <p:pRg st="3" end="3"/>
                                            </p:txEl>
                                          </p:spTgt>
                                        </p:tgtEl>
                                        <p:attrNameLst>
                                          <p:attrName>style.visibility</p:attrName>
                                        </p:attrNameLst>
                                      </p:cBhvr>
                                      <p:to>
                                        <p:strVal val="visible"/>
                                      </p:to>
                                    </p:set>
                                    <p:animEffect transition="in" filter="fade">
                                      <p:cBhvr>
                                        <p:cTn id="42" dur="500"/>
                                        <p:tgtEl>
                                          <p:spTgt spid="8">
                                            <p:txEl>
                                              <p:pRg st="3" end="3"/>
                                            </p:txEl>
                                          </p:spTgt>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8">
                                            <p:txEl>
                                              <p:pRg st="4" end="4"/>
                                            </p:txEl>
                                          </p:spTgt>
                                        </p:tgtEl>
                                        <p:attrNameLst>
                                          <p:attrName>style.visibility</p:attrName>
                                        </p:attrNameLst>
                                      </p:cBhvr>
                                      <p:to>
                                        <p:strVal val="visible"/>
                                      </p:to>
                                    </p:set>
                                    <p:animEffect transition="in" filter="fade">
                                      <p:cBhvr>
                                        <p:cTn id="45"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Student’s Journal of Medicine</a:t>
            </a:r>
          </a:p>
        </p:txBody>
      </p:sp>
      <p:sp>
        <p:nvSpPr>
          <p:cNvPr id="3" name="Rounded Rectangle 2"/>
          <p:cNvSpPr/>
          <p:nvPr/>
        </p:nvSpPr>
        <p:spPr bwMode="auto">
          <a:xfrm>
            <a:off x="701484" y="2078820"/>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000" dirty="0">
                <a:solidFill>
                  <a:schemeClr val="bg2">
                    <a:lumMod val="10000"/>
                  </a:schemeClr>
                </a:solidFill>
                <a:latin typeface="+mj-lt"/>
              </a:rPr>
              <a:t>A </a:t>
            </a:r>
            <a:r>
              <a:rPr lang="en-US" sz="2000" dirty="0">
                <a:solidFill>
                  <a:srgbClr val="C00000"/>
                </a:solidFill>
                <a:latin typeface="+mj-lt"/>
              </a:rPr>
              <a:t>quarterly</a:t>
            </a:r>
            <a:r>
              <a:rPr lang="en-US" sz="2000" dirty="0">
                <a:solidFill>
                  <a:schemeClr val="bg2">
                    <a:lumMod val="10000"/>
                  </a:schemeClr>
                </a:solidFill>
                <a:latin typeface="+mj-lt"/>
              </a:rPr>
              <a:t> international peer-reviewed </a:t>
            </a:r>
            <a:r>
              <a:rPr lang="en-US" sz="2000" dirty="0">
                <a:solidFill>
                  <a:srgbClr val="C00000"/>
                </a:solidFill>
                <a:latin typeface="+mj-lt"/>
              </a:rPr>
              <a:t>open access </a:t>
            </a:r>
            <a:r>
              <a:rPr lang="en-US" sz="2000" dirty="0">
                <a:solidFill>
                  <a:schemeClr val="bg2">
                    <a:lumMod val="10000"/>
                  </a:schemeClr>
                </a:solidFill>
                <a:latin typeface="+mj-lt"/>
              </a:rPr>
              <a:t>journal for </a:t>
            </a:r>
            <a:r>
              <a:rPr lang="en-US" sz="2000" dirty="0">
                <a:solidFill>
                  <a:srgbClr val="C00000"/>
                </a:solidFill>
                <a:latin typeface="+mj-lt"/>
              </a:rPr>
              <a:t>medical students and young doctors</a:t>
            </a:r>
            <a:r>
              <a:rPr lang="en-US" sz="2000" dirty="0">
                <a:solidFill>
                  <a:schemeClr val="bg2">
                    <a:lumMod val="10000"/>
                  </a:schemeClr>
                </a:solidFill>
                <a:latin typeface="+mj-lt"/>
              </a:rPr>
              <a:t>. It publishes </a:t>
            </a:r>
            <a:r>
              <a:rPr lang="en-US" sz="2000" dirty="0">
                <a:solidFill>
                  <a:srgbClr val="C00000"/>
                </a:solidFill>
                <a:latin typeface="+mj-lt"/>
              </a:rPr>
              <a:t>original research papers, reviews, case reports, interviews and editorials</a:t>
            </a:r>
            <a:r>
              <a:rPr lang="en-US" sz="2000" dirty="0">
                <a:solidFill>
                  <a:schemeClr val="bg2">
                    <a:lumMod val="10000"/>
                  </a:schemeClr>
                </a:solidFill>
                <a:latin typeface="+mj-lt"/>
              </a:rPr>
              <a:t>, that are up to high quality and priority standards. The journal was founded in 2014 by its sponsor, </a:t>
            </a:r>
            <a:r>
              <a:rPr lang="en-US" sz="2000" dirty="0" err="1">
                <a:solidFill>
                  <a:schemeClr val="bg2">
                    <a:lumMod val="10000"/>
                  </a:schemeClr>
                </a:solidFill>
                <a:latin typeface="+mj-lt"/>
              </a:rPr>
              <a:t>Asfendiyarov</a:t>
            </a:r>
            <a:r>
              <a:rPr lang="en-US" sz="2000" dirty="0">
                <a:solidFill>
                  <a:schemeClr val="bg2">
                    <a:lumMod val="10000"/>
                  </a:schemeClr>
                </a:solidFill>
                <a:latin typeface="+mj-lt"/>
              </a:rPr>
              <a:t> Kazakh National Medical University, Almaty, Kazakhstan. </a:t>
            </a:r>
            <a:r>
              <a:rPr lang="en-US" sz="2000" dirty="0">
                <a:solidFill>
                  <a:srgbClr val="C00000"/>
                </a:solidFill>
                <a:latin typeface="+mj-lt"/>
              </a:rPr>
              <a:t>Undergraduate and postgraduate students, interns, residents of medical and pharmaceutical universities and young scientists are welcome to submit </a:t>
            </a:r>
            <a:r>
              <a:rPr lang="en-US" sz="2000" dirty="0">
                <a:solidFill>
                  <a:schemeClr val="bg2">
                    <a:lumMod val="10000"/>
                  </a:schemeClr>
                </a:solidFill>
                <a:latin typeface="+mj-lt"/>
              </a:rPr>
              <a:t>their best works. All items are subject to internal and external review and quality control. There are </a:t>
            </a:r>
            <a:r>
              <a:rPr lang="en-US" sz="2000" dirty="0">
                <a:solidFill>
                  <a:srgbClr val="C00000"/>
                </a:solidFill>
                <a:latin typeface="+mj-lt"/>
              </a:rPr>
              <a:t>no processing and publication charges </a:t>
            </a:r>
            <a:r>
              <a:rPr lang="en-US" sz="2000" dirty="0">
                <a:solidFill>
                  <a:schemeClr val="bg2">
                    <a:lumMod val="10000"/>
                  </a:schemeClr>
                </a:solidFill>
                <a:latin typeface="+mj-lt"/>
              </a:rPr>
              <a:t>for authors. The main objective of the journal is to provide a medium of communication for </a:t>
            </a:r>
            <a:r>
              <a:rPr lang="en-US" sz="2000" dirty="0">
                <a:solidFill>
                  <a:srgbClr val="C00000"/>
                </a:solidFill>
                <a:latin typeface="+mj-lt"/>
              </a:rPr>
              <a:t>medical students </a:t>
            </a:r>
            <a:r>
              <a:rPr lang="en-US" sz="2000" dirty="0">
                <a:solidFill>
                  <a:schemeClr val="bg2">
                    <a:lumMod val="10000"/>
                  </a:schemeClr>
                </a:solidFill>
                <a:latin typeface="+mj-lt"/>
              </a:rPr>
              <a:t>who wish to present their best works to the global scientific community.</a:t>
            </a:r>
            <a:endParaRPr lang="en-US" sz="2000" b="1" dirty="0">
              <a:solidFill>
                <a:schemeClr val="bg2">
                  <a:lumMod val="10000"/>
                </a:schemeClr>
              </a:solidFill>
              <a:latin typeface="+mj-lt"/>
            </a:endParaRPr>
          </a:p>
        </p:txBody>
      </p:sp>
    </p:spTree>
    <p:extLst>
      <p:ext uri="{BB962C8B-B14F-4D97-AF65-F5344CB8AC3E}">
        <p14:creationId xmlns:p14="http://schemas.microsoft.com/office/powerpoint/2010/main" val="1060355848"/>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242587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2258844"/>
            <a:ext cx="6089723" cy="1530204"/>
          </a:xfrm>
          <a:prstGeom prst="roundRect">
            <a:avLst>
              <a:gd name="adj" fmla="val 9328"/>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a:solidFill>
                  <a:schemeClr val="tx2">
                    <a:lumMod val="75000"/>
                  </a:schemeClr>
                </a:solidFill>
                <a:latin typeface="+mj-lt"/>
              </a:rPr>
              <a:t>S</a:t>
            </a:r>
            <a:r>
              <a:rPr lang="en-US" sz="2800" b="1" dirty="0" smtClean="0">
                <a:solidFill>
                  <a:schemeClr val="tx2">
                    <a:lumMod val="75000"/>
                  </a:schemeClr>
                </a:solidFill>
                <a:latin typeface="+mj-lt"/>
              </a:rPr>
              <a:t>tudent’s journal?</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International journal? Editors &amp; most editorial board from Kazakhstan</a:t>
            </a:r>
          </a:p>
        </p:txBody>
      </p:sp>
      <p:sp>
        <p:nvSpPr>
          <p:cNvPr id="7" name="Rounded Rectangle 6"/>
          <p:cNvSpPr/>
          <p:nvPr/>
        </p:nvSpPr>
        <p:spPr bwMode="auto">
          <a:xfrm>
            <a:off x="203298" y="4603054"/>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4402245"/>
            <a:ext cx="6089723" cy="1727115"/>
          </a:xfrm>
          <a:prstGeom prst="roundRect">
            <a:avLst>
              <a:gd name="adj" fmla="val 12852"/>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Very broad, no specific topics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Appears like a repository, an outlet for student’s to publish their papers</a:t>
            </a:r>
            <a:endParaRPr kumimoji="0" lang="en-US" sz="2800" b="1" i="0" u="none" strike="noStrike" cap="none" normalizeH="0" baseline="0" dirty="0">
              <a:ln>
                <a:noFill/>
              </a:ln>
              <a:solidFill>
                <a:schemeClr val="tx2">
                  <a:lumMod val="75000"/>
                </a:schemeClr>
              </a:solidFill>
              <a:effectLst/>
              <a:latin typeface="+mj-lt"/>
            </a:endParaRPr>
          </a:p>
        </p:txBody>
      </p:sp>
      <p:sp>
        <p:nvSpPr>
          <p:cNvPr id="9" name="TextBox 8"/>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Student’s Journal of Medicine</a:t>
            </a:r>
          </a:p>
        </p:txBody>
      </p:sp>
    </p:spTree>
    <p:extLst>
      <p:ext uri="{BB962C8B-B14F-4D97-AF65-F5344CB8AC3E}">
        <p14:creationId xmlns:p14="http://schemas.microsoft.com/office/powerpoint/2010/main" val="5280762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animBg="1"/>
      <p:bldP spid="8"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Editorial vision</a:t>
            </a:r>
            <a:endParaRPr lang="en-US" sz="3200" dirty="0"/>
          </a:p>
        </p:txBody>
      </p:sp>
      <p:sp>
        <p:nvSpPr>
          <p:cNvPr id="3" name="TextBox 2"/>
          <p:cNvSpPr txBox="1"/>
          <p:nvPr/>
        </p:nvSpPr>
        <p:spPr>
          <a:xfrm>
            <a:off x="971520" y="1628760"/>
            <a:ext cx="3330560" cy="45006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chemeClr val="accent1"/>
                </a:solidFill>
                <a:latin typeface="+mn-lt"/>
              </a:rPr>
              <a:t>Research study</a:t>
            </a:r>
          </a:p>
        </p:txBody>
      </p:sp>
      <p:sp>
        <p:nvSpPr>
          <p:cNvPr id="7" name="TextBox 6"/>
          <p:cNvSpPr txBox="1"/>
          <p:nvPr/>
        </p:nvSpPr>
        <p:spPr>
          <a:xfrm>
            <a:off x="4931931" y="1633505"/>
            <a:ext cx="3330502" cy="45006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chemeClr val="accent6"/>
                </a:solidFill>
                <a:latin typeface="+mn-lt"/>
              </a:rPr>
              <a:t>Journal</a:t>
            </a:r>
          </a:p>
        </p:txBody>
      </p:sp>
      <p:sp>
        <p:nvSpPr>
          <p:cNvPr id="10" name="Rounded Rectangle 9"/>
          <p:cNvSpPr/>
          <p:nvPr/>
        </p:nvSpPr>
        <p:spPr bwMode="auto">
          <a:xfrm>
            <a:off x="971520" y="2258844"/>
            <a:ext cx="3330561" cy="969345"/>
          </a:xfrm>
          <a:prstGeom prst="roundRect">
            <a:avLst/>
          </a:prstGeom>
          <a:solidFill>
            <a:schemeClr val="accent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Identify important problem</a:t>
            </a:r>
            <a:r>
              <a:rPr kumimoji="0" lang="en-US" sz="2400" b="1" i="0" u="none" strike="noStrike" cap="none" normalizeH="0" dirty="0" smtClean="0">
                <a:ln>
                  <a:noFill/>
                </a:ln>
                <a:solidFill>
                  <a:schemeClr val="bg1"/>
                </a:solidFill>
                <a:effectLst/>
                <a:latin typeface="+mj-lt"/>
              </a:rPr>
              <a:t> in the field</a:t>
            </a:r>
            <a:endParaRPr kumimoji="0" lang="en-US" sz="2400" b="1" i="0" u="none" strike="noStrike" cap="none" normalizeH="0" baseline="0" dirty="0">
              <a:ln>
                <a:noFill/>
              </a:ln>
              <a:solidFill>
                <a:schemeClr val="bg1"/>
              </a:solidFill>
              <a:effectLst/>
              <a:latin typeface="+mj-lt"/>
            </a:endParaRPr>
          </a:p>
        </p:txBody>
      </p:sp>
      <p:sp>
        <p:nvSpPr>
          <p:cNvPr id="12" name="Rounded Rectangle 11"/>
          <p:cNvSpPr/>
          <p:nvPr/>
        </p:nvSpPr>
        <p:spPr bwMode="auto">
          <a:xfrm>
            <a:off x="971520" y="3699036"/>
            <a:ext cx="3330561" cy="969345"/>
          </a:xfrm>
          <a:prstGeom prst="roundRect">
            <a:avLst/>
          </a:prstGeom>
          <a:solidFill>
            <a:schemeClr val="accent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mj-lt"/>
              </a:rPr>
              <a:t>Establish specific aims to address the problem</a:t>
            </a:r>
            <a:endParaRPr kumimoji="0" lang="en-US" sz="2400" b="1" i="0" u="none" strike="noStrike" cap="none" normalizeH="0" baseline="0" dirty="0">
              <a:ln>
                <a:noFill/>
              </a:ln>
              <a:solidFill>
                <a:schemeClr val="bg1"/>
              </a:solidFill>
              <a:effectLst/>
              <a:latin typeface="+mj-lt"/>
            </a:endParaRPr>
          </a:p>
        </p:txBody>
      </p:sp>
      <p:sp>
        <p:nvSpPr>
          <p:cNvPr id="13" name="Rounded Rectangle 12"/>
          <p:cNvSpPr/>
          <p:nvPr/>
        </p:nvSpPr>
        <p:spPr bwMode="auto">
          <a:xfrm>
            <a:off x="971520" y="5139228"/>
            <a:ext cx="3330561" cy="1128582"/>
          </a:xfrm>
          <a:prstGeom prst="roundRect">
            <a:avLst/>
          </a:prstGeom>
          <a:solidFill>
            <a:schemeClr val="accent1"/>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Determine appropriate study design</a:t>
            </a:r>
            <a:r>
              <a:rPr kumimoji="0" lang="en-US" sz="2400" b="1" i="0" u="none" strike="noStrike" cap="none" normalizeH="0" dirty="0" smtClean="0">
                <a:ln>
                  <a:noFill/>
                </a:ln>
                <a:solidFill>
                  <a:schemeClr val="bg1"/>
                </a:solidFill>
                <a:effectLst/>
                <a:latin typeface="+mj-lt"/>
              </a:rPr>
              <a:t> to achieve aims</a:t>
            </a:r>
            <a:endParaRPr kumimoji="0" lang="en-US" sz="2400" b="1" i="0" u="none" strike="noStrike" cap="none" normalizeH="0" baseline="0" dirty="0">
              <a:ln>
                <a:noFill/>
              </a:ln>
              <a:solidFill>
                <a:schemeClr val="bg1"/>
              </a:solidFill>
              <a:effectLst/>
              <a:latin typeface="+mj-lt"/>
            </a:endParaRPr>
          </a:p>
        </p:txBody>
      </p:sp>
      <p:sp>
        <p:nvSpPr>
          <p:cNvPr id="14" name="Rounded Rectangle 13"/>
          <p:cNvSpPr/>
          <p:nvPr/>
        </p:nvSpPr>
        <p:spPr bwMode="auto">
          <a:xfrm>
            <a:off x="4931931" y="2263589"/>
            <a:ext cx="3330503" cy="969345"/>
          </a:xfrm>
          <a:prstGeom prst="round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Identify important problem</a:t>
            </a:r>
            <a:r>
              <a:rPr kumimoji="0" lang="en-US" sz="2400" b="1" i="0" u="none" strike="noStrike" cap="none" normalizeH="0" dirty="0" smtClean="0">
                <a:ln>
                  <a:noFill/>
                </a:ln>
                <a:solidFill>
                  <a:schemeClr val="bg1"/>
                </a:solidFill>
                <a:effectLst/>
                <a:latin typeface="+mj-lt"/>
              </a:rPr>
              <a:t> in the field</a:t>
            </a:r>
            <a:endParaRPr kumimoji="0" lang="en-US" sz="2400" b="1" i="0" u="none" strike="noStrike" cap="none" normalizeH="0" baseline="0" dirty="0">
              <a:ln>
                <a:noFill/>
              </a:ln>
              <a:solidFill>
                <a:schemeClr val="bg1"/>
              </a:solidFill>
              <a:effectLst/>
              <a:latin typeface="+mj-lt"/>
            </a:endParaRPr>
          </a:p>
        </p:txBody>
      </p:sp>
      <p:sp>
        <p:nvSpPr>
          <p:cNvPr id="15" name="Rounded Rectangle 14"/>
          <p:cNvSpPr/>
          <p:nvPr/>
        </p:nvSpPr>
        <p:spPr bwMode="auto">
          <a:xfrm>
            <a:off x="4931931" y="3703781"/>
            <a:ext cx="3330561" cy="969345"/>
          </a:xfrm>
          <a:prstGeom prst="round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2400" b="1" dirty="0" smtClean="0">
                <a:solidFill>
                  <a:schemeClr val="bg1"/>
                </a:solidFill>
                <a:latin typeface="+mj-lt"/>
              </a:rPr>
              <a:t>Establish specific aims to address the problem</a:t>
            </a:r>
            <a:endParaRPr kumimoji="0" lang="en-US" sz="2400" b="1" i="0" u="none" strike="noStrike" cap="none" normalizeH="0" baseline="0" dirty="0">
              <a:ln>
                <a:noFill/>
              </a:ln>
              <a:solidFill>
                <a:schemeClr val="bg1"/>
              </a:solidFill>
              <a:effectLst/>
              <a:latin typeface="+mj-lt"/>
            </a:endParaRPr>
          </a:p>
        </p:txBody>
      </p:sp>
      <p:sp>
        <p:nvSpPr>
          <p:cNvPr id="16" name="Rounded Rectangle 15"/>
          <p:cNvSpPr/>
          <p:nvPr/>
        </p:nvSpPr>
        <p:spPr bwMode="auto">
          <a:xfrm>
            <a:off x="4931931" y="5143973"/>
            <a:ext cx="3330502" cy="1149369"/>
          </a:xfrm>
          <a:prstGeom prst="roundRect">
            <a:avLst/>
          </a:prstGeom>
          <a:solidFill>
            <a:schemeClr val="accent6"/>
          </a:soli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2400" b="1" i="0" u="none" strike="noStrike" cap="none" normalizeH="0" baseline="0" dirty="0" smtClean="0">
                <a:ln>
                  <a:noFill/>
                </a:ln>
                <a:solidFill>
                  <a:schemeClr val="bg1"/>
                </a:solidFill>
                <a:effectLst/>
                <a:latin typeface="+mj-lt"/>
              </a:rPr>
              <a:t>Determine appropriate topics</a:t>
            </a:r>
            <a:r>
              <a:rPr kumimoji="0" lang="en-US" sz="2400" b="1" i="0" u="none" strike="noStrike" cap="none" normalizeH="0" dirty="0" smtClean="0">
                <a:ln>
                  <a:noFill/>
                </a:ln>
                <a:solidFill>
                  <a:schemeClr val="bg1"/>
                </a:solidFill>
                <a:effectLst/>
                <a:latin typeface="+mj-lt"/>
              </a:rPr>
              <a:t> and article types to achieve aims</a:t>
            </a:r>
            <a:endParaRPr kumimoji="0" lang="en-US" sz="2400" b="1"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2151628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P spid="13" grpId="0" animBg="1"/>
      <p:bldP spid="14" grpId="0" animBg="1"/>
      <p:bldP spid="15" grpId="0" animBg="1"/>
      <p:bldP spid="1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251424" y="1358724"/>
            <a:ext cx="8641152"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Journal of Mathematics and Physics</a:t>
            </a:r>
          </a:p>
        </p:txBody>
      </p:sp>
      <p:sp>
        <p:nvSpPr>
          <p:cNvPr id="3" name="Rounded Rectangle 2"/>
          <p:cNvSpPr/>
          <p:nvPr/>
        </p:nvSpPr>
        <p:spPr bwMode="auto">
          <a:xfrm>
            <a:off x="431448" y="1706722"/>
            <a:ext cx="8191092" cy="4590612"/>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200" dirty="0">
                <a:solidFill>
                  <a:schemeClr val="bg2">
                    <a:lumMod val="10000"/>
                  </a:schemeClr>
                </a:solidFill>
                <a:latin typeface="+mj-lt"/>
              </a:rPr>
              <a:t>The most significant scientific achievements are attained through </a:t>
            </a:r>
            <a:r>
              <a:rPr lang="en-US" sz="2200" dirty="0">
                <a:solidFill>
                  <a:srgbClr val="C00000"/>
                </a:solidFill>
                <a:latin typeface="+mj-lt"/>
              </a:rPr>
              <a:t>joint efforts </a:t>
            </a:r>
            <a:r>
              <a:rPr lang="en-US" sz="2200" dirty="0">
                <a:solidFill>
                  <a:schemeClr val="bg2">
                    <a:lumMod val="10000"/>
                  </a:schemeClr>
                </a:solidFill>
                <a:latin typeface="+mj-lt"/>
              </a:rPr>
              <a:t>of different sciences, </a:t>
            </a:r>
            <a:r>
              <a:rPr lang="en-US" sz="2200" dirty="0">
                <a:solidFill>
                  <a:srgbClr val="C00000"/>
                </a:solidFill>
                <a:latin typeface="+mj-lt"/>
              </a:rPr>
              <a:t>mathematics and physics </a:t>
            </a:r>
            <a:r>
              <a:rPr lang="en-US" sz="2200" dirty="0">
                <a:solidFill>
                  <a:schemeClr val="bg2">
                    <a:lumMod val="10000"/>
                  </a:schemeClr>
                </a:solidFill>
                <a:latin typeface="+mj-lt"/>
              </a:rPr>
              <a:t>are among them. Therefore publication of the Journal, which shows results of current investigations in the field of mathematics and physics, will allow wider exhibition of scientific problems, tasks </a:t>
            </a:r>
            <a:r>
              <a:rPr lang="en-US" sz="2200" dirty="0" smtClean="0">
                <a:solidFill>
                  <a:schemeClr val="bg2">
                    <a:lumMod val="10000"/>
                  </a:schemeClr>
                </a:solidFill>
                <a:latin typeface="+mj-lt"/>
              </a:rPr>
              <a:t>and discoveries.</a:t>
            </a:r>
          </a:p>
          <a:p>
            <a:pPr algn="just"/>
            <a:r>
              <a:rPr lang="en-US" sz="2200" dirty="0" smtClean="0">
                <a:solidFill>
                  <a:srgbClr val="C00000"/>
                </a:solidFill>
                <a:latin typeface="+mj-lt"/>
              </a:rPr>
              <a:t>One </a:t>
            </a:r>
            <a:r>
              <a:rPr lang="en-US" sz="2200" dirty="0">
                <a:solidFill>
                  <a:srgbClr val="C00000"/>
                </a:solidFill>
                <a:latin typeface="+mj-lt"/>
              </a:rPr>
              <a:t>of the basic goals of the Journal is to promote extensive exchange of information between scientists from all over the world. </a:t>
            </a:r>
            <a:r>
              <a:rPr lang="en-US" sz="2200" dirty="0">
                <a:solidFill>
                  <a:schemeClr val="bg2">
                    <a:lumMod val="10000"/>
                  </a:schemeClr>
                </a:solidFill>
                <a:latin typeface="+mj-lt"/>
              </a:rPr>
              <a:t>We propose publishing service for original papers and materials of Mathematical and Physical </a:t>
            </a:r>
            <a:r>
              <a:rPr lang="en-US" sz="2200" dirty="0">
                <a:solidFill>
                  <a:srgbClr val="C00000"/>
                </a:solidFill>
                <a:latin typeface="+mj-lt"/>
              </a:rPr>
              <a:t>Conferences</a:t>
            </a:r>
            <a:r>
              <a:rPr lang="en-US" sz="2200" dirty="0">
                <a:solidFill>
                  <a:schemeClr val="bg2">
                    <a:lumMod val="10000"/>
                  </a:schemeClr>
                </a:solidFill>
                <a:latin typeface="+mj-lt"/>
              </a:rPr>
              <a:t> (by selection) held in different countries and in the Republic of </a:t>
            </a:r>
            <a:r>
              <a:rPr lang="en-US" sz="2200" dirty="0" smtClean="0">
                <a:solidFill>
                  <a:schemeClr val="bg2">
                    <a:lumMod val="10000"/>
                  </a:schemeClr>
                </a:solidFill>
                <a:latin typeface="+mj-lt"/>
              </a:rPr>
              <a:t>Kazakhstan. We </a:t>
            </a:r>
            <a:r>
              <a:rPr lang="en-US" sz="2200" dirty="0">
                <a:solidFill>
                  <a:schemeClr val="bg2">
                    <a:lumMod val="10000"/>
                  </a:schemeClr>
                </a:solidFill>
                <a:latin typeface="+mj-lt"/>
              </a:rPr>
              <a:t>are glad to publish papers of scientists from all the </a:t>
            </a:r>
            <a:r>
              <a:rPr lang="en-US" sz="2200" dirty="0" smtClean="0">
                <a:solidFill>
                  <a:schemeClr val="bg2">
                    <a:lumMod val="10000"/>
                  </a:schemeClr>
                </a:solidFill>
                <a:latin typeface="+mj-lt"/>
              </a:rPr>
              <a:t>continents</a:t>
            </a:r>
          </a:p>
        </p:txBody>
      </p:sp>
      <p:sp>
        <p:nvSpPr>
          <p:cNvPr id="5" name="TextBox 4"/>
          <p:cNvSpPr txBox="1"/>
          <p:nvPr/>
        </p:nvSpPr>
        <p:spPr>
          <a:xfrm>
            <a:off x="7002324" y="6420183"/>
            <a:ext cx="1980264" cy="429273"/>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Cont.</a:t>
            </a:r>
          </a:p>
        </p:txBody>
      </p:sp>
    </p:spTree>
    <p:extLst>
      <p:ext uri="{BB962C8B-B14F-4D97-AF65-F5344CB8AC3E}">
        <p14:creationId xmlns:p14="http://schemas.microsoft.com/office/powerpoint/2010/main" val="675633818"/>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251424" y="1358724"/>
            <a:ext cx="8641152"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Journal of Mathematics and Physics</a:t>
            </a:r>
          </a:p>
        </p:txBody>
      </p:sp>
      <p:sp>
        <p:nvSpPr>
          <p:cNvPr id="3" name="Rounded Rectangle 2"/>
          <p:cNvSpPr/>
          <p:nvPr/>
        </p:nvSpPr>
        <p:spPr bwMode="auto">
          <a:xfrm>
            <a:off x="701484" y="1898796"/>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200" dirty="0" smtClean="0">
                <a:solidFill>
                  <a:schemeClr val="bg2">
                    <a:lumMod val="10000"/>
                  </a:schemeClr>
                </a:solidFill>
                <a:latin typeface="+mj-lt"/>
              </a:rPr>
              <a:t>.</a:t>
            </a:r>
            <a:r>
              <a:rPr lang="en-US" sz="2200" dirty="0">
                <a:solidFill>
                  <a:schemeClr val="bg2">
                    <a:lumMod val="10000"/>
                  </a:schemeClr>
                </a:solidFill>
                <a:latin typeface="+mj-lt"/>
              </a:rPr>
              <a:t/>
            </a:r>
            <a:br>
              <a:rPr lang="en-US" sz="2200" dirty="0">
                <a:solidFill>
                  <a:schemeClr val="bg2">
                    <a:lumMod val="10000"/>
                  </a:schemeClr>
                </a:solidFill>
                <a:latin typeface="+mj-lt"/>
              </a:rPr>
            </a:br>
            <a:r>
              <a:rPr lang="en-US" sz="2200" dirty="0">
                <a:solidFill>
                  <a:schemeClr val="bg2">
                    <a:lumMod val="10000"/>
                  </a:schemeClr>
                </a:solidFill>
                <a:latin typeface="+mj-lt"/>
              </a:rPr>
              <a:t>The Journal will publish </a:t>
            </a:r>
            <a:r>
              <a:rPr lang="en-US" sz="2200" dirty="0">
                <a:solidFill>
                  <a:srgbClr val="C00000"/>
                </a:solidFill>
                <a:latin typeface="+mj-lt"/>
              </a:rPr>
              <a:t>experimental and theoretical investigations on Mathematics, Physical Technology and Physics</a:t>
            </a:r>
            <a:r>
              <a:rPr lang="en-US" sz="2200" dirty="0">
                <a:solidFill>
                  <a:schemeClr val="bg2">
                    <a:lumMod val="10000"/>
                  </a:schemeClr>
                </a:solidFill>
                <a:latin typeface="+mj-lt"/>
              </a:rPr>
              <a:t>. Among the </a:t>
            </a:r>
            <a:r>
              <a:rPr lang="en-US" sz="2200" dirty="0">
                <a:solidFill>
                  <a:srgbClr val="C00000"/>
                </a:solidFill>
                <a:latin typeface="+mj-lt"/>
              </a:rPr>
              <a:t>subject</a:t>
            </a:r>
            <a:r>
              <a:rPr lang="en-US" sz="2200" dirty="0">
                <a:solidFill>
                  <a:schemeClr val="bg2">
                    <a:lumMod val="10000"/>
                  </a:schemeClr>
                </a:solidFill>
                <a:latin typeface="+mj-lt"/>
              </a:rPr>
              <a:t> emphasized are modern problems of Calculus Mathematics, Algebra and Mathematical Analysis, Differential Equations and Mechanics, Informatics and Mathematical Modeling, Calculus of Approximations and Program Systems, Astronomy and Space Research, Theoretical Physics and Plasma Physics, Chemical Physics and Radio Physics, </a:t>
            </a:r>
            <a:r>
              <a:rPr lang="en-US" sz="2200" dirty="0" err="1">
                <a:solidFill>
                  <a:schemeClr val="bg2">
                    <a:lumMod val="10000"/>
                  </a:schemeClr>
                </a:solidFill>
                <a:latin typeface="+mj-lt"/>
              </a:rPr>
              <a:t>Thermophysics</a:t>
            </a:r>
            <a:r>
              <a:rPr lang="en-US" sz="2200" dirty="0">
                <a:solidFill>
                  <a:schemeClr val="bg2">
                    <a:lumMod val="10000"/>
                  </a:schemeClr>
                </a:solidFill>
                <a:latin typeface="+mj-lt"/>
              </a:rPr>
              <a:t>, Nuclear Physics and Nanotechnology.</a:t>
            </a:r>
          </a:p>
          <a:p>
            <a:pPr algn="just"/>
            <a:endParaRPr lang="en-US" sz="2200" dirty="0">
              <a:solidFill>
                <a:schemeClr val="bg2">
                  <a:lumMod val="10000"/>
                </a:schemeClr>
              </a:solidFill>
              <a:latin typeface="+mj-lt"/>
            </a:endParaRPr>
          </a:p>
        </p:txBody>
      </p:sp>
    </p:spTree>
    <p:extLst>
      <p:ext uri="{BB962C8B-B14F-4D97-AF65-F5344CB8AC3E}">
        <p14:creationId xmlns:p14="http://schemas.microsoft.com/office/powerpoint/2010/main" val="3499916244"/>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2352933"/>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2058033"/>
            <a:ext cx="6089723" cy="1641003"/>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International journal? Publications are in Russian</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Too broad, unclear</a:t>
            </a:r>
          </a:p>
        </p:txBody>
      </p:sp>
      <p:sp>
        <p:nvSpPr>
          <p:cNvPr id="7" name="Rounded Rectangle 6"/>
          <p:cNvSpPr/>
          <p:nvPr/>
        </p:nvSpPr>
        <p:spPr bwMode="auto">
          <a:xfrm>
            <a:off x="203298" y="4603054"/>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969072"/>
            <a:ext cx="6089723" cy="2430324"/>
          </a:xfrm>
          <a:prstGeom prst="roundRect">
            <a:avLst>
              <a:gd name="adj" fmla="val 13008"/>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Not concise, contains unnecessary words and information</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Interdisciplinary?</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Lists</a:t>
            </a:r>
            <a:r>
              <a:rPr kumimoji="0" lang="en-US" sz="2800" b="1" i="0" u="none" strike="noStrike" cap="none" normalizeH="0" dirty="0" smtClean="0">
                <a:ln>
                  <a:noFill/>
                </a:ln>
                <a:solidFill>
                  <a:schemeClr val="tx2">
                    <a:lumMod val="75000"/>
                  </a:schemeClr>
                </a:solidFill>
                <a:effectLst/>
                <a:latin typeface="+mj-lt"/>
              </a:rPr>
              <a:t> specific topics within physics </a:t>
            </a:r>
            <a:r>
              <a:rPr lang="en-US" sz="2800" b="1" i="1" dirty="0" smtClean="0">
                <a:solidFill>
                  <a:srgbClr val="C00000"/>
                </a:solidFill>
                <a:latin typeface="+mj-lt"/>
              </a:rPr>
              <a:t>or</a:t>
            </a:r>
            <a:r>
              <a:rPr lang="en-US" sz="2800" b="1" dirty="0" smtClean="0">
                <a:solidFill>
                  <a:srgbClr val="C00000"/>
                </a:solidFill>
                <a:latin typeface="+mj-lt"/>
              </a:rPr>
              <a:t> </a:t>
            </a:r>
            <a:r>
              <a:rPr kumimoji="0" lang="en-US" sz="2800" b="1" i="0" u="none" strike="noStrike" cap="none" normalizeH="0" dirty="0" smtClean="0">
                <a:ln>
                  <a:noFill/>
                </a:ln>
                <a:solidFill>
                  <a:schemeClr val="tx2">
                    <a:lumMod val="75000"/>
                  </a:schemeClr>
                </a:solidFill>
                <a:effectLst/>
                <a:latin typeface="+mj-lt"/>
              </a:rPr>
              <a:t>mathematics</a:t>
            </a:r>
            <a:endParaRPr kumimoji="0" lang="en-US" sz="2800" b="1" i="0" u="none" strike="noStrike" cap="none" normalizeH="0" baseline="0" dirty="0">
              <a:ln>
                <a:noFill/>
              </a:ln>
              <a:solidFill>
                <a:schemeClr val="tx2">
                  <a:lumMod val="75000"/>
                </a:schemeClr>
              </a:solidFill>
              <a:effectLst/>
              <a:latin typeface="+mj-lt"/>
            </a:endParaRPr>
          </a:p>
        </p:txBody>
      </p:sp>
      <p:sp>
        <p:nvSpPr>
          <p:cNvPr id="9" name="TextBox 8"/>
          <p:cNvSpPr txBox="1"/>
          <p:nvPr/>
        </p:nvSpPr>
        <p:spPr>
          <a:xfrm>
            <a:off x="251424" y="1358724"/>
            <a:ext cx="8641152" cy="450060"/>
          </a:xfrm>
          <a:prstGeom prst="rect">
            <a:avLst/>
          </a:prstGeom>
          <a:noFill/>
        </p:spPr>
        <p:txBody>
          <a:bodyPr wrap="square" lIns="0" tIns="0" rIns="0" bIns="0" rtlCol="0" anchor="ctr" anchorCtr="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Journal of Mathematics and Physics</a:t>
            </a:r>
          </a:p>
        </p:txBody>
      </p:sp>
    </p:spTree>
    <p:extLst>
      <p:ext uri="{BB962C8B-B14F-4D97-AF65-F5344CB8AC3E}">
        <p14:creationId xmlns:p14="http://schemas.microsoft.com/office/powerpoint/2010/main" val="23867094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3" name="Rounded Rectangle 2"/>
          <p:cNvSpPr/>
          <p:nvPr/>
        </p:nvSpPr>
        <p:spPr bwMode="auto">
          <a:xfrm>
            <a:off x="701484" y="1898796"/>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1800" dirty="0">
                <a:solidFill>
                  <a:schemeClr val="bg2">
                    <a:lumMod val="10000"/>
                  </a:schemeClr>
                </a:solidFill>
                <a:latin typeface="+mj-lt"/>
              </a:rPr>
              <a:t>The most significant achievements of the modern science are joined by different sciences among them are </a:t>
            </a:r>
            <a:r>
              <a:rPr lang="en-US" sz="1800" dirty="0">
                <a:solidFill>
                  <a:srgbClr val="C00000"/>
                </a:solidFill>
                <a:latin typeface="+mj-lt"/>
              </a:rPr>
              <a:t>chemistry and biology</a:t>
            </a:r>
            <a:r>
              <a:rPr lang="en-US" sz="1800" dirty="0">
                <a:solidFill>
                  <a:schemeClr val="bg2">
                    <a:lumMod val="10000"/>
                  </a:schemeClr>
                </a:solidFill>
                <a:latin typeface="+mj-lt"/>
              </a:rPr>
              <a:t>. Therefore publication of the Journal, which is showing results of current investigation in the field of chemistry and biology, will allow widely exhibiting scientific problems, tasks and discoveries</a:t>
            </a:r>
            <a:r>
              <a:rPr lang="en-US" sz="1800" dirty="0" smtClean="0">
                <a:solidFill>
                  <a:schemeClr val="bg2">
                    <a:lumMod val="10000"/>
                  </a:schemeClr>
                </a:solidFill>
                <a:latin typeface="+mj-lt"/>
              </a:rPr>
              <a:t>.</a:t>
            </a:r>
          </a:p>
          <a:p>
            <a:pPr algn="just"/>
            <a:r>
              <a:rPr lang="en-US" sz="1800" dirty="0" smtClean="0">
                <a:solidFill>
                  <a:srgbClr val="C00000"/>
                </a:solidFill>
                <a:latin typeface="+mj-lt"/>
              </a:rPr>
              <a:t>One </a:t>
            </a:r>
            <a:r>
              <a:rPr lang="en-US" sz="1800" dirty="0">
                <a:solidFill>
                  <a:srgbClr val="C00000"/>
                </a:solidFill>
                <a:latin typeface="+mj-lt"/>
              </a:rPr>
              <a:t>of the basic goals of the Journal is to promote extensive exchange of information between scientists from all over the world.</a:t>
            </a:r>
            <a:r>
              <a:rPr lang="en-US" sz="1800" dirty="0">
                <a:solidFill>
                  <a:schemeClr val="bg2">
                    <a:lumMod val="10000"/>
                  </a:schemeClr>
                </a:solidFill>
                <a:latin typeface="+mj-lt"/>
              </a:rPr>
              <a:t> We propose publishing service for original papers and materials of Chemical and Biological </a:t>
            </a:r>
            <a:r>
              <a:rPr lang="en-US" sz="1800" dirty="0">
                <a:solidFill>
                  <a:srgbClr val="C00000"/>
                </a:solidFill>
                <a:latin typeface="+mj-lt"/>
              </a:rPr>
              <a:t>Conference</a:t>
            </a:r>
            <a:r>
              <a:rPr lang="en-US" sz="1800" dirty="0">
                <a:solidFill>
                  <a:schemeClr val="bg2">
                    <a:lumMod val="10000"/>
                  </a:schemeClr>
                </a:solidFill>
                <a:latin typeface="+mj-lt"/>
              </a:rPr>
              <a:t> (by selection) held in different countries and in the Republic </a:t>
            </a:r>
            <a:r>
              <a:rPr lang="en-US" sz="1800" dirty="0" smtClean="0">
                <a:solidFill>
                  <a:schemeClr val="bg2">
                    <a:lumMod val="10000"/>
                  </a:schemeClr>
                </a:solidFill>
                <a:latin typeface="+mj-lt"/>
              </a:rPr>
              <a:t>of </a:t>
            </a:r>
            <a:r>
              <a:rPr lang="en-US" sz="1800" dirty="0" err="1" smtClean="0">
                <a:solidFill>
                  <a:schemeClr val="bg2">
                    <a:lumMod val="10000"/>
                  </a:schemeClr>
                </a:solidFill>
                <a:latin typeface="+mj-lt"/>
              </a:rPr>
              <a:t>Kazkahstan</a:t>
            </a:r>
            <a:r>
              <a:rPr lang="en-US" sz="1800" dirty="0" smtClean="0">
                <a:solidFill>
                  <a:schemeClr val="bg2">
                    <a:lumMod val="10000"/>
                  </a:schemeClr>
                </a:solidFill>
                <a:latin typeface="+mj-lt"/>
              </a:rPr>
              <a:t>. </a:t>
            </a:r>
          </a:p>
          <a:p>
            <a:pPr algn="just"/>
            <a:r>
              <a:rPr lang="en-US" sz="1800" dirty="0" smtClean="0">
                <a:solidFill>
                  <a:srgbClr val="C00000"/>
                </a:solidFill>
                <a:latin typeface="+mj-lt"/>
              </a:rPr>
              <a:t>Creation </a:t>
            </a:r>
            <a:r>
              <a:rPr lang="en-US" sz="1800" dirty="0">
                <a:solidFill>
                  <a:srgbClr val="C00000"/>
                </a:solidFill>
                <a:latin typeface="+mj-lt"/>
              </a:rPr>
              <a:t>of the special International Journal of Biology and Chemistry is of great importance because a vast amount of scientists are willing to publish their articles and it will help to widen the geography of future dissemination</a:t>
            </a:r>
            <a:r>
              <a:rPr lang="en-US" sz="1800" dirty="0">
                <a:solidFill>
                  <a:schemeClr val="bg2">
                    <a:lumMod val="10000"/>
                  </a:schemeClr>
                </a:solidFill>
                <a:latin typeface="+mj-lt"/>
              </a:rPr>
              <a:t>. We will also be glad to publish papers of scientists from all the continents</a:t>
            </a:r>
            <a:r>
              <a:rPr lang="en-US" sz="1800" dirty="0" smtClean="0">
                <a:solidFill>
                  <a:schemeClr val="bg2">
                    <a:lumMod val="10000"/>
                  </a:schemeClr>
                </a:solidFill>
                <a:latin typeface="+mj-lt"/>
              </a:rPr>
              <a:t>.</a:t>
            </a:r>
            <a:endParaRPr lang="en-US" sz="1800" dirty="0">
              <a:solidFill>
                <a:schemeClr val="bg2">
                  <a:lumMod val="10000"/>
                </a:schemeClr>
              </a:solidFill>
              <a:latin typeface="+mj-lt"/>
            </a:endParaRPr>
          </a:p>
        </p:txBody>
      </p:sp>
      <p:sp>
        <p:nvSpPr>
          <p:cNvPr id="5" name="TextBox 4"/>
          <p:cNvSpPr txBox="1"/>
          <p:nvPr/>
        </p:nvSpPr>
        <p:spPr>
          <a:xfrm>
            <a:off x="701484" y="1448736"/>
            <a:ext cx="7651020" cy="450060"/>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Journal of Biology &amp; Chemistry</a:t>
            </a:r>
          </a:p>
        </p:txBody>
      </p:sp>
      <p:sp>
        <p:nvSpPr>
          <p:cNvPr id="6" name="TextBox 5"/>
          <p:cNvSpPr txBox="1"/>
          <p:nvPr/>
        </p:nvSpPr>
        <p:spPr>
          <a:xfrm>
            <a:off x="7002324" y="6420183"/>
            <a:ext cx="1980264" cy="429273"/>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Cont.</a:t>
            </a:r>
          </a:p>
        </p:txBody>
      </p:sp>
    </p:spTree>
    <p:extLst>
      <p:ext uri="{BB962C8B-B14F-4D97-AF65-F5344CB8AC3E}">
        <p14:creationId xmlns:p14="http://schemas.microsoft.com/office/powerpoint/2010/main" val="2979085254"/>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651020"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Journal of Biology &amp; Chemistry</a:t>
            </a:r>
          </a:p>
        </p:txBody>
      </p:sp>
      <p:sp>
        <p:nvSpPr>
          <p:cNvPr id="3" name="Rounded Rectangle 2"/>
          <p:cNvSpPr/>
          <p:nvPr/>
        </p:nvSpPr>
        <p:spPr bwMode="auto">
          <a:xfrm>
            <a:off x="701484" y="1898796"/>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dirty="0" smtClean="0">
                <a:solidFill>
                  <a:schemeClr val="bg2">
                    <a:lumMod val="10000"/>
                  </a:schemeClr>
                </a:solidFill>
                <a:latin typeface="+mj-lt"/>
              </a:rPr>
              <a:t>The </a:t>
            </a:r>
            <a:r>
              <a:rPr lang="en-US" dirty="0">
                <a:solidFill>
                  <a:schemeClr val="bg2">
                    <a:lumMod val="10000"/>
                  </a:schemeClr>
                </a:solidFill>
                <a:latin typeface="+mj-lt"/>
              </a:rPr>
              <a:t>Journal will publishes </a:t>
            </a:r>
            <a:r>
              <a:rPr lang="en-US" dirty="0">
                <a:solidFill>
                  <a:srgbClr val="C00000"/>
                </a:solidFill>
                <a:latin typeface="+mj-lt"/>
              </a:rPr>
              <a:t>experimental and theoretical investigation of Chemistry, Chemistry Technology and Biology</a:t>
            </a:r>
            <a:r>
              <a:rPr lang="en-US" dirty="0">
                <a:solidFill>
                  <a:schemeClr val="bg2">
                    <a:lumMod val="10000"/>
                  </a:schemeClr>
                </a:solidFill>
                <a:latin typeface="+mj-lt"/>
              </a:rPr>
              <a:t>. Among the </a:t>
            </a:r>
            <a:r>
              <a:rPr lang="en-US" dirty="0">
                <a:solidFill>
                  <a:srgbClr val="C00000"/>
                </a:solidFill>
                <a:latin typeface="+mj-lt"/>
              </a:rPr>
              <a:t>subject</a:t>
            </a:r>
            <a:r>
              <a:rPr lang="en-US" dirty="0">
                <a:solidFill>
                  <a:schemeClr val="bg2">
                    <a:lumMod val="10000"/>
                  </a:schemeClr>
                </a:solidFill>
                <a:latin typeface="+mj-lt"/>
              </a:rPr>
              <a:t> emphasized are modern problems of organic synthesis technologies; scientific basis of the production of physiologically active preparation; modern problems of the processing technologies of raw materials, production of new materials and technologies; investigation of chemical and physical properties and structures of oil and coal; theoretical and practical problems of hydrocarbons processing; the modern achievement in the field of nanotechnology; results of investigations in biology, biotechnology, </a:t>
            </a:r>
            <a:r>
              <a:rPr lang="en-US" dirty="0" err="1">
                <a:solidFill>
                  <a:schemeClr val="bg2">
                    <a:lumMod val="10000"/>
                  </a:schemeClr>
                </a:solidFill>
                <a:latin typeface="+mj-lt"/>
              </a:rPr>
              <a:t>nano</a:t>
            </a:r>
            <a:r>
              <a:rPr lang="en-US" dirty="0">
                <a:solidFill>
                  <a:schemeClr val="bg2">
                    <a:lumMod val="10000"/>
                  </a:schemeClr>
                </a:solidFill>
                <a:latin typeface="+mj-lt"/>
              </a:rPr>
              <a:t>-biology, genetics and etc.</a:t>
            </a:r>
            <a:br>
              <a:rPr lang="en-US" dirty="0">
                <a:solidFill>
                  <a:schemeClr val="bg2">
                    <a:lumMod val="10000"/>
                  </a:schemeClr>
                </a:solidFill>
                <a:latin typeface="+mj-lt"/>
              </a:rPr>
            </a:br>
            <a:r>
              <a:rPr lang="en-US" dirty="0">
                <a:solidFill>
                  <a:schemeClr val="bg2">
                    <a:lumMod val="10000"/>
                  </a:schemeClr>
                </a:solidFill>
                <a:latin typeface="+mj-lt"/>
              </a:rPr>
              <a:t/>
            </a:r>
            <a:br>
              <a:rPr lang="en-US" dirty="0">
                <a:solidFill>
                  <a:schemeClr val="bg2">
                    <a:lumMod val="10000"/>
                  </a:schemeClr>
                </a:solidFill>
                <a:latin typeface="+mj-lt"/>
              </a:rPr>
            </a:br>
            <a:r>
              <a:rPr lang="en-US" dirty="0">
                <a:solidFill>
                  <a:schemeClr val="bg2">
                    <a:lumMod val="10000"/>
                  </a:schemeClr>
                </a:solidFill>
                <a:latin typeface="+mj-lt"/>
              </a:rPr>
              <a:t>The Journal is issued on the base of al-</a:t>
            </a:r>
            <a:r>
              <a:rPr lang="en-US" dirty="0" err="1">
                <a:solidFill>
                  <a:schemeClr val="bg2">
                    <a:lumMod val="10000"/>
                  </a:schemeClr>
                </a:solidFill>
                <a:latin typeface="+mj-lt"/>
              </a:rPr>
              <a:t>Farabi</a:t>
            </a:r>
            <a:r>
              <a:rPr lang="en-US" dirty="0">
                <a:solidFill>
                  <a:schemeClr val="bg2">
                    <a:lumMod val="10000"/>
                  </a:schemeClr>
                </a:solidFill>
                <a:latin typeface="+mj-lt"/>
              </a:rPr>
              <a:t> Kazakh National University. Leading scientists from different countries of the world agreed to join the Editorial Board of </a:t>
            </a:r>
            <a:r>
              <a:rPr lang="en-US" dirty="0" smtClean="0">
                <a:solidFill>
                  <a:schemeClr val="bg2">
                    <a:lumMod val="10000"/>
                  </a:schemeClr>
                </a:solidFill>
                <a:latin typeface="+mj-lt"/>
              </a:rPr>
              <a:t>the Journal. </a:t>
            </a:r>
          </a:p>
          <a:p>
            <a:pPr algn="just"/>
            <a:r>
              <a:rPr lang="en-US" dirty="0" smtClean="0">
                <a:solidFill>
                  <a:schemeClr val="bg2">
                    <a:lumMod val="10000"/>
                  </a:schemeClr>
                </a:solidFill>
                <a:latin typeface="+mj-lt"/>
              </a:rPr>
              <a:t>The </a:t>
            </a:r>
            <a:r>
              <a:rPr lang="en-US" dirty="0">
                <a:solidFill>
                  <a:schemeClr val="bg2">
                    <a:lumMod val="10000"/>
                  </a:schemeClr>
                </a:solidFill>
                <a:latin typeface="+mj-lt"/>
              </a:rPr>
              <a:t>Journal publishes </a:t>
            </a:r>
            <a:r>
              <a:rPr lang="en-US" dirty="0">
                <a:solidFill>
                  <a:srgbClr val="C00000"/>
                </a:solidFill>
                <a:latin typeface="+mj-lt"/>
              </a:rPr>
              <a:t>two times a year </a:t>
            </a:r>
            <a:r>
              <a:rPr lang="en-US" dirty="0">
                <a:solidFill>
                  <a:schemeClr val="bg2">
                    <a:lumMod val="10000"/>
                  </a:schemeClr>
                </a:solidFill>
                <a:latin typeface="+mj-lt"/>
              </a:rPr>
              <a:t>by al-</a:t>
            </a:r>
            <a:r>
              <a:rPr lang="en-US" dirty="0" err="1">
                <a:solidFill>
                  <a:schemeClr val="bg2">
                    <a:lumMod val="10000"/>
                  </a:schemeClr>
                </a:solidFill>
                <a:latin typeface="+mj-lt"/>
              </a:rPr>
              <a:t>Farabi</a:t>
            </a:r>
            <a:r>
              <a:rPr lang="en-US" dirty="0">
                <a:solidFill>
                  <a:schemeClr val="bg2">
                    <a:lumMod val="10000"/>
                  </a:schemeClr>
                </a:solidFill>
                <a:latin typeface="+mj-lt"/>
              </a:rPr>
              <a:t> Kazakh National University. We hope to receive papers from many laboratories which are interested in application of the scientific principles of chemistry and biology and are carrying out researchers on such </a:t>
            </a:r>
            <a:r>
              <a:rPr lang="en-US" dirty="0">
                <a:solidFill>
                  <a:srgbClr val="C00000"/>
                </a:solidFill>
                <a:latin typeface="+mj-lt"/>
              </a:rPr>
              <a:t>subjects as production of new material or technology and ecology problems</a:t>
            </a:r>
            <a:r>
              <a:rPr lang="en-US" dirty="0">
                <a:solidFill>
                  <a:schemeClr val="bg2">
                    <a:lumMod val="10000"/>
                  </a:schemeClr>
                </a:solidFill>
                <a:latin typeface="+mj-lt"/>
              </a:rPr>
              <a:t>.</a:t>
            </a:r>
          </a:p>
        </p:txBody>
      </p:sp>
    </p:spTree>
    <p:extLst>
      <p:ext uri="{BB962C8B-B14F-4D97-AF65-F5344CB8AC3E}">
        <p14:creationId xmlns:p14="http://schemas.microsoft.com/office/powerpoint/2010/main" val="2937094966"/>
      </p:ext>
    </p:extLst>
  </p:cSld>
  <p:clrMapOvr>
    <a:masterClrMapping/>
  </p:clrMapOvr>
  <p:transition spd="slow">
    <p:fade/>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9" name="TextBox 8"/>
          <p:cNvSpPr txBox="1"/>
          <p:nvPr/>
        </p:nvSpPr>
        <p:spPr>
          <a:xfrm>
            <a:off x="701484" y="1448736"/>
            <a:ext cx="7651020"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International Journal of Biology &amp; Chemistry</a:t>
            </a:r>
          </a:p>
        </p:txBody>
      </p:sp>
      <p:sp>
        <p:nvSpPr>
          <p:cNvPr id="12" name="Rounded Rectangle 11"/>
          <p:cNvSpPr/>
          <p:nvPr/>
        </p:nvSpPr>
        <p:spPr bwMode="auto">
          <a:xfrm>
            <a:off x="203298" y="2352933"/>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14" name="Rounded Rectangle 13"/>
          <p:cNvSpPr/>
          <p:nvPr/>
        </p:nvSpPr>
        <p:spPr bwMode="auto">
          <a:xfrm>
            <a:off x="2813645" y="2058033"/>
            <a:ext cx="6089723" cy="1641003"/>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International journal? Publications are in Russian</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Too broad, unclear</a:t>
            </a:r>
          </a:p>
        </p:txBody>
      </p:sp>
      <p:sp>
        <p:nvSpPr>
          <p:cNvPr id="15" name="Rounded Rectangle 14"/>
          <p:cNvSpPr/>
          <p:nvPr/>
        </p:nvSpPr>
        <p:spPr bwMode="auto">
          <a:xfrm>
            <a:off x="203298" y="4603054"/>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16" name="Rounded Rectangle 15"/>
          <p:cNvSpPr/>
          <p:nvPr/>
        </p:nvSpPr>
        <p:spPr bwMode="auto">
          <a:xfrm>
            <a:off x="2813645" y="3969072"/>
            <a:ext cx="6089723" cy="2430324"/>
          </a:xfrm>
          <a:prstGeom prst="roundRect">
            <a:avLst>
              <a:gd name="adj" fmla="val 13008"/>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Not concise, contains unnecessary words and information</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Interdisciplinary?</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Lists</a:t>
            </a:r>
            <a:r>
              <a:rPr kumimoji="0" lang="en-US" sz="2800" b="1" i="0" u="none" strike="noStrike" cap="none" normalizeH="0" dirty="0" smtClean="0">
                <a:ln>
                  <a:noFill/>
                </a:ln>
                <a:solidFill>
                  <a:schemeClr val="tx2">
                    <a:lumMod val="75000"/>
                  </a:schemeClr>
                </a:solidFill>
                <a:effectLst/>
                <a:latin typeface="+mj-lt"/>
              </a:rPr>
              <a:t> specific topics within biology </a:t>
            </a:r>
            <a:r>
              <a:rPr kumimoji="0" lang="en-US" sz="2800" b="1" i="1" u="none" strike="noStrike" cap="none" normalizeH="0" dirty="0" smtClean="0">
                <a:ln>
                  <a:noFill/>
                </a:ln>
                <a:solidFill>
                  <a:srgbClr val="C00000"/>
                </a:solidFill>
                <a:effectLst/>
                <a:latin typeface="+mj-lt"/>
              </a:rPr>
              <a:t>or</a:t>
            </a:r>
            <a:r>
              <a:rPr kumimoji="0" lang="en-US" sz="2800" b="1" i="0" u="none" strike="noStrike" cap="none" normalizeH="0" dirty="0" smtClean="0">
                <a:ln>
                  <a:noFill/>
                </a:ln>
                <a:solidFill>
                  <a:srgbClr val="C00000"/>
                </a:solidFill>
                <a:effectLst/>
                <a:latin typeface="+mj-lt"/>
              </a:rPr>
              <a:t> </a:t>
            </a:r>
            <a:r>
              <a:rPr kumimoji="0" lang="en-US" sz="2800" b="1" i="0" u="none" strike="noStrike" cap="none" normalizeH="0" dirty="0" smtClean="0">
                <a:ln>
                  <a:noFill/>
                </a:ln>
                <a:solidFill>
                  <a:schemeClr val="tx2">
                    <a:lumMod val="75000"/>
                  </a:schemeClr>
                </a:solidFill>
                <a:effectLst/>
                <a:latin typeface="+mj-lt"/>
              </a:rPr>
              <a:t>chemistry</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1175084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4">
                                            <p:bg/>
                                          </p:spTgt>
                                        </p:tgtEl>
                                        <p:attrNameLst>
                                          <p:attrName>style.visibility</p:attrName>
                                        </p:attrNameLst>
                                      </p:cBhvr>
                                      <p:to>
                                        <p:strVal val="visible"/>
                                      </p:to>
                                    </p:set>
                                    <p:animEffect transition="in" filter="fade">
                                      <p:cBhvr>
                                        <p:cTn id="11" dur="500"/>
                                        <p:tgtEl>
                                          <p:spTgt spid="14">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xEl>
                                              <p:pRg st="1" end="1"/>
                                            </p:txEl>
                                          </p:spTgt>
                                        </p:tgtEl>
                                        <p:attrNameLst>
                                          <p:attrName>style.visibility</p:attrName>
                                        </p:attrNameLst>
                                      </p:cBhvr>
                                      <p:to>
                                        <p:strVal val="visible"/>
                                      </p:to>
                                    </p:set>
                                    <p:animEffect transition="in" filter="fade">
                                      <p:cBhvr>
                                        <p:cTn id="19" dur="500"/>
                                        <p:tgtEl>
                                          <p:spTgt spid="14">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500"/>
                                        <p:tgtEl>
                                          <p:spTgt spid="15"/>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6">
                                            <p:bg/>
                                          </p:spTgt>
                                        </p:tgtEl>
                                        <p:attrNameLst>
                                          <p:attrName>style.visibility</p:attrName>
                                        </p:attrNameLst>
                                      </p:cBhvr>
                                      <p:to>
                                        <p:strVal val="visible"/>
                                      </p:to>
                                    </p:set>
                                    <p:animEffect transition="in" filter="fade">
                                      <p:cBhvr>
                                        <p:cTn id="28" dur="500"/>
                                        <p:tgtEl>
                                          <p:spTgt spid="16">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xEl>
                                              <p:pRg st="0" end="0"/>
                                            </p:txEl>
                                          </p:spTgt>
                                        </p:tgtEl>
                                        <p:attrNameLst>
                                          <p:attrName>style.visibility</p:attrName>
                                        </p:attrNameLst>
                                      </p:cBhvr>
                                      <p:to>
                                        <p:strVal val="visible"/>
                                      </p:to>
                                    </p:set>
                                    <p:animEffect transition="in" filter="fade">
                                      <p:cBhvr>
                                        <p:cTn id="31" dur="500"/>
                                        <p:tgtEl>
                                          <p:spTgt spid="16">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6">
                                            <p:txEl>
                                              <p:pRg st="1" end="1"/>
                                            </p:txEl>
                                          </p:spTgt>
                                        </p:tgtEl>
                                        <p:attrNameLst>
                                          <p:attrName>style.visibility</p:attrName>
                                        </p:attrNameLst>
                                      </p:cBhvr>
                                      <p:to>
                                        <p:strVal val="visible"/>
                                      </p:to>
                                    </p:set>
                                    <p:animEffect transition="in" filter="fade">
                                      <p:cBhvr>
                                        <p:cTn id="36" dur="500"/>
                                        <p:tgtEl>
                                          <p:spTgt spid="16">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6">
                                            <p:txEl>
                                              <p:pRg st="2" end="2"/>
                                            </p:txEl>
                                          </p:spTgt>
                                        </p:tgtEl>
                                        <p:attrNameLst>
                                          <p:attrName>style.visibility</p:attrName>
                                        </p:attrNameLst>
                                      </p:cBhvr>
                                      <p:to>
                                        <p:strVal val="visible"/>
                                      </p:to>
                                    </p:set>
                                    <p:animEffect transition="in" filter="fade">
                                      <p:cBhvr>
                                        <p:cTn id="41"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build="p" animBg="1"/>
      <p:bldP spid="15" grpId="0" animBg="1"/>
      <p:bldP spid="16" grpId="0" build="p"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Industrial Technology and Engineering</a:t>
            </a:r>
          </a:p>
        </p:txBody>
      </p:sp>
      <p:sp>
        <p:nvSpPr>
          <p:cNvPr id="3" name="Rounded Rectangle 2"/>
          <p:cNvSpPr/>
          <p:nvPr/>
        </p:nvSpPr>
        <p:spPr bwMode="auto">
          <a:xfrm>
            <a:off x="701484" y="2078820"/>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200" dirty="0">
                <a:solidFill>
                  <a:schemeClr val="bg2">
                    <a:lumMod val="10000"/>
                  </a:schemeClr>
                </a:solidFill>
                <a:latin typeface="+mj-lt"/>
              </a:rPr>
              <a:t>Scientific journal “Industrial Technology and Engineering” is scientific edition and publishes actual themes (</a:t>
            </a:r>
            <a:r>
              <a:rPr lang="en-US" sz="2200" dirty="0">
                <a:solidFill>
                  <a:srgbClr val="C00000"/>
                </a:solidFill>
                <a:latin typeface="+mj-lt"/>
              </a:rPr>
              <a:t>Theoretical Fundamentals of industrial technology, Chemical technology and nanotechnologies, Complex processing of natural and </a:t>
            </a:r>
            <a:r>
              <a:rPr lang="en-US" sz="2200" dirty="0" err="1">
                <a:solidFill>
                  <a:srgbClr val="C00000"/>
                </a:solidFill>
                <a:latin typeface="+mj-lt"/>
              </a:rPr>
              <a:t>technogenic</a:t>
            </a:r>
            <a:r>
              <a:rPr lang="en-US" sz="2200" dirty="0">
                <a:solidFill>
                  <a:srgbClr val="C00000"/>
                </a:solidFill>
                <a:latin typeface="+mj-lt"/>
              </a:rPr>
              <a:t> raw materials, Biotechnology, Engineering of environmental health protection, Engineering and commercialization of technologies</a:t>
            </a:r>
            <a:r>
              <a:rPr lang="en-US" sz="2200" dirty="0">
                <a:solidFill>
                  <a:schemeClr val="bg2">
                    <a:lumMod val="10000"/>
                  </a:schemeClr>
                </a:solidFill>
                <a:latin typeface="+mj-lt"/>
              </a:rPr>
              <a:t>).  The journal was founded in 2011. The purpose of our journal is to develop academic and scientific cooperation, dissemination of modern scientific knowledge, professional communication between </a:t>
            </a:r>
            <a:r>
              <a:rPr lang="en-US" sz="2200" dirty="0">
                <a:solidFill>
                  <a:srgbClr val="C00000"/>
                </a:solidFill>
                <a:latin typeface="+mj-lt"/>
              </a:rPr>
              <a:t>students, candidates for Master’s degree, doctoral students – PhD and young scientists</a:t>
            </a:r>
            <a:r>
              <a:rPr lang="en-US" sz="2200" dirty="0">
                <a:solidFill>
                  <a:schemeClr val="bg2">
                    <a:lumMod val="10000"/>
                  </a:schemeClr>
                </a:solidFill>
                <a:latin typeface="+mj-lt"/>
              </a:rPr>
              <a:t>.</a:t>
            </a:r>
          </a:p>
        </p:txBody>
      </p:sp>
    </p:spTree>
    <p:extLst>
      <p:ext uri="{BB962C8B-B14F-4D97-AF65-F5344CB8AC3E}">
        <p14:creationId xmlns:p14="http://schemas.microsoft.com/office/powerpoint/2010/main" val="789803997"/>
      </p:ext>
    </p:extLst>
  </p:cSld>
  <p:clrMapOvr>
    <a:masterClrMapping/>
  </p:clrMapOvr>
  <p:transition spd="slow">
    <p:fade/>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2369643"/>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2369643"/>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Clear and descriptive</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Applied research for industry</a:t>
            </a:r>
          </a:p>
        </p:txBody>
      </p:sp>
      <p:sp>
        <p:nvSpPr>
          <p:cNvPr id="7" name="Rounded Rectangle 6"/>
          <p:cNvSpPr/>
          <p:nvPr/>
        </p:nvSpPr>
        <p:spPr bwMode="auto">
          <a:xfrm>
            <a:off x="203298" y="4492257"/>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4059084"/>
            <a:ext cx="6089723" cy="1907141"/>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Concise and easy to understand</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dirty="0" smtClean="0">
                <a:ln>
                  <a:noFill/>
                </a:ln>
                <a:solidFill>
                  <a:schemeClr val="tx2">
                    <a:lumMod val="75000"/>
                  </a:schemeClr>
                </a:solidFill>
                <a:effectLst/>
                <a:latin typeface="+mj-lt"/>
              </a:rPr>
              <a:t>Lists specific topics of interest</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Only directed at students?</a:t>
            </a:r>
            <a:endParaRPr kumimoji="0" lang="en-US" sz="2800" b="1" i="0" u="none" strike="noStrike" cap="none" normalizeH="0" baseline="0" dirty="0">
              <a:ln>
                <a:noFill/>
              </a:ln>
              <a:solidFill>
                <a:schemeClr val="tx2">
                  <a:lumMod val="75000"/>
                </a:schemeClr>
              </a:solidFill>
              <a:effectLst/>
              <a:latin typeface="+mj-lt"/>
            </a:endParaRPr>
          </a:p>
        </p:txBody>
      </p:sp>
      <p:sp>
        <p:nvSpPr>
          <p:cNvPr id="9" name="TextBox 8"/>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Industrial Technology and Engineering</a:t>
            </a:r>
          </a:p>
        </p:txBody>
      </p:sp>
    </p:spTree>
    <p:extLst>
      <p:ext uri="{BB962C8B-B14F-4D97-AF65-F5344CB8AC3E}">
        <p14:creationId xmlns:p14="http://schemas.microsoft.com/office/powerpoint/2010/main" val="254375819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uiExpand="1" build="p" animBg="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341436" y="1538748"/>
            <a:ext cx="837111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Herald of the Kazakh-British Technical University</a:t>
            </a:r>
          </a:p>
        </p:txBody>
      </p:sp>
      <p:sp>
        <p:nvSpPr>
          <p:cNvPr id="3" name="Rounded Rectangle 2"/>
          <p:cNvSpPr/>
          <p:nvPr/>
        </p:nvSpPr>
        <p:spPr bwMode="auto">
          <a:xfrm>
            <a:off x="701484" y="2078820"/>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000" dirty="0">
                <a:solidFill>
                  <a:schemeClr val="bg2">
                    <a:lumMod val="10000"/>
                  </a:schemeClr>
                </a:solidFill>
                <a:latin typeface="+mj-lt"/>
              </a:rPr>
              <a:t>The Scientific Journal "Herald of the Kazakh-British Technical University" is an international, peer-reviewed journal covering the research areas of </a:t>
            </a:r>
            <a:r>
              <a:rPr lang="en-US" sz="2000" dirty="0">
                <a:solidFill>
                  <a:srgbClr val="C00000"/>
                </a:solidFill>
                <a:latin typeface="+mj-lt"/>
              </a:rPr>
              <a:t>Oil and gas engineering; Chemical, technological and environmental sciences; Physical, mathematical, and technical sciences; Economics and social sciences</a:t>
            </a:r>
            <a:r>
              <a:rPr lang="en-US" sz="2000" dirty="0">
                <a:solidFill>
                  <a:schemeClr val="bg2">
                    <a:lumMod val="10000"/>
                  </a:schemeClr>
                </a:solidFill>
                <a:latin typeface="+mj-lt"/>
              </a:rPr>
              <a:t>.</a:t>
            </a:r>
          </a:p>
          <a:p>
            <a:pPr algn="just"/>
            <a:r>
              <a:rPr lang="en-US" sz="2000" dirty="0">
                <a:solidFill>
                  <a:schemeClr val="bg2">
                    <a:lumMod val="10000"/>
                  </a:schemeClr>
                </a:solidFill>
                <a:latin typeface="+mj-lt"/>
              </a:rPr>
              <a:t>The Journal publishes </a:t>
            </a:r>
            <a:r>
              <a:rPr lang="en-US" sz="2000" dirty="0">
                <a:solidFill>
                  <a:srgbClr val="C00000"/>
                </a:solidFill>
                <a:latin typeface="+mj-lt"/>
              </a:rPr>
              <a:t>reviews and full research articles</a:t>
            </a:r>
            <a:r>
              <a:rPr lang="en-US" sz="2000" dirty="0">
                <a:solidFill>
                  <a:schemeClr val="bg2">
                    <a:lumMod val="10000"/>
                  </a:schemeClr>
                </a:solidFill>
                <a:latin typeface="+mj-lt"/>
              </a:rPr>
              <a:t>. All submitted manuscripts are peer-reviewed by the members of the Editorial Board.</a:t>
            </a:r>
          </a:p>
          <a:p>
            <a:pPr algn="just"/>
            <a:r>
              <a:rPr lang="en-US" sz="2000" dirty="0">
                <a:solidFill>
                  <a:schemeClr val="bg2">
                    <a:lumMod val="10000"/>
                  </a:schemeClr>
                </a:solidFill>
                <a:latin typeface="+mj-lt"/>
              </a:rPr>
              <a:t>The International Journal "Herald of the Kazakh-British Technical University" was included in the list of publications </a:t>
            </a:r>
            <a:r>
              <a:rPr lang="en-US" sz="2000" dirty="0">
                <a:solidFill>
                  <a:srgbClr val="C00000"/>
                </a:solidFill>
                <a:latin typeface="+mj-lt"/>
              </a:rPr>
              <a:t>for the purpose of publishing the results of doctoral and master's theses in the following specialty groups: Chemical Sciences, Engineering Sciences, and Earth </a:t>
            </a:r>
            <a:r>
              <a:rPr lang="en-US" sz="2000" dirty="0" smtClean="0">
                <a:solidFill>
                  <a:srgbClr val="C00000"/>
                </a:solidFill>
                <a:latin typeface="+mj-lt"/>
              </a:rPr>
              <a:t>Sciences</a:t>
            </a:r>
            <a:r>
              <a:rPr lang="en-US" sz="2000" dirty="0">
                <a:solidFill>
                  <a:srgbClr val="C00000"/>
                </a:solidFill>
                <a:latin typeface="+mj-lt"/>
              </a:rPr>
              <a:t>.</a:t>
            </a:r>
          </a:p>
        </p:txBody>
      </p:sp>
    </p:spTree>
    <p:extLst>
      <p:ext uri="{BB962C8B-B14F-4D97-AF65-F5344CB8AC3E}">
        <p14:creationId xmlns:p14="http://schemas.microsoft.com/office/powerpoint/2010/main" val="2697199761"/>
      </p:ext>
    </p:extLst>
  </p:cSld>
  <p:clrMapOvr>
    <a:masterClrMapping/>
  </p:clrMapOvr>
  <p:transition spd="slow">
    <p:fade/>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2189619"/>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2189619"/>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Appears to be institutional journal</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Herald used for news, not research</a:t>
            </a:r>
          </a:p>
        </p:txBody>
      </p:sp>
      <p:sp>
        <p:nvSpPr>
          <p:cNvPr id="7" name="Rounded Rectangle 6"/>
          <p:cNvSpPr/>
          <p:nvPr/>
        </p:nvSpPr>
        <p:spPr bwMode="auto">
          <a:xfrm>
            <a:off x="203298" y="4385356"/>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768261"/>
            <a:ext cx="6089723" cy="2361099"/>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Too broad</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No</a:t>
            </a:r>
            <a:r>
              <a:rPr kumimoji="0" lang="en-US" sz="2800" b="1" i="0" u="none" strike="noStrike" cap="none" normalizeH="0" dirty="0" smtClean="0">
                <a:ln>
                  <a:noFill/>
                </a:ln>
                <a:solidFill>
                  <a:schemeClr val="tx2">
                    <a:lumMod val="75000"/>
                  </a:schemeClr>
                </a:solidFill>
                <a:effectLst/>
                <a:latin typeface="+mj-lt"/>
              </a:rPr>
              <a:t> specific topics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baseline="0" dirty="0" smtClean="0">
                <a:solidFill>
                  <a:schemeClr val="tx2">
                    <a:lumMod val="75000"/>
                  </a:schemeClr>
                </a:solidFill>
                <a:latin typeface="+mj-lt"/>
              </a:rPr>
              <a:t>Appears</a:t>
            </a:r>
            <a:r>
              <a:rPr lang="en-US" sz="2800" b="1" dirty="0" smtClean="0">
                <a:solidFill>
                  <a:schemeClr val="tx2">
                    <a:lumMod val="75000"/>
                  </a:schemeClr>
                </a:solidFill>
                <a:latin typeface="+mj-lt"/>
              </a:rPr>
              <a:t> to publish student’s theses rather than academic articles</a:t>
            </a:r>
            <a:endParaRPr kumimoji="0" lang="en-US" sz="2800" b="1" i="0" u="none" strike="noStrike" cap="none" normalizeH="0" baseline="0" dirty="0">
              <a:ln>
                <a:noFill/>
              </a:ln>
              <a:solidFill>
                <a:schemeClr val="tx2">
                  <a:lumMod val="75000"/>
                </a:schemeClr>
              </a:solidFill>
              <a:effectLst/>
              <a:latin typeface="+mj-lt"/>
            </a:endParaRPr>
          </a:p>
        </p:txBody>
      </p:sp>
      <p:sp>
        <p:nvSpPr>
          <p:cNvPr id="9" name="TextBox 8"/>
          <p:cNvSpPr txBox="1"/>
          <p:nvPr/>
        </p:nvSpPr>
        <p:spPr>
          <a:xfrm>
            <a:off x="341436" y="1538748"/>
            <a:ext cx="837111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Herald of the Kazakh-British Technical University</a:t>
            </a:r>
          </a:p>
        </p:txBody>
      </p:sp>
    </p:spTree>
    <p:extLst>
      <p:ext uri="{BB962C8B-B14F-4D97-AF65-F5344CB8AC3E}">
        <p14:creationId xmlns:p14="http://schemas.microsoft.com/office/powerpoint/2010/main" val="2516546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1017" y="756289"/>
            <a:ext cx="7991475" cy="443198"/>
          </a:xfrm>
        </p:spPr>
        <p:txBody>
          <a:bodyPr/>
          <a:lstStyle/>
          <a:p>
            <a:r>
              <a:rPr lang="en-US" sz="3200" dirty="0" smtClean="0"/>
              <a:t>Editor-in-Chief</a:t>
            </a:r>
            <a:endParaRPr lang="en-US" sz="3200" dirty="0"/>
          </a:p>
        </p:txBody>
      </p:sp>
      <p:sp>
        <p:nvSpPr>
          <p:cNvPr id="8" name="TextBox 7"/>
          <p:cNvSpPr txBox="1"/>
          <p:nvPr/>
        </p:nvSpPr>
        <p:spPr>
          <a:xfrm>
            <a:off x="701484" y="1628760"/>
            <a:ext cx="7651020" cy="1260168"/>
          </a:xfrm>
          <a:prstGeom prst="rect">
            <a:avLst/>
          </a:prstGeom>
          <a:noFill/>
        </p:spPr>
        <p:txBody>
          <a:bodyPr wrap="square" lIns="0" tIns="0" rIns="0" bIns="0" rtlCol="0">
            <a:noAutofit/>
          </a:bodyPr>
          <a:lstStyle/>
          <a:p>
            <a:pPr>
              <a:spcBef>
                <a:spcPts val="900"/>
              </a:spcBef>
              <a:buClr>
                <a:schemeClr val="accent2"/>
              </a:buClr>
              <a:buSzPct val="100000"/>
            </a:pPr>
            <a:r>
              <a:rPr lang="en-US" sz="3200" dirty="0" smtClean="0">
                <a:solidFill>
                  <a:schemeClr val="tx2">
                    <a:lumMod val="75000"/>
                  </a:schemeClr>
                </a:solidFill>
                <a:latin typeface="+mn-lt"/>
              </a:rPr>
              <a:t>Most important factor for a successful journal is a </a:t>
            </a:r>
            <a:r>
              <a:rPr lang="en-US" sz="3200" b="1" i="1" dirty="0" smtClean="0">
                <a:solidFill>
                  <a:srgbClr val="C00000"/>
                </a:solidFill>
                <a:latin typeface="+mn-lt"/>
              </a:rPr>
              <a:t>motivated</a:t>
            </a:r>
            <a:r>
              <a:rPr lang="en-US" sz="3200" dirty="0" smtClean="0">
                <a:solidFill>
                  <a:srgbClr val="C00000"/>
                </a:solidFill>
                <a:latin typeface="+mn-lt"/>
              </a:rPr>
              <a:t> </a:t>
            </a:r>
            <a:r>
              <a:rPr lang="en-US" sz="3200" dirty="0" smtClean="0">
                <a:solidFill>
                  <a:schemeClr val="tx2">
                    <a:lumMod val="75000"/>
                  </a:schemeClr>
                </a:solidFill>
                <a:latin typeface="+mn-lt"/>
              </a:rPr>
              <a:t>and </a:t>
            </a:r>
            <a:r>
              <a:rPr lang="en-US" sz="3200" b="1" i="1" dirty="0" smtClean="0">
                <a:solidFill>
                  <a:srgbClr val="C00000"/>
                </a:solidFill>
                <a:latin typeface="+mn-lt"/>
              </a:rPr>
              <a:t>productive</a:t>
            </a:r>
            <a:r>
              <a:rPr lang="en-US" sz="3200" dirty="0" smtClean="0">
                <a:solidFill>
                  <a:srgbClr val="C00000"/>
                </a:solidFill>
                <a:latin typeface="+mn-lt"/>
              </a:rPr>
              <a:t> </a:t>
            </a:r>
            <a:r>
              <a:rPr lang="en-US" sz="3200" dirty="0" smtClean="0">
                <a:solidFill>
                  <a:schemeClr val="tx2">
                    <a:lumMod val="75000"/>
                  </a:schemeClr>
                </a:solidFill>
                <a:latin typeface="+mn-lt"/>
              </a:rPr>
              <a:t>Editor-in-Chief</a:t>
            </a:r>
          </a:p>
        </p:txBody>
      </p:sp>
      <p:sp>
        <p:nvSpPr>
          <p:cNvPr id="9" name="Rounded Rectangle 8"/>
          <p:cNvSpPr/>
          <p:nvPr/>
        </p:nvSpPr>
        <p:spPr bwMode="auto">
          <a:xfrm>
            <a:off x="971520" y="3068952"/>
            <a:ext cx="7200960" cy="1710228"/>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kumimoji="0" lang="en-US" sz="3200" b="0" i="0" u="none" strike="noStrike" cap="none" normalizeH="0" baseline="0" dirty="0" smtClean="0">
                <a:ln>
                  <a:noFill/>
                </a:ln>
                <a:solidFill>
                  <a:schemeClr val="tx2">
                    <a:lumMod val="75000"/>
                  </a:schemeClr>
                </a:solidFill>
                <a:effectLst/>
                <a:latin typeface="+mj-lt"/>
              </a:rPr>
              <a:t>Strong </a:t>
            </a:r>
            <a:r>
              <a:rPr kumimoji="0" lang="en-US" sz="3200" b="1" i="1" u="none" strike="noStrike" cap="none" normalizeH="0" baseline="0" dirty="0" smtClean="0">
                <a:ln>
                  <a:noFill/>
                </a:ln>
                <a:solidFill>
                  <a:srgbClr val="C00000"/>
                </a:solidFill>
                <a:effectLst/>
                <a:latin typeface="+mj-lt"/>
              </a:rPr>
              <a:t>desire</a:t>
            </a:r>
            <a:r>
              <a:rPr kumimoji="0" lang="en-US" sz="3200" b="0" i="0" u="none" strike="noStrike" cap="none" normalizeH="0" dirty="0" smtClean="0">
                <a:ln>
                  <a:noFill/>
                </a:ln>
                <a:solidFill>
                  <a:srgbClr val="C00000"/>
                </a:solidFill>
                <a:effectLst/>
                <a:latin typeface="+mj-lt"/>
              </a:rPr>
              <a:t> </a:t>
            </a:r>
            <a:r>
              <a:rPr kumimoji="0" lang="en-US" sz="3200" b="0" i="0" u="none" strike="noStrike" cap="none" normalizeH="0" dirty="0" smtClean="0">
                <a:ln>
                  <a:noFill/>
                </a:ln>
                <a:solidFill>
                  <a:schemeClr val="tx2">
                    <a:lumMod val="75000"/>
                  </a:schemeClr>
                </a:solidFill>
                <a:effectLst/>
                <a:latin typeface="+mj-lt"/>
              </a:rPr>
              <a:t>to improve the journal</a:t>
            </a:r>
          </a:p>
          <a:p>
            <a:pPr marL="457200" marR="0" indent="-457200" algn="l" defTabSz="914400" rtl="0" eaLnBrk="0" fontAlgn="base" latinLnBrk="0" hangingPunct="0">
              <a:lnSpc>
                <a:spcPct val="100000"/>
              </a:lnSpc>
              <a:spcBef>
                <a:spcPct val="50000"/>
              </a:spcBef>
              <a:spcAft>
                <a:spcPct val="0"/>
              </a:spcAft>
              <a:buClr>
                <a:schemeClr val="accent1"/>
              </a:buClr>
              <a:buSzTx/>
              <a:buFont typeface="Arial" panose="020B0604020202020204" pitchFamily="34" charset="0"/>
              <a:buChar char="•"/>
              <a:tabLst/>
            </a:pPr>
            <a:r>
              <a:rPr lang="en-US" sz="3200" baseline="0" dirty="0" smtClean="0">
                <a:solidFill>
                  <a:schemeClr val="tx2">
                    <a:lumMod val="75000"/>
                  </a:schemeClr>
                </a:solidFill>
                <a:latin typeface="+mj-lt"/>
              </a:rPr>
              <a:t>Able</a:t>
            </a:r>
            <a:r>
              <a:rPr lang="en-US" sz="3200" dirty="0" smtClean="0">
                <a:solidFill>
                  <a:schemeClr val="tx2">
                    <a:lumMod val="75000"/>
                  </a:schemeClr>
                </a:solidFill>
                <a:latin typeface="+mj-lt"/>
              </a:rPr>
              <a:t> to achieve </a:t>
            </a:r>
            <a:r>
              <a:rPr lang="en-US" sz="3200" b="1" i="1" dirty="0" smtClean="0">
                <a:solidFill>
                  <a:srgbClr val="C00000"/>
                </a:solidFill>
                <a:latin typeface="+mj-lt"/>
              </a:rPr>
              <a:t>results</a:t>
            </a:r>
            <a:endParaRPr kumimoji="0" lang="en-US" sz="3200" b="1" i="1" u="none" strike="noStrike" cap="none" normalizeH="0" baseline="0" dirty="0">
              <a:ln>
                <a:noFill/>
              </a:ln>
              <a:solidFill>
                <a:srgbClr val="C00000"/>
              </a:solidFill>
              <a:effectLst/>
              <a:latin typeface="+mj-lt"/>
            </a:endParaRPr>
          </a:p>
        </p:txBody>
      </p:sp>
      <p:sp>
        <p:nvSpPr>
          <p:cNvPr id="11" name="TextBox 10"/>
          <p:cNvSpPr txBox="1"/>
          <p:nvPr/>
        </p:nvSpPr>
        <p:spPr>
          <a:xfrm>
            <a:off x="971520" y="5589288"/>
            <a:ext cx="7200960" cy="990132"/>
          </a:xfrm>
          <a:prstGeom prst="rect">
            <a:avLst/>
          </a:prstGeom>
          <a:noFill/>
        </p:spPr>
        <p:txBody>
          <a:bodyPr wrap="square" lIns="0" tIns="0" rIns="0" bIns="0" rtlCol="0">
            <a:noAutofit/>
          </a:bodyPr>
          <a:lstStyle/>
          <a:p>
            <a:pPr algn="l">
              <a:lnSpc>
                <a:spcPts val="2200"/>
              </a:lnSpc>
              <a:spcBef>
                <a:spcPts val="900"/>
              </a:spcBef>
              <a:buClr>
                <a:schemeClr val="accent2"/>
              </a:buClr>
              <a:buSzPct val="100000"/>
            </a:pPr>
            <a:r>
              <a:rPr lang="en-US" sz="3200" b="1" i="1" dirty="0" smtClean="0">
                <a:solidFill>
                  <a:schemeClr val="accent6"/>
                </a:solidFill>
                <a:latin typeface="+mn-lt"/>
              </a:rPr>
              <a:t>Accountable for the success of the journal</a:t>
            </a:r>
          </a:p>
        </p:txBody>
      </p:sp>
    </p:spTree>
    <p:extLst>
      <p:ext uri="{BB962C8B-B14F-4D97-AF65-F5344CB8AC3E}">
        <p14:creationId xmlns:p14="http://schemas.microsoft.com/office/powerpoint/2010/main" val="222350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807538" y="1628760"/>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Eurasian Mathematical Journal</a:t>
            </a:r>
          </a:p>
        </p:txBody>
      </p:sp>
      <p:sp>
        <p:nvSpPr>
          <p:cNvPr id="3" name="Rounded Rectangle 2"/>
          <p:cNvSpPr/>
          <p:nvPr/>
        </p:nvSpPr>
        <p:spPr bwMode="auto">
          <a:xfrm>
            <a:off x="701484" y="2528880"/>
            <a:ext cx="7651020" cy="3600480"/>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400" dirty="0">
                <a:solidFill>
                  <a:schemeClr val="bg2">
                    <a:lumMod val="10000"/>
                  </a:schemeClr>
                </a:solidFill>
                <a:latin typeface="+mj-lt"/>
              </a:rPr>
              <a:t>Eurasian Mathematical Journal publishes carefully selected original re­search papers in </a:t>
            </a:r>
            <a:r>
              <a:rPr lang="en-US" sz="2400" dirty="0">
                <a:solidFill>
                  <a:srgbClr val="C00000"/>
                </a:solidFill>
                <a:latin typeface="+mj-lt"/>
              </a:rPr>
              <a:t>all areas of mathematics written by mathematicians</a:t>
            </a:r>
            <a:r>
              <a:rPr lang="en-US" sz="2400" dirty="0">
                <a:solidFill>
                  <a:schemeClr val="bg2">
                    <a:lumMod val="10000"/>
                  </a:schemeClr>
                </a:solidFill>
                <a:latin typeface="+mj-lt"/>
              </a:rPr>
              <a:t> first of all from </a:t>
            </a:r>
            <a:r>
              <a:rPr lang="en-US" sz="2400" dirty="0">
                <a:solidFill>
                  <a:srgbClr val="C00000"/>
                </a:solidFill>
                <a:latin typeface="+mj-lt"/>
              </a:rPr>
              <a:t>Europe and Asia</a:t>
            </a:r>
            <a:r>
              <a:rPr lang="en-US" sz="2400" dirty="0">
                <a:solidFill>
                  <a:schemeClr val="bg2">
                    <a:lumMod val="10000"/>
                  </a:schemeClr>
                </a:solidFill>
                <a:latin typeface="+mj-lt"/>
              </a:rPr>
              <a:t>. However papers by mathematicians from </a:t>
            </a:r>
            <a:r>
              <a:rPr lang="en-US" sz="2400" dirty="0">
                <a:solidFill>
                  <a:srgbClr val="C00000"/>
                </a:solidFill>
                <a:latin typeface="+mj-lt"/>
              </a:rPr>
              <a:t>other continents are also welcome</a:t>
            </a:r>
            <a:r>
              <a:rPr lang="en-US" sz="2400" dirty="0">
                <a:solidFill>
                  <a:schemeClr val="bg2">
                    <a:lumMod val="10000"/>
                  </a:schemeClr>
                </a:solidFill>
                <a:latin typeface="+mj-lt"/>
              </a:rPr>
              <a:t>. From time to time Eurasian Mathematical Journal will also publish survey papers.</a:t>
            </a:r>
          </a:p>
          <a:p>
            <a:pPr algn="just"/>
            <a:r>
              <a:rPr lang="en-US" sz="2400" dirty="0">
                <a:solidFill>
                  <a:schemeClr val="bg2">
                    <a:lumMod val="10000"/>
                  </a:schemeClr>
                </a:solidFill>
                <a:latin typeface="+mj-lt"/>
              </a:rPr>
              <a:t>Subscription-based journal, but articles appear to be freely available as PDFs</a:t>
            </a:r>
            <a:r>
              <a:rPr lang="en-US" sz="2400" dirty="0" smtClean="0">
                <a:solidFill>
                  <a:schemeClr val="bg2">
                    <a:lumMod val="10000"/>
                  </a:schemeClr>
                </a:solidFill>
                <a:latin typeface="+mj-lt"/>
              </a:rPr>
              <a:t>.</a:t>
            </a:r>
            <a:endParaRPr lang="en-US" sz="2400" dirty="0">
              <a:solidFill>
                <a:schemeClr val="bg2">
                  <a:lumMod val="10000"/>
                </a:schemeClr>
              </a:solidFill>
              <a:latin typeface="+mj-lt"/>
            </a:endParaRPr>
          </a:p>
        </p:txBody>
      </p:sp>
    </p:spTree>
    <p:extLst>
      <p:ext uri="{BB962C8B-B14F-4D97-AF65-F5344CB8AC3E}">
        <p14:creationId xmlns:p14="http://schemas.microsoft.com/office/powerpoint/2010/main" val="3869811062"/>
      </p:ext>
    </p:extLst>
  </p:cSld>
  <p:clrMapOvr>
    <a:masterClrMapping/>
  </p:clrMapOvr>
  <p:transition spd="slow">
    <p:fade/>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198880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61772" y="1988808"/>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Clear and distinct</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Regional journal</a:t>
            </a:r>
          </a:p>
        </p:txBody>
      </p:sp>
      <p:sp>
        <p:nvSpPr>
          <p:cNvPr id="7" name="Rounded Rectangle 6"/>
          <p:cNvSpPr/>
          <p:nvPr/>
        </p:nvSpPr>
        <p:spPr bwMode="auto">
          <a:xfrm>
            <a:off x="203298" y="433301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519012"/>
            <a:ext cx="6089723" cy="2721147"/>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Does not state which topics within mathematics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States</a:t>
            </a:r>
            <a:r>
              <a:rPr kumimoji="0" lang="en-US" sz="2800" b="1" i="0" u="none" strike="noStrike" cap="none" normalizeH="0" dirty="0" smtClean="0">
                <a:ln>
                  <a:noFill/>
                </a:ln>
                <a:solidFill>
                  <a:schemeClr val="tx2">
                    <a:lumMod val="75000"/>
                  </a:schemeClr>
                </a:solidFill>
                <a:effectLst/>
                <a:latin typeface="+mj-lt"/>
              </a:rPr>
              <a:t> regional journal, but accepts from other regions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No Asian editorial board members</a:t>
            </a:r>
            <a:endParaRPr kumimoji="0" lang="en-US" sz="2800" b="1" i="0" u="none" strike="noStrike" cap="none" normalizeH="0" baseline="0" dirty="0">
              <a:ln>
                <a:noFill/>
              </a:ln>
              <a:solidFill>
                <a:schemeClr val="tx2">
                  <a:lumMod val="75000"/>
                </a:schemeClr>
              </a:solidFill>
              <a:effectLst/>
              <a:latin typeface="+mj-lt"/>
            </a:endParaRPr>
          </a:p>
        </p:txBody>
      </p:sp>
      <p:sp>
        <p:nvSpPr>
          <p:cNvPr id="9" name="TextBox 8"/>
          <p:cNvSpPr txBox="1"/>
          <p:nvPr/>
        </p:nvSpPr>
        <p:spPr>
          <a:xfrm>
            <a:off x="881508" y="1268712"/>
            <a:ext cx="7470996" cy="540072"/>
          </a:xfrm>
          <a:prstGeom prst="rect">
            <a:avLst/>
          </a:prstGeom>
          <a:noFill/>
        </p:spPr>
        <p:txBody>
          <a:bodyPr wrap="square" lIns="0" tIns="0" rIns="0" bIns="0" rtlCol="0" anchor="ctr" anchorCtr="0">
            <a:noAutofit/>
          </a:bodyPr>
          <a:lstStyle/>
          <a:p>
            <a:pPr>
              <a:lnSpc>
                <a:spcPts val="2200"/>
              </a:lnSpc>
              <a:spcBef>
                <a:spcPts val="900"/>
              </a:spcBef>
              <a:buClr>
                <a:schemeClr val="accent2"/>
              </a:buClr>
              <a:buSzPct val="100000"/>
            </a:pPr>
            <a:r>
              <a:rPr lang="en-US" sz="3200" b="1" i="1" dirty="0" smtClean="0">
                <a:solidFill>
                  <a:srgbClr val="C00000"/>
                </a:solidFill>
                <a:latin typeface="+mn-lt"/>
              </a:rPr>
              <a:t>Eurasian Mathematical Journal</a:t>
            </a:r>
          </a:p>
        </p:txBody>
      </p:sp>
    </p:spTree>
    <p:extLst>
      <p:ext uri="{BB962C8B-B14F-4D97-AF65-F5344CB8AC3E}">
        <p14:creationId xmlns:p14="http://schemas.microsoft.com/office/powerpoint/2010/main" val="37242429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Eurasian </a:t>
            </a:r>
            <a:r>
              <a:rPr lang="en-US" sz="3200" b="1" i="1" dirty="0" err="1" smtClean="0">
                <a:solidFill>
                  <a:srgbClr val="C00000"/>
                </a:solidFill>
                <a:latin typeface="+mn-lt"/>
              </a:rPr>
              <a:t>Chemico</a:t>
            </a:r>
            <a:r>
              <a:rPr lang="en-US" sz="3200" b="1" i="1" dirty="0" smtClean="0">
                <a:solidFill>
                  <a:srgbClr val="C00000"/>
                </a:solidFill>
                <a:latin typeface="+mn-lt"/>
              </a:rPr>
              <a:t>-Technological Journal</a:t>
            </a:r>
          </a:p>
        </p:txBody>
      </p:sp>
      <p:sp>
        <p:nvSpPr>
          <p:cNvPr id="3" name="Rounded Rectangle 2"/>
          <p:cNvSpPr/>
          <p:nvPr/>
        </p:nvSpPr>
        <p:spPr bwMode="auto">
          <a:xfrm>
            <a:off x="701484" y="2078820"/>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1900" dirty="0">
                <a:solidFill>
                  <a:schemeClr val="bg2">
                    <a:lumMod val="10000"/>
                  </a:schemeClr>
                </a:solidFill>
                <a:latin typeface="+mj-lt"/>
              </a:rPr>
              <a:t>The Eurasian </a:t>
            </a:r>
            <a:r>
              <a:rPr lang="en-US" sz="1900" dirty="0" err="1">
                <a:solidFill>
                  <a:schemeClr val="bg2">
                    <a:lumMod val="10000"/>
                  </a:schemeClr>
                </a:solidFill>
                <a:latin typeface="+mj-lt"/>
              </a:rPr>
              <a:t>Chemico</a:t>
            </a:r>
            <a:r>
              <a:rPr lang="en-US" sz="1900" dirty="0">
                <a:solidFill>
                  <a:schemeClr val="bg2">
                    <a:lumMod val="10000"/>
                  </a:schemeClr>
                </a:solidFill>
                <a:latin typeface="+mj-lt"/>
              </a:rPr>
              <a:t>-Technological Journal is an </a:t>
            </a:r>
            <a:r>
              <a:rPr lang="en-US" sz="1900" dirty="0">
                <a:solidFill>
                  <a:srgbClr val="C00000"/>
                </a:solidFill>
                <a:latin typeface="+mj-lt"/>
              </a:rPr>
              <a:t>international</a:t>
            </a:r>
            <a:r>
              <a:rPr lang="en-US" sz="1900" dirty="0">
                <a:solidFill>
                  <a:schemeClr val="bg2">
                    <a:lumMod val="10000"/>
                  </a:schemeClr>
                </a:solidFill>
                <a:latin typeface="+mj-lt"/>
              </a:rPr>
              <a:t>, peer-reviewed journal covering </a:t>
            </a:r>
            <a:r>
              <a:rPr lang="en-US" sz="1900" dirty="0">
                <a:solidFill>
                  <a:srgbClr val="C00000"/>
                </a:solidFill>
                <a:latin typeface="+mj-lt"/>
              </a:rPr>
              <a:t>all branches of chemistry and chemical technology.</a:t>
            </a:r>
            <a:r>
              <a:rPr lang="en-US" sz="1900" dirty="0">
                <a:solidFill>
                  <a:schemeClr val="bg2">
                    <a:lumMod val="10000"/>
                  </a:schemeClr>
                </a:solidFill>
                <a:latin typeface="+mj-lt"/>
              </a:rPr>
              <a:t> The Journal articles are included to Scopus</a:t>
            </a:r>
            <a:r>
              <a:rPr lang="en-US" sz="1900" b="1" dirty="0">
                <a:solidFill>
                  <a:schemeClr val="bg2">
                    <a:lumMod val="10000"/>
                  </a:schemeClr>
                </a:solidFill>
                <a:latin typeface="+mj-lt"/>
              </a:rPr>
              <a:t> </a:t>
            </a:r>
            <a:r>
              <a:rPr lang="en-US" sz="1900" dirty="0">
                <a:solidFill>
                  <a:schemeClr val="bg2">
                    <a:lumMod val="10000"/>
                  </a:schemeClr>
                </a:solidFill>
                <a:latin typeface="+mj-lt"/>
              </a:rPr>
              <a:t>- largest abstract and citation database containing both peer-reviewed research literature and quality web sources. The Journal particularly welcomes papers on </a:t>
            </a:r>
            <a:r>
              <a:rPr lang="en-US" sz="1900" dirty="0">
                <a:solidFill>
                  <a:srgbClr val="C00000"/>
                </a:solidFill>
                <a:latin typeface="+mj-lt"/>
              </a:rPr>
              <a:t>new materials and chemical technologies, modern problems of organic synthesis, physical chemistry and chemical physics, solid state and soft matter research, electro-, photo-, radiation- and plasma-chemistry, colloids and nanotechnology, catalysis and surface science, polymers</a:t>
            </a:r>
            <a:r>
              <a:rPr lang="en-US" sz="1900" dirty="0">
                <a:solidFill>
                  <a:schemeClr val="bg2">
                    <a:lumMod val="10000"/>
                  </a:schemeClr>
                </a:solidFill>
                <a:latin typeface="+mj-lt"/>
              </a:rPr>
              <a:t>.</a:t>
            </a:r>
          </a:p>
          <a:p>
            <a:pPr algn="just"/>
            <a:r>
              <a:rPr lang="en-US" sz="1900" dirty="0">
                <a:solidFill>
                  <a:schemeClr val="bg2">
                    <a:lumMod val="10000"/>
                  </a:schemeClr>
                </a:solidFill>
                <a:latin typeface="+mj-lt"/>
              </a:rPr>
              <a:t>The Journal publishes </a:t>
            </a:r>
            <a:r>
              <a:rPr lang="en-US" sz="1900" dirty="0">
                <a:solidFill>
                  <a:srgbClr val="C00000"/>
                </a:solidFill>
                <a:latin typeface="+mj-lt"/>
              </a:rPr>
              <a:t>reviews and full research articles</a:t>
            </a:r>
            <a:r>
              <a:rPr lang="en-US" sz="1900" dirty="0">
                <a:solidFill>
                  <a:schemeClr val="bg2">
                    <a:lumMod val="10000"/>
                  </a:schemeClr>
                </a:solidFill>
                <a:latin typeface="+mj-lt"/>
              </a:rPr>
              <a:t>. We also welcome contributions based on the research presented at the conferences held in Europe and Asia. All submitted manuscripts are peer-reviewed by the members of the Editorial Board and international referees.</a:t>
            </a:r>
          </a:p>
        </p:txBody>
      </p:sp>
    </p:spTree>
    <p:extLst>
      <p:ext uri="{BB962C8B-B14F-4D97-AF65-F5344CB8AC3E}">
        <p14:creationId xmlns:p14="http://schemas.microsoft.com/office/powerpoint/2010/main" val="3185271246"/>
      </p:ext>
    </p:extLst>
  </p:cSld>
  <p:clrMapOvr>
    <a:masterClrMapping/>
  </p:clrMapOvr>
  <p:transition spd="slow">
    <p:fade/>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198880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1988808"/>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Clear and descriptive</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Regional applied science journal</a:t>
            </a:r>
          </a:p>
        </p:txBody>
      </p:sp>
      <p:sp>
        <p:nvSpPr>
          <p:cNvPr id="7" name="Rounded Rectangle 6"/>
          <p:cNvSpPr/>
          <p:nvPr/>
        </p:nvSpPr>
        <p:spPr bwMode="auto">
          <a:xfrm>
            <a:off x="203298" y="433301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519012"/>
            <a:ext cx="6089723" cy="2970396"/>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States international journal?</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Lists specific topics within chemical technologies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International editorial board, may wish to distinguish what “Eurasian” refers to</a:t>
            </a:r>
          </a:p>
        </p:txBody>
      </p:sp>
      <p:sp>
        <p:nvSpPr>
          <p:cNvPr id="9" name="TextBox 8"/>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Eurasian </a:t>
            </a:r>
            <a:r>
              <a:rPr lang="en-US" sz="3200" b="1" i="1" dirty="0" err="1" smtClean="0">
                <a:solidFill>
                  <a:srgbClr val="C00000"/>
                </a:solidFill>
                <a:latin typeface="+mn-lt"/>
              </a:rPr>
              <a:t>Chemico</a:t>
            </a:r>
            <a:r>
              <a:rPr lang="en-US" sz="3200" b="1" i="1" dirty="0" smtClean="0">
                <a:solidFill>
                  <a:srgbClr val="C00000"/>
                </a:solidFill>
                <a:latin typeface="+mn-lt"/>
              </a:rPr>
              <a:t>-Technological Journal</a:t>
            </a:r>
          </a:p>
        </p:txBody>
      </p:sp>
    </p:spTree>
    <p:extLst>
      <p:ext uri="{BB962C8B-B14F-4D97-AF65-F5344CB8AC3E}">
        <p14:creationId xmlns:p14="http://schemas.microsoft.com/office/powerpoint/2010/main" val="223016209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uiExpand="1" build="p" animBg="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Journal of Clinical Medicine of Kazakhstan</a:t>
            </a:r>
          </a:p>
        </p:txBody>
      </p:sp>
      <p:sp>
        <p:nvSpPr>
          <p:cNvPr id="3" name="Rounded Rectangle 2"/>
          <p:cNvSpPr/>
          <p:nvPr/>
        </p:nvSpPr>
        <p:spPr bwMode="auto">
          <a:xfrm>
            <a:off x="701484" y="2078820"/>
            <a:ext cx="7651020" cy="3690492"/>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200" b="1" dirty="0">
                <a:solidFill>
                  <a:schemeClr val="tx2">
                    <a:lumMod val="50000"/>
                  </a:schemeClr>
                </a:solidFill>
                <a:latin typeface="+mj-lt"/>
              </a:rPr>
              <a:t>Journal of Clinical Medicine of Kazakhstan</a:t>
            </a:r>
            <a:r>
              <a:rPr lang="en-US" sz="2200" dirty="0">
                <a:solidFill>
                  <a:schemeClr val="tx2">
                    <a:lumMod val="50000"/>
                  </a:schemeClr>
                </a:solidFill>
                <a:latin typeface="+mj-lt"/>
              </a:rPr>
              <a:t> (ISSN 1812-2892) is a </a:t>
            </a:r>
            <a:r>
              <a:rPr lang="en-US" sz="2200" dirty="0">
                <a:solidFill>
                  <a:srgbClr val="C00000"/>
                </a:solidFill>
                <a:latin typeface="+mj-lt"/>
              </a:rPr>
              <a:t>multi-field</a:t>
            </a:r>
            <a:r>
              <a:rPr lang="en-US" sz="2200" dirty="0">
                <a:solidFill>
                  <a:schemeClr val="tx2">
                    <a:lumMod val="50000"/>
                  </a:schemeClr>
                </a:solidFill>
                <a:latin typeface="+mj-lt"/>
              </a:rPr>
              <a:t> dedicated peer-reviewed medical journal. The main thematic scope is the publication of materials on </a:t>
            </a:r>
            <a:r>
              <a:rPr lang="en-US" sz="2200" dirty="0">
                <a:solidFill>
                  <a:srgbClr val="C00000"/>
                </a:solidFill>
                <a:latin typeface="+mj-lt"/>
              </a:rPr>
              <a:t>medical science and practice, education and public health</a:t>
            </a:r>
            <a:r>
              <a:rPr lang="en-US" sz="2200" dirty="0">
                <a:solidFill>
                  <a:schemeClr val="tx2">
                    <a:lumMod val="50000"/>
                  </a:schemeClr>
                </a:solidFill>
                <a:latin typeface="+mj-lt"/>
              </a:rPr>
              <a:t>. The Journal of Clinical medicine of Kazakhstan is designed to </a:t>
            </a:r>
            <a:r>
              <a:rPr lang="en-US" sz="2200" dirty="0">
                <a:solidFill>
                  <a:srgbClr val="C00000"/>
                </a:solidFill>
                <a:latin typeface="+mj-lt"/>
              </a:rPr>
              <a:t>increase the depth of the object in these areas, with the ultimate aim of expanding knowledge of the subject</a:t>
            </a:r>
            <a:r>
              <a:rPr lang="en-US" sz="2200" dirty="0">
                <a:solidFill>
                  <a:schemeClr val="tx2">
                    <a:lumMod val="50000"/>
                  </a:schemeClr>
                </a:solidFill>
                <a:latin typeface="+mj-lt"/>
              </a:rPr>
              <a:t>. We encourage researchers for contributing and presenting manuscripts with online system </a:t>
            </a:r>
            <a:r>
              <a:rPr lang="en-US" sz="2200" u="sng" dirty="0">
                <a:solidFill>
                  <a:schemeClr val="tx2">
                    <a:lumMod val="50000"/>
                  </a:schemeClr>
                </a:solidFill>
                <a:latin typeface="+mj-lt"/>
                <a:hlinkClick r:id="rId3"/>
              </a:rPr>
              <a:t>www.clinmedkaz.org</a:t>
            </a:r>
            <a:r>
              <a:rPr lang="en-US" sz="2200" dirty="0">
                <a:solidFill>
                  <a:schemeClr val="tx2">
                    <a:lumMod val="50000"/>
                  </a:schemeClr>
                </a:solidFill>
                <a:latin typeface="+mj-lt"/>
              </a:rPr>
              <a:t> in English, Kazakh and Russian languages.</a:t>
            </a:r>
          </a:p>
        </p:txBody>
      </p:sp>
      <p:sp>
        <p:nvSpPr>
          <p:cNvPr id="5" name="TextBox 4"/>
          <p:cNvSpPr txBox="1"/>
          <p:nvPr/>
        </p:nvSpPr>
        <p:spPr>
          <a:xfrm>
            <a:off x="7002324" y="6420183"/>
            <a:ext cx="1980264" cy="429273"/>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Cont.</a:t>
            </a:r>
          </a:p>
        </p:txBody>
      </p:sp>
    </p:spTree>
    <p:extLst>
      <p:ext uri="{BB962C8B-B14F-4D97-AF65-F5344CB8AC3E}">
        <p14:creationId xmlns:p14="http://schemas.microsoft.com/office/powerpoint/2010/main" val="1897339244"/>
      </p:ext>
    </p:extLst>
  </p:cSld>
  <p:clrMapOvr>
    <a:masterClrMapping/>
  </p:clrMapOvr>
  <p:transition spd="slow">
    <p:fade/>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538748"/>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Journal of Clinical Medicine of Kazakhstan</a:t>
            </a:r>
          </a:p>
        </p:txBody>
      </p:sp>
      <p:sp>
        <p:nvSpPr>
          <p:cNvPr id="3" name="Rounded Rectangle 2"/>
          <p:cNvSpPr/>
          <p:nvPr/>
        </p:nvSpPr>
        <p:spPr bwMode="auto">
          <a:xfrm>
            <a:off x="701484" y="1988808"/>
            <a:ext cx="7651020" cy="4410588"/>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000" dirty="0">
                <a:solidFill>
                  <a:schemeClr val="tx2">
                    <a:lumMod val="50000"/>
                  </a:schemeClr>
                </a:solidFill>
                <a:latin typeface="+mj-lt"/>
              </a:rPr>
              <a:t>JSC “National Scientific Medical Research Center” publishes the journal </a:t>
            </a:r>
            <a:r>
              <a:rPr lang="en-US" sz="2000" b="1" dirty="0">
                <a:solidFill>
                  <a:srgbClr val="C00000"/>
                </a:solidFill>
                <a:latin typeface="+mj-lt"/>
              </a:rPr>
              <a:t>quarterly</a:t>
            </a:r>
            <a:r>
              <a:rPr lang="en-US" sz="2000" dirty="0">
                <a:solidFill>
                  <a:schemeClr val="tx2">
                    <a:lumMod val="50000"/>
                  </a:schemeClr>
                </a:solidFill>
                <a:latin typeface="+mj-lt"/>
              </a:rPr>
              <a:t> (in January, April, July and October). The Journal of Clinical medicine of Kazakhstan encourages provision of material from </a:t>
            </a:r>
            <a:r>
              <a:rPr lang="en-US" sz="2000" dirty="0">
                <a:solidFill>
                  <a:srgbClr val="C00000"/>
                </a:solidFill>
                <a:latin typeface="+mj-lt"/>
              </a:rPr>
              <a:t>authors all over the world</a:t>
            </a:r>
            <a:r>
              <a:rPr lang="en-US" sz="2000" dirty="0">
                <a:solidFill>
                  <a:schemeClr val="tx2">
                    <a:lumMod val="50000"/>
                  </a:schemeClr>
                </a:solidFill>
                <a:latin typeface="+mj-lt"/>
              </a:rPr>
              <a:t>. All articles sent to editors will undergo to </a:t>
            </a:r>
            <a:r>
              <a:rPr lang="en-US" sz="2000" b="1" dirty="0">
                <a:solidFill>
                  <a:srgbClr val="C00000"/>
                </a:solidFill>
                <a:latin typeface="+mj-lt"/>
              </a:rPr>
              <a:t>double-blind peer review</a:t>
            </a:r>
            <a:r>
              <a:rPr lang="en-US" sz="2000" dirty="0">
                <a:solidFill>
                  <a:schemeClr val="tx2">
                    <a:lumMod val="50000"/>
                  </a:schemeClr>
                </a:solidFill>
                <a:latin typeface="+mj-lt"/>
              </a:rPr>
              <a:t> process. Manuscripts are judged by two experts exclusively on the basis of their contribution to initial data, ideas and their scientific fields. All articles should correspond with </a:t>
            </a:r>
            <a:r>
              <a:rPr lang="en-US" sz="2000" u="sng" dirty="0">
                <a:solidFill>
                  <a:schemeClr val="tx2">
                    <a:lumMod val="50000"/>
                  </a:schemeClr>
                </a:solidFill>
                <a:latin typeface="+mj-lt"/>
              </a:rPr>
              <a:t>instruction for authors</a:t>
            </a:r>
            <a:r>
              <a:rPr lang="en-US" sz="2000" dirty="0">
                <a:solidFill>
                  <a:schemeClr val="tx2">
                    <a:lumMod val="50000"/>
                  </a:schemeClr>
                </a:solidFill>
                <a:latin typeface="+mj-lt"/>
              </a:rPr>
              <a:t>.</a:t>
            </a:r>
          </a:p>
          <a:p>
            <a:pPr algn="just"/>
            <a:r>
              <a:rPr lang="en-US" sz="2000" dirty="0">
                <a:solidFill>
                  <a:schemeClr val="tx2">
                    <a:lumMod val="50000"/>
                  </a:schemeClr>
                </a:solidFill>
                <a:latin typeface="+mj-lt"/>
              </a:rPr>
              <a:t>All of the submitted manuscripts are reviewed and published </a:t>
            </a:r>
            <a:r>
              <a:rPr lang="en-US" sz="2000" b="1" dirty="0">
                <a:solidFill>
                  <a:srgbClr val="C00000"/>
                </a:solidFill>
                <a:latin typeface="+mj-lt"/>
              </a:rPr>
              <a:t>free of charge</a:t>
            </a:r>
            <a:r>
              <a:rPr lang="en-US" sz="2000" dirty="0">
                <a:solidFill>
                  <a:srgbClr val="C00000"/>
                </a:solidFill>
                <a:latin typeface="+mj-lt"/>
              </a:rPr>
              <a:t>.</a:t>
            </a:r>
          </a:p>
          <a:p>
            <a:pPr algn="just"/>
            <a:r>
              <a:rPr lang="en-US" sz="2000" dirty="0">
                <a:solidFill>
                  <a:schemeClr val="tx2">
                    <a:lumMod val="50000"/>
                  </a:schemeClr>
                </a:solidFill>
                <a:latin typeface="+mj-lt"/>
              </a:rPr>
              <a:t>Following articles will be considered for </a:t>
            </a:r>
            <a:r>
              <a:rPr lang="en-US" sz="2000" dirty="0" smtClean="0">
                <a:solidFill>
                  <a:schemeClr val="tx2">
                    <a:lumMod val="50000"/>
                  </a:schemeClr>
                </a:solidFill>
                <a:latin typeface="+mj-lt"/>
              </a:rPr>
              <a:t>publication: </a:t>
            </a:r>
            <a:r>
              <a:rPr lang="en-US" sz="2000" dirty="0" smtClean="0">
                <a:solidFill>
                  <a:srgbClr val="C00000"/>
                </a:solidFill>
                <a:latin typeface="+mj-lt"/>
              </a:rPr>
              <a:t>editorial articles, review articles, original articles, short communications, case reports, letters </a:t>
            </a:r>
            <a:r>
              <a:rPr lang="en-US" sz="2000" dirty="0">
                <a:solidFill>
                  <a:srgbClr val="C00000"/>
                </a:solidFill>
                <a:latin typeface="+mj-lt"/>
              </a:rPr>
              <a:t>to the editor.</a:t>
            </a:r>
          </a:p>
        </p:txBody>
      </p:sp>
    </p:spTree>
    <p:extLst>
      <p:ext uri="{BB962C8B-B14F-4D97-AF65-F5344CB8AC3E}">
        <p14:creationId xmlns:p14="http://schemas.microsoft.com/office/powerpoint/2010/main" val="2509966279"/>
      </p:ext>
    </p:extLst>
  </p:cSld>
  <p:clrMapOvr>
    <a:masterClrMapping/>
  </p:clrMapOvr>
  <p:transition spd="slow">
    <p:fade/>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5" name="Rounded Rectangle 4"/>
          <p:cNvSpPr/>
          <p:nvPr/>
        </p:nvSpPr>
        <p:spPr bwMode="auto">
          <a:xfrm>
            <a:off x="203298" y="198880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1988808"/>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Clear and descriptive</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Regional medical journal</a:t>
            </a:r>
          </a:p>
        </p:txBody>
      </p:sp>
      <p:sp>
        <p:nvSpPr>
          <p:cNvPr id="7" name="Rounded Rectangle 6"/>
          <p:cNvSpPr/>
          <p:nvPr/>
        </p:nvSpPr>
        <p:spPr bwMode="auto">
          <a:xfrm>
            <a:off x="203298" y="433301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429000"/>
            <a:ext cx="6089723" cy="2811159"/>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Long, but thorough</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Lists</a:t>
            </a:r>
            <a:r>
              <a:rPr kumimoji="0" lang="en-US" sz="2800" b="1" i="0" u="none" strike="noStrike" cap="none" normalizeH="0" dirty="0" smtClean="0">
                <a:ln>
                  <a:noFill/>
                </a:ln>
                <a:solidFill>
                  <a:schemeClr val="tx2">
                    <a:lumMod val="75000"/>
                  </a:schemeClr>
                </a:solidFill>
                <a:effectLst/>
                <a:latin typeface="+mj-lt"/>
              </a:rPr>
              <a:t> specific topics and article types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Encourages international submissions, which is not in line with title (published in Russian &amp; Kazakh as well as English)</a:t>
            </a:r>
            <a:endParaRPr kumimoji="0" lang="en-US" sz="2800" b="1" i="0" u="none" strike="noStrike" cap="none" normalizeH="0" baseline="0" dirty="0">
              <a:ln>
                <a:noFill/>
              </a:ln>
              <a:solidFill>
                <a:schemeClr val="tx2">
                  <a:lumMod val="75000"/>
                </a:schemeClr>
              </a:solidFill>
              <a:effectLst/>
              <a:latin typeface="+mj-lt"/>
            </a:endParaRPr>
          </a:p>
        </p:txBody>
      </p:sp>
      <p:sp>
        <p:nvSpPr>
          <p:cNvPr id="9" name="TextBox 8"/>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Journal of Clinical Medicine of Kazakhstan</a:t>
            </a:r>
          </a:p>
        </p:txBody>
      </p:sp>
    </p:spTree>
    <p:extLst>
      <p:ext uri="{BB962C8B-B14F-4D97-AF65-F5344CB8AC3E}">
        <p14:creationId xmlns:p14="http://schemas.microsoft.com/office/powerpoint/2010/main" val="13374646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animBg="1"/>
      <p:bldP spid="7" grpId="0" animBg="1"/>
      <p:bldP spid="8" grpId="0" build="p" animBg="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Bulletin of Surgery in Kazakhstan</a:t>
            </a:r>
          </a:p>
        </p:txBody>
      </p:sp>
      <p:sp>
        <p:nvSpPr>
          <p:cNvPr id="3" name="Rounded Rectangle 2"/>
          <p:cNvSpPr/>
          <p:nvPr/>
        </p:nvSpPr>
        <p:spPr bwMode="auto">
          <a:xfrm>
            <a:off x="701484" y="1898796"/>
            <a:ext cx="7651020" cy="4590612"/>
          </a:xfrm>
          <a:prstGeom prst="roundRect">
            <a:avLst>
              <a:gd name="adj" fmla="val 4308"/>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1800" dirty="0">
                <a:solidFill>
                  <a:schemeClr val="bg2">
                    <a:lumMod val="10000"/>
                  </a:schemeClr>
                </a:solidFill>
                <a:latin typeface="+mj-lt"/>
              </a:rPr>
              <a:t>The "Bulletin of Surgery of Kazakhstan" journal is a forum for the exchange of scientific information in areas such as </a:t>
            </a:r>
            <a:r>
              <a:rPr lang="en-US" sz="1800" dirty="0" err="1">
                <a:solidFill>
                  <a:srgbClr val="C00000"/>
                </a:solidFill>
                <a:latin typeface="+mj-lt"/>
              </a:rPr>
              <a:t>cardiosurgery</a:t>
            </a:r>
            <a:r>
              <a:rPr lang="en-US" sz="1800" dirty="0">
                <a:solidFill>
                  <a:srgbClr val="C00000"/>
                </a:solidFill>
                <a:latin typeface="+mj-lt"/>
              </a:rPr>
              <a:t>, </a:t>
            </a:r>
            <a:r>
              <a:rPr lang="en-US" sz="1800" dirty="0" err="1">
                <a:solidFill>
                  <a:srgbClr val="C00000"/>
                </a:solidFill>
                <a:latin typeface="+mj-lt"/>
              </a:rPr>
              <a:t>angiosurgery</a:t>
            </a:r>
            <a:r>
              <a:rPr lang="en-US" sz="1800" dirty="0">
                <a:solidFill>
                  <a:srgbClr val="C00000"/>
                </a:solidFill>
                <a:latin typeface="+mj-lt"/>
              </a:rPr>
              <a:t>, abdominal surgery, oncology, urology, </a:t>
            </a:r>
            <a:r>
              <a:rPr lang="en-US" sz="1800" dirty="0" err="1">
                <a:solidFill>
                  <a:srgbClr val="C00000"/>
                </a:solidFill>
                <a:latin typeface="+mj-lt"/>
              </a:rPr>
              <a:t>anaesthesiology</a:t>
            </a:r>
            <a:r>
              <a:rPr lang="en-US" sz="1800" dirty="0">
                <a:solidFill>
                  <a:srgbClr val="C00000"/>
                </a:solidFill>
                <a:latin typeface="+mj-lt"/>
              </a:rPr>
              <a:t>-critical care medicine, otorhinolaryngology, traumatology, transplantation, microsurgery, plastic surgery</a:t>
            </a:r>
            <a:r>
              <a:rPr lang="en-US" sz="1800" dirty="0">
                <a:solidFill>
                  <a:schemeClr val="bg2">
                    <a:lumMod val="10000"/>
                  </a:schemeClr>
                </a:solidFill>
                <a:latin typeface="+mj-lt"/>
              </a:rPr>
              <a:t>.</a:t>
            </a:r>
          </a:p>
          <a:p>
            <a:pPr algn="just"/>
            <a:r>
              <a:rPr lang="en-US" sz="1800" b="1" dirty="0">
                <a:solidFill>
                  <a:srgbClr val="C00000"/>
                </a:solidFill>
                <a:latin typeface="+mj-lt"/>
              </a:rPr>
              <a:t>The main goal </a:t>
            </a:r>
            <a:r>
              <a:rPr lang="en-US" sz="1800" dirty="0">
                <a:solidFill>
                  <a:srgbClr val="C00000"/>
                </a:solidFill>
                <a:latin typeface="+mj-lt"/>
              </a:rPr>
              <a:t>of the journal is broad coverage of scientific achievements in the field of clinical and experimental medicine. The journal publishes articles that have scientific and practical value for a wide range of surgeons and covering different areas of this specialty.</a:t>
            </a:r>
          </a:p>
          <a:p>
            <a:pPr algn="just"/>
            <a:r>
              <a:rPr lang="en-US" sz="1800" dirty="0">
                <a:solidFill>
                  <a:schemeClr val="bg2">
                    <a:lumMod val="10000"/>
                  </a:schemeClr>
                </a:solidFill>
                <a:latin typeface="+mj-lt"/>
              </a:rPr>
              <a:t>The </a:t>
            </a:r>
            <a:r>
              <a:rPr lang="en-US" sz="1800" dirty="0">
                <a:solidFill>
                  <a:srgbClr val="C00000"/>
                </a:solidFill>
                <a:latin typeface="+mj-lt"/>
              </a:rPr>
              <a:t>distinguishing feature of the journal is that it publishes not only clinical but also experimental studies</a:t>
            </a:r>
            <a:r>
              <a:rPr lang="en-US" sz="1800" dirty="0">
                <a:solidFill>
                  <a:schemeClr val="bg2">
                    <a:lumMod val="10000"/>
                  </a:schemeClr>
                </a:solidFill>
                <a:latin typeface="+mj-lt"/>
              </a:rPr>
              <a:t>, which subsequently can become the basis for the development of new methods of diagnosis and treatment of surgical diseases. The journal publishes </a:t>
            </a:r>
            <a:r>
              <a:rPr lang="en-US" sz="1800" dirty="0">
                <a:solidFill>
                  <a:srgbClr val="C00000"/>
                </a:solidFill>
                <a:latin typeface="+mj-lt"/>
              </a:rPr>
              <a:t>full-length original articles, reviews, lectures, short reports, recommendations to practitioners, description of case studies, information on scientific forums</a:t>
            </a:r>
            <a:r>
              <a:rPr lang="en-US" sz="1800" dirty="0">
                <a:solidFill>
                  <a:schemeClr val="bg2">
                    <a:lumMod val="10000"/>
                  </a:schemeClr>
                </a:solidFill>
                <a:latin typeface="+mj-lt"/>
              </a:rPr>
              <a:t>.</a:t>
            </a:r>
          </a:p>
        </p:txBody>
      </p:sp>
      <p:sp>
        <p:nvSpPr>
          <p:cNvPr id="5" name="TextBox 4"/>
          <p:cNvSpPr txBox="1"/>
          <p:nvPr/>
        </p:nvSpPr>
        <p:spPr>
          <a:xfrm>
            <a:off x="7002324" y="6420183"/>
            <a:ext cx="1980264" cy="429273"/>
          </a:xfrm>
          <a:prstGeom prst="rect">
            <a:avLst/>
          </a:prstGeom>
          <a:noFill/>
        </p:spPr>
        <p:txBody>
          <a:bodyPr wrap="square" lIns="0" tIns="0" rIns="0" bIns="0" rtlCol="0">
            <a:noAutofit/>
          </a:bodyPr>
          <a:lstStyle/>
          <a:p>
            <a:pPr algn="r">
              <a:lnSpc>
                <a:spcPts val="2200"/>
              </a:lnSpc>
              <a:spcBef>
                <a:spcPts val="900"/>
              </a:spcBef>
              <a:buClr>
                <a:schemeClr val="accent2"/>
              </a:buClr>
              <a:buSzPct val="100000"/>
            </a:pPr>
            <a:r>
              <a:rPr lang="en-US" sz="1800" dirty="0" smtClean="0">
                <a:latin typeface="+mn-lt"/>
              </a:rPr>
              <a:t>Cont.</a:t>
            </a:r>
          </a:p>
        </p:txBody>
      </p:sp>
    </p:spTree>
    <p:extLst>
      <p:ext uri="{BB962C8B-B14F-4D97-AF65-F5344CB8AC3E}">
        <p14:creationId xmlns:p14="http://schemas.microsoft.com/office/powerpoint/2010/main" val="2421431188"/>
      </p:ext>
    </p:extLst>
  </p:cSld>
  <p:clrMapOvr>
    <a:masterClrMapping/>
  </p:clrMapOvr>
  <p:transition spd="slow">
    <p:fade/>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448736"/>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Bulletin of Surgery in Kazakhstan</a:t>
            </a:r>
          </a:p>
        </p:txBody>
      </p:sp>
      <p:sp>
        <p:nvSpPr>
          <p:cNvPr id="3" name="Rounded Rectangle 2"/>
          <p:cNvSpPr/>
          <p:nvPr/>
        </p:nvSpPr>
        <p:spPr bwMode="auto">
          <a:xfrm>
            <a:off x="701484" y="2168832"/>
            <a:ext cx="7651020" cy="3780504"/>
          </a:xfrm>
          <a:prstGeom prst="roundRect">
            <a:avLst>
              <a:gd name="adj" fmla="val 7104"/>
            </a:avLst>
          </a:prstGeom>
          <a:solidFill>
            <a:schemeClr val="bg1"/>
          </a:solidFill>
          <a:ln w="2857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algn="just"/>
            <a:r>
              <a:rPr lang="en-US" sz="2000" dirty="0">
                <a:solidFill>
                  <a:srgbClr val="C00000"/>
                </a:solidFill>
                <a:latin typeface="+mj-lt"/>
              </a:rPr>
              <a:t>Preference is given to research works containing new results of clinical and experimental studies in different areas of surgery</a:t>
            </a:r>
            <a:r>
              <a:rPr lang="en-US" sz="2000" dirty="0">
                <a:solidFill>
                  <a:schemeClr val="bg2">
                    <a:lumMod val="10000"/>
                  </a:schemeClr>
                </a:solidFill>
                <a:latin typeface="+mj-lt"/>
              </a:rPr>
              <a:t>. Editorial staff welcome the reviews, in which there is an analysis of contemporary international publications to assess the condition of the problem. </a:t>
            </a:r>
            <a:r>
              <a:rPr lang="en-US" sz="2000" dirty="0">
                <a:solidFill>
                  <a:srgbClr val="C00000"/>
                </a:solidFill>
                <a:latin typeface="+mj-lt"/>
              </a:rPr>
              <a:t>Particular attention is given to reports of clinical cases that deserve interest of the international scientific medical community. </a:t>
            </a:r>
            <a:r>
              <a:rPr lang="en-US" sz="2000" dirty="0">
                <a:solidFill>
                  <a:schemeClr val="bg2">
                    <a:lumMod val="10000"/>
                  </a:schemeClr>
                </a:solidFill>
                <a:latin typeface="+mj-lt"/>
              </a:rPr>
              <a:t>For practitioners the journal publishes papers in which </a:t>
            </a:r>
            <a:r>
              <a:rPr lang="en-US" sz="2000" dirty="0">
                <a:solidFill>
                  <a:srgbClr val="C00000"/>
                </a:solidFill>
                <a:latin typeface="+mj-lt"/>
              </a:rPr>
              <a:t>innovative methods of treatment patients, new technological developments are offered</a:t>
            </a:r>
            <a:r>
              <a:rPr lang="en-US" sz="2000" dirty="0">
                <a:solidFill>
                  <a:schemeClr val="bg2">
                    <a:lumMod val="10000"/>
                  </a:schemeClr>
                </a:solidFill>
                <a:latin typeface="+mj-lt"/>
              </a:rPr>
              <a:t>. The journal also analyzes international congresses and conferences with a summary of the most important messages</a:t>
            </a:r>
            <a:r>
              <a:rPr lang="en-US" sz="2000" dirty="0" smtClean="0">
                <a:solidFill>
                  <a:schemeClr val="bg2">
                    <a:lumMod val="10000"/>
                  </a:schemeClr>
                </a:solidFill>
                <a:latin typeface="+mj-lt"/>
              </a:rPr>
              <a:t>.</a:t>
            </a:r>
            <a:endParaRPr lang="en-US" sz="2000" dirty="0">
              <a:solidFill>
                <a:schemeClr val="bg2">
                  <a:lumMod val="10000"/>
                </a:schemeClr>
              </a:solidFill>
              <a:latin typeface="+mj-lt"/>
            </a:endParaRPr>
          </a:p>
        </p:txBody>
      </p:sp>
    </p:spTree>
    <p:extLst>
      <p:ext uri="{BB962C8B-B14F-4D97-AF65-F5344CB8AC3E}">
        <p14:creationId xmlns:p14="http://schemas.microsoft.com/office/powerpoint/2010/main" val="3151576736"/>
      </p:ext>
    </p:extLst>
  </p:cSld>
  <p:clrMapOvr>
    <a:masterClrMapping/>
  </p:clrMapOvr>
  <p:transition spd="slow">
    <p:fade/>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51424" y="756289"/>
            <a:ext cx="5580744" cy="443198"/>
          </a:xfrm>
        </p:spPr>
        <p:txBody>
          <a:bodyPr/>
          <a:lstStyle/>
          <a:p>
            <a:r>
              <a:rPr lang="en-US" sz="3200" dirty="0" smtClean="0"/>
              <a:t>Editorial vision</a:t>
            </a:r>
            <a:endParaRPr lang="en-US" sz="3200" dirty="0"/>
          </a:p>
        </p:txBody>
      </p:sp>
      <p:sp>
        <p:nvSpPr>
          <p:cNvPr id="2" name="TextBox 1"/>
          <p:cNvSpPr txBox="1"/>
          <p:nvPr/>
        </p:nvSpPr>
        <p:spPr>
          <a:xfrm>
            <a:off x="701484" y="1358724"/>
            <a:ext cx="7470996" cy="144019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en-US" sz="3200" b="1" i="1" dirty="0" smtClean="0">
                <a:solidFill>
                  <a:srgbClr val="C00000"/>
                </a:solidFill>
                <a:latin typeface="+mn-lt"/>
              </a:rPr>
              <a:t>Bulletin of Surgery in Kazakhstan</a:t>
            </a:r>
          </a:p>
        </p:txBody>
      </p:sp>
      <p:sp>
        <p:nvSpPr>
          <p:cNvPr id="5" name="Rounded Rectangle 4"/>
          <p:cNvSpPr/>
          <p:nvPr/>
        </p:nvSpPr>
        <p:spPr bwMode="auto">
          <a:xfrm>
            <a:off x="203298" y="1988808"/>
            <a:ext cx="2520336" cy="10931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bg1"/>
                </a:solidFill>
                <a:effectLst/>
                <a:latin typeface="+mj-lt"/>
              </a:rPr>
              <a:t>Title</a:t>
            </a:r>
            <a:endParaRPr kumimoji="0" lang="en-US" sz="32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2813645" y="1988808"/>
            <a:ext cx="6089723" cy="1149369"/>
          </a:xfrm>
          <a:prstGeom prst="roundRect">
            <a:avLst/>
          </a:prstGeom>
          <a:ln>
            <a:solidFill>
              <a:schemeClr val="accent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Specific and clear</a:t>
            </a:r>
          </a:p>
          <a:p>
            <a:pPr marL="290513" marR="0" indent="-290513" algn="l" defTabSz="914400" rtl="0" eaLnBrk="0" fontAlgn="base" latinLnBrk="0" hangingPunct="0">
              <a:lnSpc>
                <a:spcPct val="100000"/>
              </a:lnSpc>
              <a:spcBef>
                <a:spcPts val="600"/>
              </a:spcBef>
              <a:spcAft>
                <a:spcPct val="0"/>
              </a:spcAft>
              <a:buClr>
                <a:schemeClr val="accent1"/>
              </a:buClr>
              <a:buSzTx/>
              <a:buFont typeface="Arial" panose="020B0604020202020204" pitchFamily="34" charset="0"/>
              <a:buChar char="•"/>
              <a:tabLst/>
            </a:pPr>
            <a:r>
              <a:rPr lang="en-US" sz="2800" b="1" dirty="0" smtClean="0">
                <a:solidFill>
                  <a:schemeClr val="tx2">
                    <a:lumMod val="75000"/>
                  </a:schemeClr>
                </a:solidFill>
                <a:latin typeface="+mj-lt"/>
              </a:rPr>
              <a:t>Too narrow in scope?</a:t>
            </a:r>
          </a:p>
        </p:txBody>
      </p:sp>
      <p:sp>
        <p:nvSpPr>
          <p:cNvPr id="7" name="Rounded Rectangle 6"/>
          <p:cNvSpPr/>
          <p:nvPr/>
        </p:nvSpPr>
        <p:spPr bwMode="auto">
          <a:xfrm>
            <a:off x="203298" y="4239108"/>
            <a:ext cx="2520336" cy="1093133"/>
          </a:xfrm>
          <a:prstGeom prst="round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en-US" sz="3200" b="1" dirty="0" smtClean="0">
                <a:solidFill>
                  <a:schemeClr val="bg1"/>
                </a:solidFill>
                <a:latin typeface="+mj-lt"/>
              </a:rPr>
              <a:t>Aims and scope</a:t>
            </a:r>
            <a:endParaRPr kumimoji="0" lang="en-US" sz="3200" b="1" i="0" u="none" strike="noStrike" cap="none" normalizeH="0" baseline="0" dirty="0">
              <a:ln>
                <a:noFill/>
              </a:ln>
              <a:solidFill>
                <a:schemeClr val="bg1"/>
              </a:solidFill>
              <a:effectLst/>
              <a:latin typeface="+mj-lt"/>
            </a:endParaRPr>
          </a:p>
        </p:txBody>
      </p:sp>
      <p:sp>
        <p:nvSpPr>
          <p:cNvPr id="8" name="Rounded Rectangle 7"/>
          <p:cNvSpPr/>
          <p:nvPr/>
        </p:nvSpPr>
        <p:spPr bwMode="auto">
          <a:xfrm>
            <a:off x="2813645" y="3519012"/>
            <a:ext cx="6089723" cy="2721147"/>
          </a:xfrm>
          <a:prstGeom prst="roundRect">
            <a:avLst>
              <a:gd name="adj" fmla="val 10066"/>
            </a:avLst>
          </a:prstGeom>
          <a:ln>
            <a:solidFill>
              <a:schemeClr val="accent2"/>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ctr" anchorCtr="0" compatLnSpc="1">
            <a:prstTxWarp prst="textNoShape">
              <a:avLst/>
            </a:prstTxWarp>
            <a:noAutofit/>
          </a:bodyPr>
          <a:lstStyle/>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Not concise</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dirty="0" smtClean="0">
                <a:solidFill>
                  <a:schemeClr val="tx2">
                    <a:lumMod val="75000"/>
                  </a:schemeClr>
                </a:solidFill>
                <a:latin typeface="+mj-lt"/>
              </a:rPr>
              <a:t>Relevant information is s</a:t>
            </a:r>
            <a:r>
              <a:rPr kumimoji="0" lang="en-US" sz="2800" b="1" i="0" u="none" strike="noStrike" cap="none" normalizeH="0" baseline="0" dirty="0" smtClean="0">
                <a:ln>
                  <a:noFill/>
                </a:ln>
                <a:solidFill>
                  <a:schemeClr val="tx2">
                    <a:lumMod val="75000"/>
                  </a:schemeClr>
                </a:solidFill>
                <a:effectLst/>
                <a:latin typeface="+mj-lt"/>
              </a:rPr>
              <a:t>plit</a:t>
            </a:r>
            <a:r>
              <a:rPr kumimoji="0" lang="en-US" sz="2800" b="1" i="0" u="none" strike="noStrike" cap="none" normalizeH="0" dirty="0" smtClean="0">
                <a:ln>
                  <a:noFill/>
                </a:ln>
                <a:solidFill>
                  <a:schemeClr val="tx2">
                    <a:lumMod val="75000"/>
                  </a:schemeClr>
                </a:solidFill>
                <a:effectLst/>
                <a:latin typeface="+mj-lt"/>
              </a:rPr>
              <a:t> over two pages</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lang="en-US" sz="2800" b="1" baseline="0" dirty="0" smtClean="0">
                <a:solidFill>
                  <a:schemeClr val="tx2">
                    <a:lumMod val="75000"/>
                  </a:schemeClr>
                </a:solidFill>
                <a:latin typeface="+mj-lt"/>
              </a:rPr>
              <a:t>Specific topics</a:t>
            </a:r>
            <a:r>
              <a:rPr lang="en-US" sz="2800" b="1" dirty="0" smtClean="0">
                <a:solidFill>
                  <a:schemeClr val="tx2">
                    <a:lumMod val="75000"/>
                  </a:schemeClr>
                </a:solidFill>
                <a:latin typeface="+mj-lt"/>
              </a:rPr>
              <a:t> are highlighted</a:t>
            </a:r>
          </a:p>
          <a:p>
            <a:pPr marL="290513" marR="0" indent="-290513" algn="l" defTabSz="914400" rtl="0" eaLnBrk="0" fontAlgn="base" latinLnBrk="0" hangingPunct="0">
              <a:lnSpc>
                <a:spcPct val="100000"/>
              </a:lnSpc>
              <a:spcBef>
                <a:spcPts val="600"/>
              </a:spcBef>
              <a:spcAft>
                <a:spcPct val="0"/>
              </a:spcAft>
              <a:buClr>
                <a:schemeClr val="accent2"/>
              </a:buClr>
              <a:buSzTx/>
              <a:buFont typeface="Arial" panose="020B0604020202020204" pitchFamily="34" charset="0"/>
              <a:buChar char="•"/>
              <a:tabLst/>
            </a:pPr>
            <a:r>
              <a:rPr kumimoji="0" lang="en-US" sz="2800" b="1" i="0" u="none" strike="noStrike" cap="none" normalizeH="0" baseline="0" dirty="0" smtClean="0">
                <a:ln>
                  <a:noFill/>
                </a:ln>
                <a:solidFill>
                  <a:schemeClr val="tx2">
                    <a:lumMod val="75000"/>
                  </a:schemeClr>
                </a:solidFill>
                <a:effectLst/>
                <a:latin typeface="+mj-lt"/>
              </a:rPr>
              <a:t>No</a:t>
            </a:r>
            <a:r>
              <a:rPr kumimoji="0" lang="en-US" sz="2800" b="1" i="0" u="none" strike="noStrike" cap="none" normalizeH="0" dirty="0" smtClean="0">
                <a:ln>
                  <a:noFill/>
                </a:ln>
                <a:solidFill>
                  <a:schemeClr val="tx2">
                    <a:lumMod val="75000"/>
                  </a:schemeClr>
                </a:solidFill>
                <a:effectLst/>
                <a:latin typeface="+mj-lt"/>
              </a:rPr>
              <a:t> mention of Kazakhstan </a:t>
            </a:r>
            <a:endParaRPr kumimoji="0" lang="en-US" sz="2800" b="1" i="0" u="none" strike="noStrike" cap="none" normalizeH="0" baseline="0" dirty="0">
              <a:ln>
                <a:noFill/>
              </a:ln>
              <a:solidFill>
                <a:schemeClr val="tx2">
                  <a:lumMod val="75000"/>
                </a:schemeClr>
              </a:solidFill>
              <a:effectLst/>
              <a:latin typeface="+mj-lt"/>
            </a:endParaRPr>
          </a:p>
        </p:txBody>
      </p:sp>
    </p:spTree>
    <p:extLst>
      <p:ext uri="{BB962C8B-B14F-4D97-AF65-F5344CB8AC3E}">
        <p14:creationId xmlns:p14="http://schemas.microsoft.com/office/powerpoint/2010/main" val="30648960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bg/>
                                          </p:spTgt>
                                        </p:tgtEl>
                                        <p:attrNameLst>
                                          <p:attrName>style.visibility</p:attrName>
                                        </p:attrNameLst>
                                      </p:cBhvr>
                                      <p:to>
                                        <p:strVal val="visible"/>
                                      </p:to>
                                    </p:set>
                                    <p:animEffect transition="in" filter="fade">
                                      <p:cBhvr>
                                        <p:cTn id="11" dur="500"/>
                                        <p:tgtEl>
                                          <p:spTgt spid="6">
                                            <p:bg/>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500"/>
                                        <p:tgtEl>
                                          <p:spTgt spid="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500"/>
                                        <p:tgtEl>
                                          <p:spTgt spid="6">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8">
                                            <p:bg/>
                                          </p:spTgt>
                                        </p:tgtEl>
                                        <p:attrNameLst>
                                          <p:attrName>style.visibility</p:attrName>
                                        </p:attrNameLst>
                                      </p:cBhvr>
                                      <p:to>
                                        <p:strVal val="visible"/>
                                      </p:to>
                                    </p:set>
                                    <p:animEffect transition="in" filter="fade">
                                      <p:cBhvr>
                                        <p:cTn id="28" dur="500"/>
                                        <p:tgtEl>
                                          <p:spTgt spid="8">
                                            <p:bg/>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8">
                                            <p:txEl>
                                              <p:pRg st="1" end="1"/>
                                            </p:txEl>
                                          </p:spTgt>
                                        </p:tgtEl>
                                        <p:attrNameLst>
                                          <p:attrName>style.visibility</p:attrName>
                                        </p:attrNameLst>
                                      </p:cBhvr>
                                      <p:to>
                                        <p:strVal val="visible"/>
                                      </p:to>
                                    </p:set>
                                    <p:animEffect transition="in" filter="fade">
                                      <p:cBhvr>
                                        <p:cTn id="36" dur="500"/>
                                        <p:tgtEl>
                                          <p:spTgt spid="8">
                                            <p:txEl>
                                              <p:pRg st="1" end="1"/>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Effect transition="in" filter="fade">
                                      <p:cBhvr>
                                        <p:cTn id="41" dur="500"/>
                                        <p:tgtEl>
                                          <p:spTgt spid="8">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8">
                                            <p:txEl>
                                              <p:pRg st="3" end="3"/>
                                            </p:txEl>
                                          </p:spTgt>
                                        </p:tgtEl>
                                        <p:attrNameLst>
                                          <p:attrName>style.visibility</p:attrName>
                                        </p:attrNameLst>
                                      </p:cBhvr>
                                      <p:to>
                                        <p:strVal val="visible"/>
                                      </p:to>
                                    </p:set>
                                    <p:animEffect transition="in" filter="fade">
                                      <p:cBhvr>
                                        <p:cTn id="46"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uiExpand="1" build="p" animBg="1"/>
      <p:bldP spid="7" grpId="0" animBg="1"/>
      <p:bldP spid="8" grpId="0" build="p" animBg="1"/>
    </p:bldLst>
  </p:timing>
</p:sld>
</file>

<file path=ppt/theme/theme1.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algn="l">
          <a:lnSpc>
            <a:spcPts val="2200"/>
          </a:lnSpc>
          <a:spcBef>
            <a:spcPts val="900"/>
          </a:spcBef>
          <a:buClr>
            <a:schemeClr val="accent2"/>
          </a:buClr>
          <a:buSzPct val="100000"/>
          <a:defRPr sz="1800"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Springer_2012</Template>
  <TotalTime>13118</TotalTime>
  <Words>14628</Words>
  <Application>Microsoft Office PowerPoint</Application>
  <PresentationFormat>On-screen Show (4:3)</PresentationFormat>
  <Paragraphs>1202</Paragraphs>
  <Slides>101</Slides>
  <Notes>101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101</vt:i4>
      </vt:variant>
    </vt:vector>
  </HeadingPairs>
  <TitlesOfParts>
    <vt:vector size="111" baseType="lpstr">
      <vt:lpstr>ＭＳ Ｐゴシック</vt:lpstr>
      <vt:lpstr>Arial</vt:lpstr>
      <vt:lpstr>Calibri</vt:lpstr>
      <vt:lpstr>Cambria</vt:lpstr>
      <vt:lpstr>Geneva</vt:lpstr>
      <vt:lpstr>Lucida Sans</vt:lpstr>
      <vt:lpstr>Times</vt:lpstr>
      <vt:lpstr>Wingdings</vt:lpstr>
      <vt:lpstr>ヒラギノ角ゴ Pro W3</vt:lpstr>
      <vt:lpstr>Springer_2012</vt:lpstr>
      <vt:lpstr>Increasing the Impact of your Journal a 3 December 2015</vt:lpstr>
      <vt:lpstr>PowerPoint Presentation</vt:lpstr>
      <vt:lpstr>PowerPoint Presentation</vt:lpstr>
      <vt:lpstr>PowerPoint Presentation</vt:lpstr>
      <vt:lpstr>Reaching your goals</vt:lpstr>
      <vt:lpstr>What makes a journal stand out</vt:lpstr>
      <vt:lpstr>PowerPoint Presentation</vt:lpstr>
      <vt:lpstr>Editorial vision</vt:lpstr>
      <vt:lpstr>Editor-in-Chief</vt:lpstr>
      <vt:lpstr>Editor-in-Chief – Editorial strategy</vt:lpstr>
      <vt:lpstr>The scope of your journal</vt:lpstr>
      <vt:lpstr>Associate editors</vt:lpstr>
      <vt:lpstr>Associate editors</vt:lpstr>
      <vt:lpstr>Editorial board</vt:lpstr>
      <vt:lpstr>Editorial board responsibilities</vt:lpstr>
      <vt:lpstr>Editorial board meetings</vt:lpstr>
      <vt:lpstr>Efficient submission process</vt:lpstr>
      <vt:lpstr>Tips for increasing citations</vt:lpstr>
      <vt:lpstr>PowerPoint Presentation</vt:lpstr>
      <vt:lpstr>Positive author experience</vt:lpstr>
      <vt:lpstr>Aims and scope</vt:lpstr>
      <vt:lpstr>Aims and scope</vt:lpstr>
      <vt:lpstr>Aims and scope</vt:lpstr>
      <vt:lpstr>Author instructions</vt:lpstr>
      <vt:lpstr>Author instructions</vt:lpstr>
      <vt:lpstr>Submission process</vt:lpstr>
      <vt:lpstr>Submission process</vt:lpstr>
      <vt:lpstr>PowerPoint Presentation</vt:lpstr>
      <vt:lpstr>Positive reviewer experience</vt:lpstr>
      <vt:lpstr>Reviews and articles by country</vt:lpstr>
      <vt:lpstr>Tips for identifying the right reviewers</vt:lpstr>
      <vt:lpstr>Clear reviewer instructions</vt:lpstr>
      <vt:lpstr>Effective communication</vt:lpstr>
      <vt:lpstr>Positive reviewer experience</vt:lpstr>
      <vt:lpstr>PowerPoint Presentation</vt:lpstr>
      <vt:lpstr>How to improve visibility?</vt:lpstr>
      <vt:lpstr>Abstracting and indexing services</vt:lpstr>
      <vt:lpstr>Abstracting and indexing services</vt:lpstr>
      <vt:lpstr>Abstracting and indexing services</vt:lpstr>
      <vt:lpstr>Abstracting and indexing services</vt:lpstr>
      <vt:lpstr>What indexing services are looking for</vt:lpstr>
      <vt:lpstr>Quality</vt:lpstr>
      <vt:lpstr>Consistency</vt:lpstr>
      <vt:lpstr>Consistency</vt:lpstr>
      <vt:lpstr>Consistency</vt:lpstr>
      <vt:lpstr>Consistency</vt:lpstr>
      <vt:lpstr>Indexes like internationally diverse editors and editorial board members</vt:lpstr>
      <vt:lpstr>Transparency</vt:lpstr>
      <vt:lpstr>Coverage</vt:lpstr>
      <vt:lpstr>Additional tips on getting indexed</vt:lpstr>
      <vt:lpstr>Special issues &amp; Editorials</vt:lpstr>
      <vt:lpstr>Attending conferences</vt:lpstr>
      <vt:lpstr>Press releases</vt:lpstr>
      <vt:lpstr>Online promotion</vt:lpstr>
      <vt:lpstr>Reaching your goals</vt:lpstr>
      <vt:lpstr>Any questions?</vt:lpstr>
      <vt:lpstr>PowerPoint Presentation</vt:lpstr>
      <vt:lpstr>Establish fields of expertise</vt:lpstr>
      <vt:lpstr>Identify clear title and focus</vt:lpstr>
      <vt:lpstr>Identify clear title and aims and scope</vt:lpstr>
      <vt:lpstr>Novelty</vt:lpstr>
      <vt:lpstr>Appropriate Editor(s)-in-Chief</vt:lpstr>
      <vt:lpstr>Identify specific topics for the journal</vt:lpstr>
      <vt:lpstr>PowerPoint Presentation</vt:lpstr>
      <vt:lpstr>Establishing a successful journal</vt:lpstr>
      <vt:lpstr>PowerPoint Presentation</vt:lpstr>
      <vt:lpstr>Brief review of Kazakh journals</vt:lpstr>
      <vt:lpstr>Brief review of Kazakh journals</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Editorial vision</vt:lpstr>
      <vt:lpstr>Any questions?</vt:lpstr>
    </vt:vector>
  </TitlesOfParts>
  <Company>Springer SBM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Springer Standard Template</dc:title>
  <dc:creator>Springer-SBM</dc:creator>
  <cp:lastModifiedBy>Robens, Jeffrey, Springer SBM Singapore</cp:lastModifiedBy>
  <cp:revision>1486</cp:revision>
  <cp:lastPrinted>2012-04-25T14:30:25Z</cp:lastPrinted>
  <dcterms:created xsi:type="dcterms:W3CDTF">2012-04-25T15:16:41Z</dcterms:created>
  <dcterms:modified xsi:type="dcterms:W3CDTF">2015-12-08T05:13:33Z</dcterms:modified>
</cp:coreProperties>
</file>