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rts/chart2.xml" ContentType="application/vnd.openxmlformats-officedocument.drawingml.chart+xml"/>
  <Override PartName="/ppt/notesSlides/notesSlide68.xml" ContentType="application/vnd.openxmlformats-officedocument.presentationml.notesSlide+xml"/>
  <Override PartName="/ppt/charts/chart3.xml" ContentType="application/vnd.openxmlformats-officedocument.drawingml.chart+xml"/>
  <Override PartName="/ppt/notesSlides/notesSlide69.xml" ContentType="application/vnd.openxmlformats-officedocument.presentationml.notesSlide+xml"/>
  <Override PartName="/ppt/charts/chart4.xml" ContentType="application/vnd.openxmlformats-officedocument.drawingml.chart+xml"/>
  <Override PartName="/ppt/notesSlides/notesSlide70.xml" ContentType="application/vnd.openxmlformats-officedocument.presentationml.notesSlide+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5153" r:id="rId1"/>
  </p:sldMasterIdLst>
  <p:notesMasterIdLst>
    <p:notesMasterId r:id="rId73"/>
  </p:notesMasterIdLst>
  <p:handoutMasterIdLst>
    <p:handoutMasterId r:id="rId74"/>
  </p:handoutMasterIdLst>
  <p:sldIdLst>
    <p:sldId id="416" r:id="rId2"/>
    <p:sldId id="415" r:id="rId3"/>
    <p:sldId id="377" r:id="rId4"/>
    <p:sldId id="379" r:id="rId5"/>
    <p:sldId id="381" r:id="rId6"/>
    <p:sldId id="440" r:id="rId7"/>
    <p:sldId id="441" r:id="rId8"/>
    <p:sldId id="442" r:id="rId9"/>
    <p:sldId id="382" r:id="rId10"/>
    <p:sldId id="443" r:id="rId11"/>
    <p:sldId id="467" r:id="rId12"/>
    <p:sldId id="444" r:id="rId13"/>
    <p:sldId id="445" r:id="rId14"/>
    <p:sldId id="446" r:id="rId15"/>
    <p:sldId id="447" r:id="rId16"/>
    <p:sldId id="391" r:id="rId17"/>
    <p:sldId id="417" r:id="rId18"/>
    <p:sldId id="392" r:id="rId19"/>
    <p:sldId id="466" r:id="rId20"/>
    <p:sldId id="395" r:id="rId21"/>
    <p:sldId id="448" r:id="rId22"/>
    <p:sldId id="449" r:id="rId23"/>
    <p:sldId id="396" r:id="rId24"/>
    <p:sldId id="400" r:id="rId25"/>
    <p:sldId id="397" r:id="rId26"/>
    <p:sldId id="401" r:id="rId27"/>
    <p:sldId id="398" r:id="rId28"/>
    <p:sldId id="399" r:id="rId29"/>
    <p:sldId id="402" r:id="rId30"/>
    <p:sldId id="468" r:id="rId31"/>
    <p:sldId id="418" r:id="rId32"/>
    <p:sldId id="419" r:id="rId33"/>
    <p:sldId id="420" r:id="rId34"/>
    <p:sldId id="421" r:id="rId35"/>
    <p:sldId id="403" r:id="rId36"/>
    <p:sldId id="370" r:id="rId37"/>
    <p:sldId id="450" r:id="rId38"/>
    <p:sldId id="451" r:id="rId39"/>
    <p:sldId id="404" r:id="rId40"/>
    <p:sldId id="412" r:id="rId41"/>
    <p:sldId id="452" r:id="rId42"/>
    <p:sldId id="453" r:id="rId43"/>
    <p:sldId id="454" r:id="rId44"/>
    <p:sldId id="455" r:id="rId45"/>
    <p:sldId id="456" r:id="rId46"/>
    <p:sldId id="457" r:id="rId47"/>
    <p:sldId id="458" r:id="rId48"/>
    <p:sldId id="423" r:id="rId49"/>
    <p:sldId id="424" r:id="rId50"/>
    <p:sldId id="459" r:id="rId51"/>
    <p:sldId id="414" r:id="rId52"/>
    <p:sldId id="474" r:id="rId53"/>
    <p:sldId id="422" r:id="rId54"/>
    <p:sldId id="426" r:id="rId55"/>
    <p:sldId id="437" r:id="rId56"/>
    <p:sldId id="460" r:id="rId57"/>
    <p:sldId id="461" r:id="rId58"/>
    <p:sldId id="429" r:id="rId59"/>
    <p:sldId id="430" r:id="rId60"/>
    <p:sldId id="462" r:id="rId61"/>
    <p:sldId id="464" r:id="rId62"/>
    <p:sldId id="465" r:id="rId63"/>
    <p:sldId id="438" r:id="rId64"/>
    <p:sldId id="434" r:id="rId65"/>
    <p:sldId id="435" r:id="rId66"/>
    <p:sldId id="436" r:id="rId67"/>
    <p:sldId id="473" r:id="rId68"/>
    <p:sldId id="469" r:id="rId69"/>
    <p:sldId id="470" r:id="rId70"/>
    <p:sldId id="471" r:id="rId71"/>
    <p:sldId id="472" r:id="rId72"/>
  </p:sldIdLst>
  <p:sldSz cx="9144000" cy="6858000" type="screen4x3"/>
  <p:notesSz cx="6662738" cy="9926638"/>
  <p:defaultTextStyle>
    <a:defPPr>
      <a:defRPr lang="en-US"/>
    </a:defPPr>
    <a:lvl1pPr algn="ctr" rtl="0" eaLnBrk="0" fontAlgn="base" hangingPunct="0">
      <a:spcBef>
        <a:spcPct val="50000"/>
      </a:spcBef>
      <a:spcAft>
        <a:spcPct val="0"/>
      </a:spcAft>
      <a:defRPr sz="1600" kern="1200">
        <a:solidFill>
          <a:schemeClr val="tx2"/>
        </a:solidFill>
        <a:latin typeface="Arial" charset="0"/>
        <a:ea typeface="ＭＳ Ｐゴシック" charset="0"/>
        <a:cs typeface="ＭＳ Ｐゴシック" charset="0"/>
      </a:defRPr>
    </a:lvl1pPr>
    <a:lvl2pPr marL="457200" algn="ctr" rtl="0" eaLnBrk="0" fontAlgn="base" hangingPunct="0">
      <a:spcBef>
        <a:spcPct val="50000"/>
      </a:spcBef>
      <a:spcAft>
        <a:spcPct val="0"/>
      </a:spcAft>
      <a:defRPr sz="1600" kern="1200">
        <a:solidFill>
          <a:schemeClr val="tx2"/>
        </a:solidFill>
        <a:latin typeface="Arial" charset="0"/>
        <a:ea typeface="ＭＳ Ｐゴシック" charset="0"/>
        <a:cs typeface="ＭＳ Ｐゴシック" charset="0"/>
      </a:defRPr>
    </a:lvl2pPr>
    <a:lvl3pPr marL="914400" algn="ctr" rtl="0" eaLnBrk="0" fontAlgn="base" hangingPunct="0">
      <a:spcBef>
        <a:spcPct val="50000"/>
      </a:spcBef>
      <a:spcAft>
        <a:spcPct val="0"/>
      </a:spcAft>
      <a:defRPr sz="1600" kern="1200">
        <a:solidFill>
          <a:schemeClr val="tx2"/>
        </a:solidFill>
        <a:latin typeface="Arial" charset="0"/>
        <a:ea typeface="ＭＳ Ｐゴシック" charset="0"/>
        <a:cs typeface="ＭＳ Ｐゴシック" charset="0"/>
      </a:defRPr>
    </a:lvl3pPr>
    <a:lvl4pPr marL="1371600" algn="ctr" rtl="0" eaLnBrk="0" fontAlgn="base" hangingPunct="0">
      <a:spcBef>
        <a:spcPct val="50000"/>
      </a:spcBef>
      <a:spcAft>
        <a:spcPct val="0"/>
      </a:spcAft>
      <a:defRPr sz="1600" kern="1200">
        <a:solidFill>
          <a:schemeClr val="tx2"/>
        </a:solidFill>
        <a:latin typeface="Arial" charset="0"/>
        <a:ea typeface="ＭＳ Ｐゴシック" charset="0"/>
        <a:cs typeface="ＭＳ Ｐゴシック" charset="0"/>
      </a:defRPr>
    </a:lvl4pPr>
    <a:lvl5pPr marL="1828800" algn="ctr" rtl="0" eaLnBrk="0" fontAlgn="base" hangingPunct="0">
      <a:spcBef>
        <a:spcPct val="50000"/>
      </a:spcBef>
      <a:spcAft>
        <a:spcPct val="0"/>
      </a:spcAft>
      <a:defRPr sz="1600" kern="1200">
        <a:solidFill>
          <a:schemeClr val="tx2"/>
        </a:solidFill>
        <a:latin typeface="Arial" charset="0"/>
        <a:ea typeface="ＭＳ Ｐゴシック" charset="0"/>
        <a:cs typeface="ＭＳ Ｐゴシック" charset="0"/>
      </a:defRPr>
    </a:lvl5pPr>
    <a:lvl6pPr marL="2286000" algn="l" defTabSz="457200" rtl="0" eaLnBrk="1" latinLnBrk="0" hangingPunct="1">
      <a:defRPr sz="1600" kern="1200">
        <a:solidFill>
          <a:schemeClr val="tx2"/>
        </a:solidFill>
        <a:latin typeface="Arial" charset="0"/>
        <a:ea typeface="ＭＳ Ｐゴシック" charset="0"/>
        <a:cs typeface="ＭＳ Ｐゴシック" charset="0"/>
      </a:defRPr>
    </a:lvl6pPr>
    <a:lvl7pPr marL="2743200" algn="l" defTabSz="457200" rtl="0" eaLnBrk="1" latinLnBrk="0" hangingPunct="1">
      <a:defRPr sz="1600" kern="1200">
        <a:solidFill>
          <a:schemeClr val="tx2"/>
        </a:solidFill>
        <a:latin typeface="Arial" charset="0"/>
        <a:ea typeface="ＭＳ Ｐゴシック" charset="0"/>
        <a:cs typeface="ＭＳ Ｐゴシック" charset="0"/>
      </a:defRPr>
    </a:lvl7pPr>
    <a:lvl8pPr marL="3200400" algn="l" defTabSz="457200" rtl="0" eaLnBrk="1" latinLnBrk="0" hangingPunct="1">
      <a:defRPr sz="1600" kern="1200">
        <a:solidFill>
          <a:schemeClr val="tx2"/>
        </a:solidFill>
        <a:latin typeface="Arial" charset="0"/>
        <a:ea typeface="ＭＳ Ｐゴシック" charset="0"/>
        <a:cs typeface="ＭＳ Ｐゴシック" charset="0"/>
      </a:defRPr>
    </a:lvl8pPr>
    <a:lvl9pPr marL="3657600" algn="l" defTabSz="457200" rtl="0" eaLnBrk="1" latinLnBrk="0" hangingPunct="1">
      <a:defRPr sz="1600" kern="1200">
        <a:solidFill>
          <a:schemeClr val="tx2"/>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957">
          <p15:clr>
            <a:srgbClr val="A4A3A4"/>
          </p15:clr>
        </p15:guide>
        <p15:guide id="2" orient="horz" pos="4031">
          <p15:clr>
            <a:srgbClr val="A4A3A4"/>
          </p15:clr>
        </p15:guide>
        <p15:guide id="3" orient="horz" pos="730">
          <p15:clr>
            <a:srgbClr val="A4A3A4"/>
          </p15:clr>
        </p15:guide>
        <p15:guide id="4" pos="5465">
          <p15:clr>
            <a:srgbClr val="A4A3A4"/>
          </p15:clr>
        </p15:guide>
        <p15:guide id="5" pos="328">
          <p15:clr>
            <a:srgbClr val="A4A3A4"/>
          </p15:clr>
        </p15:guide>
      </p15:sldGuideLst>
    </p:ext>
    <p:ext uri="{2D200454-40CA-4A62-9FC3-DE9A4176ACB9}">
      <p15:notesGuideLst xmlns:p15="http://schemas.microsoft.com/office/powerpoint/2012/main" xmlns="">
        <p15:guide id="1" orient="horz" pos="3127">
          <p15:clr>
            <a:srgbClr val="A4A3A4"/>
          </p15:clr>
        </p15:guide>
        <p15:guide id="2" pos="209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000000"/>
    <a:srgbClr val="FF270A"/>
    <a:srgbClr val="F22403"/>
    <a:srgbClr val="C11A02"/>
    <a:srgbClr val="003E99"/>
    <a:srgbClr val="F76013"/>
    <a:srgbClr val="E7402C"/>
    <a:srgbClr val="EDEDED"/>
    <a:srgbClr val="EE7D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00A15C55-8517-42AA-B614-E9B94910E393}">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4222" autoAdjust="0"/>
    <p:restoredTop sz="82225" autoAdjust="0"/>
  </p:normalViewPr>
  <p:slideViewPr>
    <p:cSldViewPr showGuides="1">
      <p:cViewPr varScale="1">
        <p:scale>
          <a:sx n="81" d="100"/>
          <a:sy n="81" d="100"/>
        </p:scale>
        <p:origin x="534" y="84"/>
      </p:cViewPr>
      <p:guideLst>
        <p:guide orient="horz" pos="957"/>
        <p:guide orient="horz" pos="4031"/>
        <p:guide orient="horz" pos="730"/>
        <p:guide pos="5465"/>
        <p:guide pos="3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9" d="100"/>
        <a:sy n="79" d="100"/>
      </p:scale>
      <p:origin x="0" y="7176"/>
    </p:cViewPr>
  </p:sorterViewPr>
  <p:notesViewPr>
    <p:cSldViewPr showGuides="1">
      <p:cViewPr varScale="1">
        <p:scale>
          <a:sx n="50" d="100"/>
          <a:sy n="50" d="100"/>
        </p:scale>
        <p:origin x="-1938" y="-84"/>
      </p:cViewPr>
      <p:guideLst>
        <p:guide orient="horz" pos="3127"/>
        <p:guide pos="2098"/>
      </p:guideLst>
    </p:cSldViewPr>
  </p:notesViewPr>
  <p:gridSpacing cx="90012" cy="90012"/>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edanz\AppData\Local\Temp\Kazakhstan%20publication%20output.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edanz\AppData\Local\Temp\Kazakhstan%20publication%20output.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edanz\AppData\Local\Temp\Kazakhstan%20publication%20output.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edanz\AppData\Local\Temp\Kazakhstan%20publication%20outpu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txPr>
              <a:bodyPr/>
              <a:lstStyle/>
              <a:p>
                <a:pPr>
                  <a:defRPr sz="18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Sheet1!$A$14:$A$23</c:f>
              <c:strCache>
                <c:ptCount val="10"/>
                <c:pt idx="0">
                  <c:v>Molecular Neurodegeneration</c:v>
                </c:pt>
                <c:pt idx="1">
                  <c:v>Molecular Cancer</c:v>
                </c:pt>
                <c:pt idx="2">
                  <c:v>Molecular Autism</c:v>
                </c:pt>
                <c:pt idx="3">
                  <c:v>Breast Cancer Research</c:v>
                </c:pt>
                <c:pt idx="4">
                  <c:v>Clinical Epigenetics</c:v>
                </c:pt>
                <c:pt idx="5">
                  <c:v>Biotechnology for Biofuels</c:v>
                </c:pt>
                <c:pt idx="6">
                  <c:v>Particle and Fibre Toxicology</c:v>
                </c:pt>
                <c:pt idx="7">
                  <c:v>BMC Medicine</c:v>
                </c:pt>
                <c:pt idx="8">
                  <c:v>BMC Biology</c:v>
                </c:pt>
                <c:pt idx="9">
                  <c:v>Genome Biology</c:v>
                </c:pt>
              </c:strCache>
            </c:strRef>
          </c:cat>
          <c:val>
            <c:numRef>
              <c:f>Sheet1!$B$14:$B$23</c:f>
              <c:numCache>
                <c:formatCode>General</c:formatCode>
                <c:ptCount val="10"/>
                <c:pt idx="0">
                  <c:v>5.29</c:v>
                </c:pt>
                <c:pt idx="1">
                  <c:v>5.4</c:v>
                </c:pt>
                <c:pt idx="2">
                  <c:v>5.49</c:v>
                </c:pt>
                <c:pt idx="3">
                  <c:v>5.88</c:v>
                </c:pt>
                <c:pt idx="4">
                  <c:v>6.22</c:v>
                </c:pt>
                <c:pt idx="5">
                  <c:v>6.22</c:v>
                </c:pt>
                <c:pt idx="6">
                  <c:v>6.99</c:v>
                </c:pt>
                <c:pt idx="7">
                  <c:v>7.28</c:v>
                </c:pt>
                <c:pt idx="8">
                  <c:v>7.43</c:v>
                </c:pt>
                <c:pt idx="9">
                  <c:v>10.5</c:v>
                </c:pt>
              </c:numCache>
            </c:numRef>
          </c:val>
        </c:ser>
        <c:dLbls>
          <c:showLegendKey val="0"/>
          <c:showVal val="0"/>
          <c:showCatName val="0"/>
          <c:showSerName val="0"/>
          <c:showPercent val="0"/>
          <c:showBubbleSize val="0"/>
        </c:dLbls>
        <c:gapWidth val="150"/>
        <c:axId val="81614336"/>
        <c:axId val="81615872"/>
      </c:barChart>
      <c:catAx>
        <c:axId val="81614336"/>
        <c:scaling>
          <c:orientation val="minMax"/>
        </c:scaling>
        <c:delete val="0"/>
        <c:axPos val="l"/>
        <c:numFmt formatCode="General" sourceLinked="0"/>
        <c:majorTickMark val="out"/>
        <c:minorTickMark val="none"/>
        <c:tickLblPos val="nextTo"/>
        <c:txPr>
          <a:bodyPr/>
          <a:lstStyle/>
          <a:p>
            <a:pPr>
              <a:defRPr sz="1800"/>
            </a:pPr>
            <a:endParaRPr lang="ru-RU"/>
          </a:p>
        </c:txPr>
        <c:crossAx val="81615872"/>
        <c:crosses val="autoZero"/>
        <c:auto val="1"/>
        <c:lblAlgn val="ctr"/>
        <c:lblOffset val="100"/>
        <c:noMultiLvlLbl val="0"/>
      </c:catAx>
      <c:valAx>
        <c:axId val="81615872"/>
        <c:scaling>
          <c:orientation val="minMax"/>
          <c:max val="15"/>
          <c:min val="0"/>
        </c:scaling>
        <c:delete val="0"/>
        <c:axPos val="b"/>
        <c:majorGridlines/>
        <c:numFmt formatCode="General" sourceLinked="1"/>
        <c:majorTickMark val="out"/>
        <c:minorTickMark val="none"/>
        <c:tickLblPos val="nextTo"/>
        <c:txPr>
          <a:bodyPr/>
          <a:lstStyle/>
          <a:p>
            <a:pPr>
              <a:defRPr sz="1800"/>
            </a:pPr>
            <a:endParaRPr lang="ru-RU"/>
          </a:p>
        </c:txPr>
        <c:crossAx val="81614336"/>
        <c:crosses val="autoZero"/>
        <c:crossBetween val="between"/>
        <c:majorUnit val="5"/>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a:solidFill>
                  <a:srgbClr val="000000"/>
                </a:solidFill>
              </a:defRPr>
            </a:pPr>
            <a:r>
              <a:rPr lang="en-US" dirty="0"/>
              <a:t>Documents per </a:t>
            </a:r>
            <a:r>
              <a:rPr lang="en-US" dirty="0" smtClean="0"/>
              <a:t>subject in 2013</a:t>
            </a:r>
            <a:endParaRPr lang="en-US" dirty="0"/>
          </a:p>
        </c:rich>
      </c:tx>
      <c:layout/>
      <c:overlay val="0"/>
    </c:title>
    <c:autoTitleDeleted val="0"/>
    <c:plotArea>
      <c:layout/>
      <c:barChart>
        <c:barDir val="bar"/>
        <c:grouping val="clustered"/>
        <c:varyColors val="1"/>
        <c:ser>
          <c:idx val="0"/>
          <c:order val="0"/>
          <c:tx>
            <c:strRef>
              <c:f>'[Kazakhstan publication output.xlsx]Sheet1'!$B$2</c:f>
              <c:strCache>
                <c:ptCount val="1"/>
                <c:pt idx="0">
                  <c:v>2013 documents</c:v>
                </c:pt>
              </c:strCache>
            </c:strRef>
          </c:tx>
          <c:spPr>
            <a:solidFill>
              <a:srgbClr val="4684EE"/>
            </a:solidFill>
          </c:spPr>
          <c:invertIfNegative val="1"/>
          <c:cat>
            <c:strRef>
              <c:f>'[Kazakhstan publication output.xlsx]Sheet1'!$A$3:$A$11</c:f>
              <c:strCache>
                <c:ptCount val="9"/>
                <c:pt idx="0">
                  <c:v>Physics/astronomy</c:v>
                </c:pt>
                <c:pt idx="1">
                  <c:v>Biomedical</c:v>
                </c:pt>
                <c:pt idx="2">
                  <c:v>Engineering</c:v>
                </c:pt>
                <c:pt idx="3">
                  <c:v>Materials science</c:v>
                </c:pt>
                <c:pt idx="4">
                  <c:v>Chemistry</c:v>
                </c:pt>
                <c:pt idx="5">
                  <c:v>Mathematics</c:v>
                </c:pt>
                <c:pt idx="6">
                  <c:v>Economics</c:v>
                </c:pt>
                <c:pt idx="7">
                  <c:v>Medicine</c:v>
                </c:pt>
                <c:pt idx="8">
                  <c:v>Earth/planetary sci</c:v>
                </c:pt>
              </c:strCache>
            </c:strRef>
          </c:cat>
          <c:val>
            <c:numRef>
              <c:f>'[Kazakhstan publication output.xlsx]Sheet1'!$B$3:$B$11</c:f>
              <c:numCache>
                <c:formatCode>General</c:formatCode>
                <c:ptCount val="9"/>
                <c:pt idx="0">
                  <c:v>226</c:v>
                </c:pt>
                <c:pt idx="1">
                  <c:v>208</c:v>
                </c:pt>
                <c:pt idx="2">
                  <c:v>197</c:v>
                </c:pt>
                <c:pt idx="3">
                  <c:v>138</c:v>
                </c:pt>
                <c:pt idx="4">
                  <c:v>126</c:v>
                </c:pt>
                <c:pt idx="5">
                  <c:v>125</c:v>
                </c:pt>
                <c:pt idx="6">
                  <c:v>98</c:v>
                </c:pt>
                <c:pt idx="7">
                  <c:v>93</c:v>
                </c:pt>
                <c:pt idx="8">
                  <c:v>69</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0"/>
          <c:showVal val="0"/>
          <c:showCatName val="0"/>
          <c:showSerName val="0"/>
          <c:showPercent val="0"/>
          <c:showBubbleSize val="0"/>
        </c:dLbls>
        <c:gapWidth val="150"/>
        <c:axId val="108839296"/>
        <c:axId val="108841216"/>
      </c:barChart>
      <c:catAx>
        <c:axId val="108839296"/>
        <c:scaling>
          <c:orientation val="maxMin"/>
        </c:scaling>
        <c:delete val="0"/>
        <c:axPos val="l"/>
        <c:title>
          <c:tx>
            <c:rich>
              <a:bodyPr/>
              <a:lstStyle/>
              <a:p>
                <a:pPr>
                  <a:defRPr/>
                </a:pPr>
                <a:r>
                  <a:rPr lang="en-US"/>
                  <a:t>Subject</a:t>
                </a:r>
              </a:p>
            </c:rich>
          </c:tx>
          <c:layout/>
          <c:overlay val="0"/>
        </c:title>
        <c:numFmt formatCode="General" sourceLinked="1"/>
        <c:majorTickMark val="cross"/>
        <c:minorTickMark val="cross"/>
        <c:tickLblPos val="nextTo"/>
        <c:txPr>
          <a:bodyPr/>
          <a:lstStyle/>
          <a:p>
            <a:pPr>
              <a:defRPr/>
            </a:pPr>
            <a:endParaRPr lang="ru-RU"/>
          </a:p>
        </c:txPr>
        <c:crossAx val="108841216"/>
        <c:crosses val="autoZero"/>
        <c:auto val="1"/>
        <c:lblAlgn val="ctr"/>
        <c:lblOffset val="100"/>
        <c:noMultiLvlLbl val="1"/>
      </c:catAx>
      <c:valAx>
        <c:axId val="108841216"/>
        <c:scaling>
          <c:orientation val="minMax"/>
        </c:scaling>
        <c:delete val="0"/>
        <c:axPos val="b"/>
        <c:majorGridlines>
          <c:spPr>
            <a:ln>
              <a:solidFill>
                <a:srgbClr val="B7B7B7"/>
              </a:solidFill>
            </a:ln>
          </c:spPr>
        </c:majorGridlines>
        <c:title>
          <c:tx>
            <c:rich>
              <a:bodyPr/>
              <a:lstStyle/>
              <a:p>
                <a:pPr>
                  <a:defRPr/>
                </a:pPr>
                <a:r>
                  <a:rPr lang="en-US"/>
                  <a:t>Documents</a:t>
                </a:r>
              </a:p>
            </c:rich>
          </c:tx>
          <c:layout/>
          <c:overlay val="0"/>
        </c:title>
        <c:numFmt formatCode="General" sourceLinked="1"/>
        <c:majorTickMark val="cross"/>
        <c:minorTickMark val="cross"/>
        <c:tickLblPos val="nextTo"/>
        <c:spPr>
          <a:ln w="47625">
            <a:noFill/>
          </a:ln>
        </c:spPr>
        <c:txPr>
          <a:bodyPr/>
          <a:lstStyle/>
          <a:p>
            <a:pPr>
              <a:defRPr/>
            </a:pPr>
            <a:endParaRPr lang="ru-RU"/>
          </a:p>
        </c:txPr>
        <c:crossAx val="108839296"/>
        <c:crosses val="max"/>
        <c:crossBetween val="between"/>
      </c:valAx>
    </c:plotArea>
    <c:plotVisOnly val="1"/>
    <c:dispBlanksAs val="zero"/>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cat>
            <c:numRef>
              <c:f>'[Kazakhstan publication output.xlsx]Sheet1'!$A$17:$A$34</c:f>
              <c:numCache>
                <c:formatCode>General</c:formatCode>
                <c:ptCount val="18"/>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numCache>
            </c:numRef>
          </c:cat>
          <c:val>
            <c:numRef>
              <c:f>'[Kazakhstan publication output.xlsx]Sheet1'!$B$17:$B$34</c:f>
              <c:numCache>
                <c:formatCode>General</c:formatCode>
                <c:ptCount val="18"/>
                <c:pt idx="0">
                  <c:v>253</c:v>
                </c:pt>
                <c:pt idx="1">
                  <c:v>195</c:v>
                </c:pt>
                <c:pt idx="2">
                  <c:v>226</c:v>
                </c:pt>
                <c:pt idx="3">
                  <c:v>204</c:v>
                </c:pt>
                <c:pt idx="4">
                  <c:v>234</c:v>
                </c:pt>
                <c:pt idx="5">
                  <c:v>226</c:v>
                </c:pt>
                <c:pt idx="6">
                  <c:v>256</c:v>
                </c:pt>
                <c:pt idx="7">
                  <c:v>343</c:v>
                </c:pt>
                <c:pt idx="8">
                  <c:v>326</c:v>
                </c:pt>
                <c:pt idx="9">
                  <c:v>334</c:v>
                </c:pt>
                <c:pt idx="10">
                  <c:v>321</c:v>
                </c:pt>
                <c:pt idx="11">
                  <c:v>339</c:v>
                </c:pt>
                <c:pt idx="12">
                  <c:v>342</c:v>
                </c:pt>
                <c:pt idx="13">
                  <c:v>422</c:v>
                </c:pt>
                <c:pt idx="14">
                  <c:v>445</c:v>
                </c:pt>
                <c:pt idx="15">
                  <c:v>541</c:v>
                </c:pt>
                <c:pt idx="16">
                  <c:v>809</c:v>
                </c:pt>
                <c:pt idx="17">
                  <c:v>1607</c:v>
                </c:pt>
              </c:numCache>
            </c:numRef>
          </c:val>
          <c:smooth val="0"/>
        </c:ser>
        <c:dLbls>
          <c:showLegendKey val="0"/>
          <c:showVal val="0"/>
          <c:showCatName val="0"/>
          <c:showSerName val="0"/>
          <c:showPercent val="0"/>
          <c:showBubbleSize val="0"/>
        </c:dLbls>
        <c:marker val="1"/>
        <c:smooth val="0"/>
        <c:axId val="108905216"/>
        <c:axId val="108906752"/>
      </c:lineChart>
      <c:catAx>
        <c:axId val="108905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08906752"/>
        <c:crosses val="autoZero"/>
        <c:auto val="1"/>
        <c:lblAlgn val="ctr"/>
        <c:lblOffset val="100"/>
        <c:noMultiLvlLbl val="0"/>
      </c:catAx>
      <c:valAx>
        <c:axId val="108906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08905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cat>
            <c:numRef>
              <c:f>'[Kazakhstan publication output.xlsx]Sheet1'!$A$17:$A$34</c:f>
              <c:numCache>
                <c:formatCode>General</c:formatCode>
                <c:ptCount val="18"/>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numCache>
            </c:numRef>
          </c:cat>
          <c:val>
            <c:numRef>
              <c:f>'[Kazakhstan publication output.xlsx]Sheet1'!$D$17:$D$34</c:f>
              <c:numCache>
                <c:formatCode>General</c:formatCode>
                <c:ptCount val="18"/>
                <c:pt idx="0">
                  <c:v>1728</c:v>
                </c:pt>
                <c:pt idx="1">
                  <c:v>886</c:v>
                </c:pt>
                <c:pt idx="2">
                  <c:v>1153</c:v>
                </c:pt>
                <c:pt idx="3">
                  <c:v>1866</c:v>
                </c:pt>
                <c:pt idx="4">
                  <c:v>1719</c:v>
                </c:pt>
                <c:pt idx="5">
                  <c:v>2160</c:v>
                </c:pt>
                <c:pt idx="6">
                  <c:v>1502</c:v>
                </c:pt>
                <c:pt idx="7">
                  <c:v>2267</c:v>
                </c:pt>
                <c:pt idx="8">
                  <c:v>2203</c:v>
                </c:pt>
                <c:pt idx="9">
                  <c:v>1708</c:v>
                </c:pt>
                <c:pt idx="10">
                  <c:v>1632</c:v>
                </c:pt>
                <c:pt idx="11">
                  <c:v>1879</c:v>
                </c:pt>
                <c:pt idx="12">
                  <c:v>1329</c:v>
                </c:pt>
                <c:pt idx="13">
                  <c:v>1447</c:v>
                </c:pt>
                <c:pt idx="14">
                  <c:v>1242</c:v>
                </c:pt>
                <c:pt idx="15">
                  <c:v>848</c:v>
                </c:pt>
                <c:pt idx="16">
                  <c:v>928</c:v>
                </c:pt>
                <c:pt idx="17">
                  <c:v>339</c:v>
                </c:pt>
              </c:numCache>
            </c:numRef>
          </c:val>
          <c:smooth val="0"/>
        </c:ser>
        <c:dLbls>
          <c:showLegendKey val="0"/>
          <c:showVal val="0"/>
          <c:showCatName val="0"/>
          <c:showSerName val="0"/>
          <c:showPercent val="0"/>
          <c:showBubbleSize val="0"/>
        </c:dLbls>
        <c:marker val="1"/>
        <c:smooth val="0"/>
        <c:axId val="109220608"/>
        <c:axId val="109222144"/>
      </c:lineChart>
      <c:catAx>
        <c:axId val="109220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09222144"/>
        <c:crosses val="autoZero"/>
        <c:auto val="1"/>
        <c:lblAlgn val="ctr"/>
        <c:lblOffset val="100"/>
        <c:noMultiLvlLbl val="0"/>
      </c:catAx>
      <c:valAx>
        <c:axId val="109222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09220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cat>
            <c:numRef>
              <c:f>'[Kazakhstan publication output.xlsx]Sheet1'!$A$17:$A$34</c:f>
              <c:numCache>
                <c:formatCode>General</c:formatCode>
                <c:ptCount val="18"/>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numCache>
            </c:numRef>
          </c:cat>
          <c:val>
            <c:numRef>
              <c:f>'[Kazakhstan publication output.xlsx]Sheet1'!$H$17:$H$34</c:f>
              <c:numCache>
                <c:formatCode>General</c:formatCode>
                <c:ptCount val="18"/>
                <c:pt idx="0">
                  <c:v>115</c:v>
                </c:pt>
                <c:pt idx="1">
                  <c:v>102</c:v>
                </c:pt>
                <c:pt idx="2">
                  <c:v>127</c:v>
                </c:pt>
                <c:pt idx="3">
                  <c:v>121</c:v>
                </c:pt>
                <c:pt idx="4">
                  <c:v>126</c:v>
                </c:pt>
                <c:pt idx="5">
                  <c:v>140</c:v>
                </c:pt>
                <c:pt idx="6">
                  <c:v>145</c:v>
                </c:pt>
                <c:pt idx="7">
                  <c:v>216</c:v>
                </c:pt>
                <c:pt idx="8">
                  <c:v>197</c:v>
                </c:pt>
                <c:pt idx="9">
                  <c:v>174</c:v>
                </c:pt>
                <c:pt idx="10">
                  <c:v>190</c:v>
                </c:pt>
                <c:pt idx="11">
                  <c:v>204</c:v>
                </c:pt>
                <c:pt idx="12">
                  <c:v>190</c:v>
                </c:pt>
                <c:pt idx="13">
                  <c:v>232</c:v>
                </c:pt>
                <c:pt idx="14">
                  <c:v>219</c:v>
                </c:pt>
                <c:pt idx="15">
                  <c:v>216</c:v>
                </c:pt>
                <c:pt idx="16">
                  <c:v>258</c:v>
                </c:pt>
                <c:pt idx="17">
                  <c:v>184</c:v>
                </c:pt>
              </c:numCache>
            </c:numRef>
          </c:val>
          <c:smooth val="0"/>
        </c:ser>
        <c:dLbls>
          <c:showLegendKey val="0"/>
          <c:showVal val="0"/>
          <c:showCatName val="0"/>
          <c:showSerName val="0"/>
          <c:showPercent val="0"/>
          <c:showBubbleSize val="0"/>
        </c:dLbls>
        <c:marker val="1"/>
        <c:smooth val="0"/>
        <c:axId val="109277952"/>
        <c:axId val="109279488"/>
      </c:lineChart>
      <c:catAx>
        <c:axId val="109277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09279488"/>
        <c:crosses val="autoZero"/>
        <c:auto val="1"/>
        <c:lblAlgn val="ctr"/>
        <c:lblOffset val="100"/>
        <c:noMultiLvlLbl val="0"/>
      </c:catAx>
      <c:valAx>
        <c:axId val="109279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09277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image" Target="../media/image8.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image" Target="../media/image8.png"/><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908C54-6A0E-421F-8BCC-D3DFA495F69A}"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4C7C02F9-3617-44A5-A458-5F4DFCF65402}">
      <dgm:prSet phldrT="[Text]" phldr="1"/>
      <dgm:spPr>
        <a:blipFill rotWithShape="0">
          <a:blip xmlns:r="http://schemas.openxmlformats.org/officeDocument/2006/relationships" r:embed="rId1"/>
          <a:stretch>
            <a:fillRect/>
          </a:stretch>
        </a:blipFill>
      </dgm:spPr>
      <dgm:t>
        <a:bodyPr/>
        <a:lstStyle/>
        <a:p>
          <a:endParaRPr lang="en-US" dirty="0"/>
        </a:p>
      </dgm:t>
    </dgm:pt>
    <dgm:pt modelId="{53DEA9E6-2DAA-47CB-A8DC-1706B853CB69}" type="parTrans" cxnId="{E1551DF6-8E91-4D60-BD92-4135F8AD45C9}">
      <dgm:prSet/>
      <dgm:spPr/>
      <dgm:t>
        <a:bodyPr/>
        <a:lstStyle/>
        <a:p>
          <a:endParaRPr lang="en-US"/>
        </a:p>
      </dgm:t>
    </dgm:pt>
    <dgm:pt modelId="{4C315248-10FF-4660-9A7F-4EBC2B611F73}" type="sibTrans" cxnId="{E1551DF6-8E91-4D60-BD92-4135F8AD45C9}">
      <dgm:prSet>
        <dgm:style>
          <a:lnRef idx="3">
            <a:schemeClr val="accent2"/>
          </a:lnRef>
          <a:fillRef idx="0">
            <a:schemeClr val="accent2"/>
          </a:fillRef>
          <a:effectRef idx="2">
            <a:schemeClr val="accent2"/>
          </a:effectRef>
          <a:fontRef idx="minor">
            <a:schemeClr val="tx1"/>
          </a:fontRef>
        </dgm:style>
      </dgm:prSet>
      <dgm:spPr/>
      <dgm:t>
        <a:bodyPr/>
        <a:lstStyle/>
        <a:p>
          <a:endParaRPr lang="en-US" dirty="0"/>
        </a:p>
      </dgm:t>
    </dgm:pt>
    <dgm:pt modelId="{57028BE0-B85D-47E6-8CB2-F867A1163940}">
      <dgm:prSet phldrT="[Text]" phldr="1"/>
      <dgm:spPr>
        <a:blipFill rotWithShape="0">
          <a:blip xmlns:r="http://schemas.openxmlformats.org/officeDocument/2006/relationships" r:embed="rId2"/>
          <a:stretch>
            <a:fillRect/>
          </a:stretch>
        </a:blipFill>
      </dgm:spPr>
      <dgm:t>
        <a:bodyPr/>
        <a:lstStyle/>
        <a:p>
          <a:endParaRPr lang="en-US" dirty="0"/>
        </a:p>
      </dgm:t>
    </dgm:pt>
    <dgm:pt modelId="{5CC82CDF-9980-45A2-B6D5-58BECEBDFF98}" type="parTrans" cxnId="{5684B811-D815-490E-9C29-1617DE178BD3}">
      <dgm:prSet/>
      <dgm:spPr/>
      <dgm:t>
        <a:bodyPr/>
        <a:lstStyle/>
        <a:p>
          <a:endParaRPr lang="en-US"/>
        </a:p>
      </dgm:t>
    </dgm:pt>
    <dgm:pt modelId="{17F127EF-B243-4624-AFA8-B1B25F7F33AD}" type="sibTrans" cxnId="{5684B811-D815-490E-9C29-1617DE178BD3}">
      <dgm:prSet>
        <dgm:style>
          <a:lnRef idx="3">
            <a:schemeClr val="accent2"/>
          </a:lnRef>
          <a:fillRef idx="0">
            <a:schemeClr val="accent2"/>
          </a:fillRef>
          <a:effectRef idx="2">
            <a:schemeClr val="accent2"/>
          </a:effectRef>
          <a:fontRef idx="minor">
            <a:schemeClr val="tx1"/>
          </a:fontRef>
        </dgm:style>
      </dgm:prSet>
      <dgm:spPr/>
      <dgm:t>
        <a:bodyPr/>
        <a:lstStyle/>
        <a:p>
          <a:endParaRPr lang="en-US" dirty="0"/>
        </a:p>
      </dgm:t>
    </dgm:pt>
    <dgm:pt modelId="{3EA50939-11C3-409F-A18E-1FE551B2F66A}">
      <dgm:prSet phldrT="[Text]" phldr="1"/>
      <dgm:spPr>
        <a:blipFill rotWithShape="0">
          <a:blip xmlns:r="http://schemas.openxmlformats.org/officeDocument/2006/relationships" r:embed="rId3"/>
          <a:stretch>
            <a:fillRect/>
          </a:stretch>
        </a:blipFill>
      </dgm:spPr>
      <dgm:t>
        <a:bodyPr/>
        <a:lstStyle/>
        <a:p>
          <a:endParaRPr lang="en-US" dirty="0"/>
        </a:p>
      </dgm:t>
    </dgm:pt>
    <dgm:pt modelId="{9FD79D8F-0484-423A-9571-64B882C0D7C1}" type="parTrans" cxnId="{36179085-4838-4D1E-97E1-A5F552DFEF23}">
      <dgm:prSet/>
      <dgm:spPr/>
      <dgm:t>
        <a:bodyPr/>
        <a:lstStyle/>
        <a:p>
          <a:endParaRPr lang="en-US"/>
        </a:p>
      </dgm:t>
    </dgm:pt>
    <dgm:pt modelId="{AE3E3E30-7775-467F-8014-F8AA675848CB}" type="sibTrans" cxnId="{36179085-4838-4D1E-97E1-A5F552DFEF23}">
      <dgm:prSet>
        <dgm:style>
          <a:lnRef idx="3">
            <a:schemeClr val="accent2"/>
          </a:lnRef>
          <a:fillRef idx="0">
            <a:schemeClr val="accent2"/>
          </a:fillRef>
          <a:effectRef idx="2">
            <a:schemeClr val="accent2"/>
          </a:effectRef>
          <a:fontRef idx="minor">
            <a:schemeClr val="tx1"/>
          </a:fontRef>
        </dgm:style>
      </dgm:prSet>
      <dgm:spPr/>
      <dgm:t>
        <a:bodyPr/>
        <a:lstStyle/>
        <a:p>
          <a:endParaRPr lang="en-US" dirty="0"/>
        </a:p>
      </dgm:t>
    </dgm:pt>
    <dgm:pt modelId="{4AB77C23-2D96-43E5-AE54-748D0DEBE37D}">
      <dgm:prSet phldrT="[Text]" phldr="1"/>
      <dgm:spPr>
        <a:blipFill rotWithShape="0">
          <a:blip xmlns:r="http://schemas.openxmlformats.org/officeDocument/2006/relationships" r:embed="rId4"/>
          <a:stretch>
            <a:fillRect/>
          </a:stretch>
        </a:blipFill>
      </dgm:spPr>
      <dgm:t>
        <a:bodyPr/>
        <a:lstStyle/>
        <a:p>
          <a:endParaRPr lang="en-US" dirty="0"/>
        </a:p>
      </dgm:t>
    </dgm:pt>
    <dgm:pt modelId="{CE536ABC-8CED-4677-9C15-FEF0F9357F58}" type="parTrans" cxnId="{A4B8CDE3-ED96-40B7-A32B-D7B79A545038}">
      <dgm:prSet/>
      <dgm:spPr/>
      <dgm:t>
        <a:bodyPr/>
        <a:lstStyle/>
        <a:p>
          <a:endParaRPr lang="en-US"/>
        </a:p>
      </dgm:t>
    </dgm:pt>
    <dgm:pt modelId="{04466E75-B34B-4F8E-9898-7AEE40DC0DF0}" type="sibTrans" cxnId="{A4B8CDE3-ED96-40B7-A32B-D7B79A545038}">
      <dgm:prSet>
        <dgm:style>
          <a:lnRef idx="3">
            <a:schemeClr val="accent2"/>
          </a:lnRef>
          <a:fillRef idx="0">
            <a:schemeClr val="accent2"/>
          </a:fillRef>
          <a:effectRef idx="2">
            <a:schemeClr val="accent2"/>
          </a:effectRef>
          <a:fontRef idx="minor">
            <a:schemeClr val="tx1"/>
          </a:fontRef>
        </dgm:style>
      </dgm:prSet>
      <dgm:spPr/>
      <dgm:t>
        <a:bodyPr/>
        <a:lstStyle/>
        <a:p>
          <a:endParaRPr lang="en-US" dirty="0"/>
        </a:p>
      </dgm:t>
    </dgm:pt>
    <dgm:pt modelId="{747F94B8-2DB8-4509-8ADF-AECC45A56135}">
      <dgm:prSet phldrT="[Text]"/>
      <dgm:spPr>
        <a:blipFill rotWithShape="0">
          <a:blip xmlns:r="http://schemas.openxmlformats.org/officeDocument/2006/relationships" r:embed="rId5"/>
          <a:stretch>
            <a:fillRect/>
          </a:stretch>
        </a:blipFill>
      </dgm:spPr>
      <dgm:t>
        <a:bodyPr/>
        <a:lstStyle/>
        <a:p>
          <a:endParaRPr lang="en-US" dirty="0"/>
        </a:p>
      </dgm:t>
    </dgm:pt>
    <dgm:pt modelId="{CD045B77-536C-40C6-AD2F-E7D6B3072B1C}" type="parTrans" cxnId="{822042BA-974D-4368-A30F-C0FE9B6AB74D}">
      <dgm:prSet/>
      <dgm:spPr/>
      <dgm:t>
        <a:bodyPr/>
        <a:lstStyle/>
        <a:p>
          <a:endParaRPr lang="en-US"/>
        </a:p>
      </dgm:t>
    </dgm:pt>
    <dgm:pt modelId="{394F614B-DFB3-4DA3-BDA8-BB19087C5A3F}" type="sibTrans" cxnId="{822042BA-974D-4368-A30F-C0FE9B6AB74D}">
      <dgm:prSet>
        <dgm:style>
          <a:lnRef idx="3">
            <a:schemeClr val="accent2"/>
          </a:lnRef>
          <a:fillRef idx="0">
            <a:schemeClr val="accent2"/>
          </a:fillRef>
          <a:effectRef idx="2">
            <a:schemeClr val="accent2"/>
          </a:effectRef>
          <a:fontRef idx="minor">
            <a:schemeClr val="tx1"/>
          </a:fontRef>
        </dgm:style>
      </dgm:prSet>
      <dgm:spPr/>
      <dgm:t>
        <a:bodyPr/>
        <a:lstStyle/>
        <a:p>
          <a:endParaRPr lang="en-US" dirty="0"/>
        </a:p>
      </dgm:t>
    </dgm:pt>
    <dgm:pt modelId="{0C159FB0-A7AC-4A5E-BA48-24D2E4C55506}">
      <dgm:prSet phldrT="[Text]"/>
      <dgm:spPr>
        <a:blipFill rotWithShape="0">
          <a:blip xmlns:r="http://schemas.openxmlformats.org/officeDocument/2006/relationships" r:embed="rId6"/>
          <a:stretch>
            <a:fillRect/>
          </a:stretch>
        </a:blipFill>
      </dgm:spPr>
      <dgm:t>
        <a:bodyPr/>
        <a:lstStyle/>
        <a:p>
          <a:endParaRPr lang="en-US" dirty="0"/>
        </a:p>
      </dgm:t>
    </dgm:pt>
    <dgm:pt modelId="{70137EFA-39E1-4A8F-B4EE-54F3C334FAB7}" type="parTrans" cxnId="{51E23A00-27F1-40AA-B0D1-6D4625713304}">
      <dgm:prSet/>
      <dgm:spPr/>
      <dgm:t>
        <a:bodyPr/>
        <a:lstStyle/>
        <a:p>
          <a:endParaRPr lang="en-US"/>
        </a:p>
      </dgm:t>
    </dgm:pt>
    <dgm:pt modelId="{956E6AFE-64A6-4B16-BBF4-B3FE95C9F5B9}" type="sibTrans" cxnId="{51E23A00-27F1-40AA-B0D1-6D4625713304}">
      <dgm:prSet>
        <dgm:style>
          <a:lnRef idx="3">
            <a:schemeClr val="accent2"/>
          </a:lnRef>
          <a:fillRef idx="0">
            <a:schemeClr val="accent2"/>
          </a:fillRef>
          <a:effectRef idx="2">
            <a:schemeClr val="accent2"/>
          </a:effectRef>
          <a:fontRef idx="minor">
            <a:schemeClr val="tx1"/>
          </a:fontRef>
        </dgm:style>
      </dgm:prSet>
      <dgm:spPr/>
      <dgm:t>
        <a:bodyPr/>
        <a:lstStyle/>
        <a:p>
          <a:endParaRPr lang="en-US" dirty="0"/>
        </a:p>
      </dgm:t>
    </dgm:pt>
    <dgm:pt modelId="{86381365-FE73-4AFE-97AF-321FBBD30C3D}">
      <dgm:prSet phldrT="[Text]" phldr="1"/>
      <dgm:spPr>
        <a:blipFill rotWithShape="0">
          <a:blip xmlns:r="http://schemas.openxmlformats.org/officeDocument/2006/relationships" r:embed="rId7"/>
          <a:stretch>
            <a:fillRect/>
          </a:stretch>
        </a:blipFill>
      </dgm:spPr>
      <dgm:t>
        <a:bodyPr/>
        <a:lstStyle/>
        <a:p>
          <a:endParaRPr lang="en-US" dirty="0"/>
        </a:p>
      </dgm:t>
    </dgm:pt>
    <dgm:pt modelId="{321B56E1-03BC-4704-831E-6619BA4B68E3}" type="sibTrans" cxnId="{C9D57543-4AAC-4168-BFCB-B942397CD04B}">
      <dgm:prSet>
        <dgm:style>
          <a:lnRef idx="3">
            <a:schemeClr val="accent2"/>
          </a:lnRef>
          <a:fillRef idx="0">
            <a:schemeClr val="accent2"/>
          </a:fillRef>
          <a:effectRef idx="2">
            <a:schemeClr val="accent2"/>
          </a:effectRef>
          <a:fontRef idx="minor">
            <a:schemeClr val="tx1"/>
          </a:fontRef>
        </dgm:style>
      </dgm:prSet>
      <dgm:spPr/>
      <dgm:t>
        <a:bodyPr/>
        <a:lstStyle/>
        <a:p>
          <a:endParaRPr lang="en-US" dirty="0"/>
        </a:p>
      </dgm:t>
    </dgm:pt>
    <dgm:pt modelId="{37A87FA9-D330-418C-8DFD-CEC82ADAA689}" type="parTrans" cxnId="{C9D57543-4AAC-4168-BFCB-B942397CD04B}">
      <dgm:prSet/>
      <dgm:spPr/>
      <dgm:t>
        <a:bodyPr/>
        <a:lstStyle/>
        <a:p>
          <a:endParaRPr lang="en-US"/>
        </a:p>
      </dgm:t>
    </dgm:pt>
    <dgm:pt modelId="{3B21C004-5D03-4F48-9B23-4AFBD559653B}" type="pres">
      <dgm:prSet presAssocID="{A0908C54-6A0E-421F-8BCC-D3DFA495F69A}" presName="cycle" presStyleCnt="0">
        <dgm:presLayoutVars>
          <dgm:dir/>
          <dgm:resizeHandles val="exact"/>
        </dgm:presLayoutVars>
      </dgm:prSet>
      <dgm:spPr/>
      <dgm:t>
        <a:bodyPr/>
        <a:lstStyle/>
        <a:p>
          <a:endParaRPr lang="zh-CN" altLang="en-US"/>
        </a:p>
      </dgm:t>
    </dgm:pt>
    <dgm:pt modelId="{C97CA020-A9F0-4B4C-AA2E-EE4C7AA071D9}" type="pres">
      <dgm:prSet presAssocID="{4C7C02F9-3617-44A5-A458-5F4DFCF65402}" presName="node" presStyleLbl="node1" presStyleIdx="0" presStyleCnt="7" custScaleX="83219" custScaleY="128293" custRadScaleRad="99767" custRadScaleInc="-13648">
        <dgm:presLayoutVars>
          <dgm:bulletEnabled val="1"/>
        </dgm:presLayoutVars>
      </dgm:prSet>
      <dgm:spPr/>
      <dgm:t>
        <a:bodyPr/>
        <a:lstStyle/>
        <a:p>
          <a:endParaRPr lang="zh-CN" altLang="en-US"/>
        </a:p>
      </dgm:t>
    </dgm:pt>
    <dgm:pt modelId="{68032E5F-E675-49B5-880F-884F0A9C33FC}" type="pres">
      <dgm:prSet presAssocID="{4C7C02F9-3617-44A5-A458-5F4DFCF65402}" presName="spNode" presStyleCnt="0"/>
      <dgm:spPr/>
    </dgm:pt>
    <dgm:pt modelId="{87F7F979-1C65-42B6-A2AF-1A96A064618B}" type="pres">
      <dgm:prSet presAssocID="{4C315248-10FF-4660-9A7F-4EBC2B611F73}" presName="sibTrans" presStyleLbl="sibTrans1D1" presStyleIdx="0" presStyleCnt="7"/>
      <dgm:spPr/>
      <dgm:t>
        <a:bodyPr/>
        <a:lstStyle/>
        <a:p>
          <a:endParaRPr lang="zh-CN" altLang="en-US"/>
        </a:p>
      </dgm:t>
    </dgm:pt>
    <dgm:pt modelId="{B6EC1C52-57AC-4686-8B80-38D6032E468D}" type="pres">
      <dgm:prSet presAssocID="{57028BE0-B85D-47E6-8CB2-F867A1163940}" presName="node" presStyleLbl="node1" presStyleIdx="1" presStyleCnt="7" custScaleX="103638" custScaleY="131878">
        <dgm:presLayoutVars>
          <dgm:bulletEnabled val="1"/>
        </dgm:presLayoutVars>
      </dgm:prSet>
      <dgm:spPr/>
      <dgm:t>
        <a:bodyPr/>
        <a:lstStyle/>
        <a:p>
          <a:endParaRPr lang="zh-CN" altLang="en-US"/>
        </a:p>
      </dgm:t>
    </dgm:pt>
    <dgm:pt modelId="{D21C023E-A4DB-4159-8FCF-56D4EEE0DE76}" type="pres">
      <dgm:prSet presAssocID="{57028BE0-B85D-47E6-8CB2-F867A1163940}" presName="spNode" presStyleCnt="0"/>
      <dgm:spPr/>
    </dgm:pt>
    <dgm:pt modelId="{8C005516-3A26-4847-A7DA-8F00DF3C27FD}" type="pres">
      <dgm:prSet presAssocID="{17F127EF-B243-4624-AFA8-B1B25F7F33AD}" presName="sibTrans" presStyleLbl="sibTrans1D1" presStyleIdx="1" presStyleCnt="7"/>
      <dgm:spPr/>
      <dgm:t>
        <a:bodyPr/>
        <a:lstStyle/>
        <a:p>
          <a:endParaRPr lang="zh-CN" altLang="en-US"/>
        </a:p>
      </dgm:t>
    </dgm:pt>
    <dgm:pt modelId="{92FF818D-7E8C-4EEA-9D7B-BC9C38395945}" type="pres">
      <dgm:prSet presAssocID="{86381365-FE73-4AFE-97AF-321FBBD30C3D}" presName="node" presStyleLbl="node1" presStyleIdx="2" presStyleCnt="7" custScaleX="96410" custScaleY="157633">
        <dgm:presLayoutVars>
          <dgm:bulletEnabled val="1"/>
        </dgm:presLayoutVars>
      </dgm:prSet>
      <dgm:spPr/>
      <dgm:t>
        <a:bodyPr/>
        <a:lstStyle/>
        <a:p>
          <a:endParaRPr lang="zh-CN" altLang="en-US"/>
        </a:p>
      </dgm:t>
    </dgm:pt>
    <dgm:pt modelId="{4730C852-6DE6-4192-ADBC-4E6419C5DC53}" type="pres">
      <dgm:prSet presAssocID="{86381365-FE73-4AFE-97AF-321FBBD30C3D}" presName="spNode" presStyleCnt="0"/>
      <dgm:spPr/>
    </dgm:pt>
    <dgm:pt modelId="{E7CD1662-304B-4E76-BABE-4F9EE006C253}" type="pres">
      <dgm:prSet presAssocID="{321B56E1-03BC-4704-831E-6619BA4B68E3}" presName="sibTrans" presStyleLbl="sibTrans1D1" presStyleIdx="2" presStyleCnt="7"/>
      <dgm:spPr/>
      <dgm:t>
        <a:bodyPr/>
        <a:lstStyle/>
        <a:p>
          <a:endParaRPr lang="zh-CN" altLang="en-US"/>
        </a:p>
      </dgm:t>
    </dgm:pt>
    <dgm:pt modelId="{F02FC9DB-897E-450F-B836-142BC4FBDF7B}" type="pres">
      <dgm:prSet presAssocID="{3EA50939-11C3-409F-A18E-1FE551B2F66A}" presName="node" presStyleLbl="node1" presStyleIdx="3" presStyleCnt="7" custScaleX="70816" custScaleY="151742">
        <dgm:presLayoutVars>
          <dgm:bulletEnabled val="1"/>
        </dgm:presLayoutVars>
      </dgm:prSet>
      <dgm:spPr/>
      <dgm:t>
        <a:bodyPr/>
        <a:lstStyle/>
        <a:p>
          <a:endParaRPr lang="zh-CN" altLang="en-US"/>
        </a:p>
      </dgm:t>
    </dgm:pt>
    <dgm:pt modelId="{A2EE2623-1D3C-4913-BDD8-E05C98685405}" type="pres">
      <dgm:prSet presAssocID="{3EA50939-11C3-409F-A18E-1FE551B2F66A}" presName="spNode" presStyleCnt="0"/>
      <dgm:spPr/>
    </dgm:pt>
    <dgm:pt modelId="{EF9CFF12-9135-45E7-A033-5050EA933268}" type="pres">
      <dgm:prSet presAssocID="{AE3E3E30-7775-467F-8014-F8AA675848CB}" presName="sibTrans" presStyleLbl="sibTrans1D1" presStyleIdx="3" presStyleCnt="7"/>
      <dgm:spPr/>
      <dgm:t>
        <a:bodyPr/>
        <a:lstStyle/>
        <a:p>
          <a:endParaRPr lang="zh-CN" altLang="en-US"/>
        </a:p>
      </dgm:t>
    </dgm:pt>
    <dgm:pt modelId="{89CC2A26-EC8B-4E7C-99F8-1F1D9536B1C6}" type="pres">
      <dgm:prSet presAssocID="{4AB77C23-2D96-43E5-AE54-748D0DEBE37D}" presName="node" presStyleLbl="node1" presStyleIdx="4" presStyleCnt="7" custScaleX="83251" custScaleY="144907">
        <dgm:presLayoutVars>
          <dgm:bulletEnabled val="1"/>
        </dgm:presLayoutVars>
      </dgm:prSet>
      <dgm:spPr/>
      <dgm:t>
        <a:bodyPr/>
        <a:lstStyle/>
        <a:p>
          <a:endParaRPr lang="zh-CN" altLang="en-US"/>
        </a:p>
      </dgm:t>
    </dgm:pt>
    <dgm:pt modelId="{E93F969D-C0AC-4F9A-8F49-0F03B154C20E}" type="pres">
      <dgm:prSet presAssocID="{4AB77C23-2D96-43E5-AE54-748D0DEBE37D}" presName="spNode" presStyleCnt="0"/>
      <dgm:spPr/>
    </dgm:pt>
    <dgm:pt modelId="{D038F874-7DDD-4C50-B128-FBA8DCDD92F9}" type="pres">
      <dgm:prSet presAssocID="{04466E75-B34B-4F8E-9898-7AEE40DC0DF0}" presName="sibTrans" presStyleLbl="sibTrans1D1" presStyleIdx="4" presStyleCnt="7"/>
      <dgm:spPr/>
      <dgm:t>
        <a:bodyPr/>
        <a:lstStyle/>
        <a:p>
          <a:endParaRPr lang="zh-CN" altLang="en-US"/>
        </a:p>
      </dgm:t>
    </dgm:pt>
    <dgm:pt modelId="{25694FBB-ECBF-467E-BED8-E150742793E3}" type="pres">
      <dgm:prSet presAssocID="{0C159FB0-A7AC-4A5E-BA48-24D2E4C55506}" presName="node" presStyleLbl="node1" presStyleIdx="5" presStyleCnt="7" custScaleX="76935" custScaleY="128432" custRadScaleRad="100877" custRadScaleInc="975">
        <dgm:presLayoutVars>
          <dgm:bulletEnabled val="1"/>
        </dgm:presLayoutVars>
      </dgm:prSet>
      <dgm:spPr/>
      <dgm:t>
        <a:bodyPr/>
        <a:lstStyle/>
        <a:p>
          <a:endParaRPr lang="zh-CN" altLang="en-US"/>
        </a:p>
      </dgm:t>
    </dgm:pt>
    <dgm:pt modelId="{C7998FF8-6285-4309-88B3-2EB637AACE99}" type="pres">
      <dgm:prSet presAssocID="{0C159FB0-A7AC-4A5E-BA48-24D2E4C55506}" presName="spNode" presStyleCnt="0"/>
      <dgm:spPr/>
    </dgm:pt>
    <dgm:pt modelId="{51990AB7-36B4-4E65-B0F3-C6AA93713579}" type="pres">
      <dgm:prSet presAssocID="{956E6AFE-64A6-4B16-BBF4-B3FE95C9F5B9}" presName="sibTrans" presStyleLbl="sibTrans1D1" presStyleIdx="5" presStyleCnt="7"/>
      <dgm:spPr/>
      <dgm:t>
        <a:bodyPr/>
        <a:lstStyle/>
        <a:p>
          <a:endParaRPr lang="zh-CN" altLang="en-US"/>
        </a:p>
      </dgm:t>
    </dgm:pt>
    <dgm:pt modelId="{576018E0-3E78-4DDD-8022-5B4E85182CA3}" type="pres">
      <dgm:prSet presAssocID="{747F94B8-2DB8-4509-8ADF-AECC45A56135}" presName="node" presStyleLbl="node1" presStyleIdx="6" presStyleCnt="7" custScaleX="68826" custScaleY="131878">
        <dgm:presLayoutVars>
          <dgm:bulletEnabled val="1"/>
        </dgm:presLayoutVars>
      </dgm:prSet>
      <dgm:spPr/>
      <dgm:t>
        <a:bodyPr/>
        <a:lstStyle/>
        <a:p>
          <a:endParaRPr lang="zh-CN" altLang="en-US"/>
        </a:p>
      </dgm:t>
    </dgm:pt>
    <dgm:pt modelId="{54EF122E-6397-4C49-BEFD-052862CE93A8}" type="pres">
      <dgm:prSet presAssocID="{747F94B8-2DB8-4509-8ADF-AECC45A56135}" presName="spNode" presStyleCnt="0"/>
      <dgm:spPr/>
    </dgm:pt>
    <dgm:pt modelId="{2377F9DF-9804-4DBF-9800-3CC312403F86}" type="pres">
      <dgm:prSet presAssocID="{394F614B-DFB3-4DA3-BDA8-BB19087C5A3F}" presName="sibTrans" presStyleLbl="sibTrans1D1" presStyleIdx="6" presStyleCnt="7"/>
      <dgm:spPr/>
      <dgm:t>
        <a:bodyPr/>
        <a:lstStyle/>
        <a:p>
          <a:endParaRPr lang="zh-CN" altLang="en-US"/>
        </a:p>
      </dgm:t>
    </dgm:pt>
  </dgm:ptLst>
  <dgm:cxnLst>
    <dgm:cxn modelId="{DA070358-57C6-FE4D-9484-4C07E042B77B}" type="presOf" srcId="{17F127EF-B243-4624-AFA8-B1B25F7F33AD}" destId="{8C005516-3A26-4847-A7DA-8F00DF3C27FD}" srcOrd="0" destOrd="0" presId="urn:microsoft.com/office/officeart/2005/8/layout/cycle5"/>
    <dgm:cxn modelId="{822042BA-974D-4368-A30F-C0FE9B6AB74D}" srcId="{A0908C54-6A0E-421F-8BCC-D3DFA495F69A}" destId="{747F94B8-2DB8-4509-8ADF-AECC45A56135}" srcOrd="6" destOrd="0" parTransId="{CD045B77-536C-40C6-AD2F-E7D6B3072B1C}" sibTransId="{394F614B-DFB3-4DA3-BDA8-BB19087C5A3F}"/>
    <dgm:cxn modelId="{53EC7353-A348-B343-A4E1-1A6A7EB1D630}" type="presOf" srcId="{0C159FB0-A7AC-4A5E-BA48-24D2E4C55506}" destId="{25694FBB-ECBF-467E-BED8-E150742793E3}" srcOrd="0" destOrd="0" presId="urn:microsoft.com/office/officeart/2005/8/layout/cycle5"/>
    <dgm:cxn modelId="{04DEB69E-EC58-0342-84D9-A0FC90B25380}" type="presOf" srcId="{4C315248-10FF-4660-9A7F-4EBC2B611F73}" destId="{87F7F979-1C65-42B6-A2AF-1A96A064618B}" srcOrd="0" destOrd="0" presId="urn:microsoft.com/office/officeart/2005/8/layout/cycle5"/>
    <dgm:cxn modelId="{5684B811-D815-490E-9C29-1617DE178BD3}" srcId="{A0908C54-6A0E-421F-8BCC-D3DFA495F69A}" destId="{57028BE0-B85D-47E6-8CB2-F867A1163940}" srcOrd="1" destOrd="0" parTransId="{5CC82CDF-9980-45A2-B6D5-58BECEBDFF98}" sibTransId="{17F127EF-B243-4624-AFA8-B1B25F7F33AD}"/>
    <dgm:cxn modelId="{51E23A00-27F1-40AA-B0D1-6D4625713304}" srcId="{A0908C54-6A0E-421F-8BCC-D3DFA495F69A}" destId="{0C159FB0-A7AC-4A5E-BA48-24D2E4C55506}" srcOrd="5" destOrd="0" parTransId="{70137EFA-39E1-4A8F-B4EE-54F3C334FAB7}" sibTransId="{956E6AFE-64A6-4B16-BBF4-B3FE95C9F5B9}"/>
    <dgm:cxn modelId="{073B7E54-6771-1944-94E2-114AA12F0856}" type="presOf" srcId="{4AB77C23-2D96-43E5-AE54-748D0DEBE37D}" destId="{89CC2A26-EC8B-4E7C-99F8-1F1D9536B1C6}" srcOrd="0" destOrd="0" presId="urn:microsoft.com/office/officeart/2005/8/layout/cycle5"/>
    <dgm:cxn modelId="{A4B8CDE3-ED96-40B7-A32B-D7B79A545038}" srcId="{A0908C54-6A0E-421F-8BCC-D3DFA495F69A}" destId="{4AB77C23-2D96-43E5-AE54-748D0DEBE37D}" srcOrd="4" destOrd="0" parTransId="{CE536ABC-8CED-4677-9C15-FEF0F9357F58}" sibTransId="{04466E75-B34B-4F8E-9898-7AEE40DC0DF0}"/>
    <dgm:cxn modelId="{F11E32A2-6328-6E4E-A192-7B073A3AFF4A}" type="presOf" srcId="{956E6AFE-64A6-4B16-BBF4-B3FE95C9F5B9}" destId="{51990AB7-36B4-4E65-B0F3-C6AA93713579}" srcOrd="0" destOrd="0" presId="urn:microsoft.com/office/officeart/2005/8/layout/cycle5"/>
    <dgm:cxn modelId="{77B89F4F-C4F0-3B41-9848-7CDBC118BE8C}" type="presOf" srcId="{394F614B-DFB3-4DA3-BDA8-BB19087C5A3F}" destId="{2377F9DF-9804-4DBF-9800-3CC312403F86}" srcOrd="0" destOrd="0" presId="urn:microsoft.com/office/officeart/2005/8/layout/cycle5"/>
    <dgm:cxn modelId="{E1551DF6-8E91-4D60-BD92-4135F8AD45C9}" srcId="{A0908C54-6A0E-421F-8BCC-D3DFA495F69A}" destId="{4C7C02F9-3617-44A5-A458-5F4DFCF65402}" srcOrd="0" destOrd="0" parTransId="{53DEA9E6-2DAA-47CB-A8DC-1706B853CB69}" sibTransId="{4C315248-10FF-4660-9A7F-4EBC2B611F73}"/>
    <dgm:cxn modelId="{364E53AF-DCB8-434D-8820-BE8698D4CF17}" type="presOf" srcId="{4C7C02F9-3617-44A5-A458-5F4DFCF65402}" destId="{C97CA020-A9F0-4B4C-AA2E-EE4C7AA071D9}" srcOrd="0" destOrd="0" presId="urn:microsoft.com/office/officeart/2005/8/layout/cycle5"/>
    <dgm:cxn modelId="{4ED44515-CF35-F44F-B963-D832C7E50904}" type="presOf" srcId="{A0908C54-6A0E-421F-8BCC-D3DFA495F69A}" destId="{3B21C004-5D03-4F48-9B23-4AFBD559653B}" srcOrd="0" destOrd="0" presId="urn:microsoft.com/office/officeart/2005/8/layout/cycle5"/>
    <dgm:cxn modelId="{36179085-4838-4D1E-97E1-A5F552DFEF23}" srcId="{A0908C54-6A0E-421F-8BCC-D3DFA495F69A}" destId="{3EA50939-11C3-409F-A18E-1FE551B2F66A}" srcOrd="3" destOrd="0" parTransId="{9FD79D8F-0484-423A-9571-64B882C0D7C1}" sibTransId="{AE3E3E30-7775-467F-8014-F8AA675848CB}"/>
    <dgm:cxn modelId="{C9D57543-4AAC-4168-BFCB-B942397CD04B}" srcId="{A0908C54-6A0E-421F-8BCC-D3DFA495F69A}" destId="{86381365-FE73-4AFE-97AF-321FBBD30C3D}" srcOrd="2" destOrd="0" parTransId="{37A87FA9-D330-418C-8DFD-CEC82ADAA689}" sibTransId="{321B56E1-03BC-4704-831E-6619BA4B68E3}"/>
    <dgm:cxn modelId="{8B6CE0F9-B77D-354D-8394-A4C9E42C4149}" type="presOf" srcId="{AE3E3E30-7775-467F-8014-F8AA675848CB}" destId="{EF9CFF12-9135-45E7-A033-5050EA933268}" srcOrd="0" destOrd="0" presId="urn:microsoft.com/office/officeart/2005/8/layout/cycle5"/>
    <dgm:cxn modelId="{91CE21D8-85F9-B94A-8D7D-3D9F92150568}" type="presOf" srcId="{57028BE0-B85D-47E6-8CB2-F867A1163940}" destId="{B6EC1C52-57AC-4686-8B80-38D6032E468D}" srcOrd="0" destOrd="0" presId="urn:microsoft.com/office/officeart/2005/8/layout/cycle5"/>
    <dgm:cxn modelId="{4897381B-4D76-8F48-B0FE-5537EDAD0FC3}" type="presOf" srcId="{86381365-FE73-4AFE-97AF-321FBBD30C3D}" destId="{92FF818D-7E8C-4EEA-9D7B-BC9C38395945}" srcOrd="0" destOrd="0" presId="urn:microsoft.com/office/officeart/2005/8/layout/cycle5"/>
    <dgm:cxn modelId="{DBF85189-14BB-4E47-A425-4A90CE7B6A0D}" type="presOf" srcId="{747F94B8-2DB8-4509-8ADF-AECC45A56135}" destId="{576018E0-3E78-4DDD-8022-5B4E85182CA3}" srcOrd="0" destOrd="0" presId="urn:microsoft.com/office/officeart/2005/8/layout/cycle5"/>
    <dgm:cxn modelId="{CD734495-3C57-9E48-9182-2318587FD6A4}" type="presOf" srcId="{04466E75-B34B-4F8E-9898-7AEE40DC0DF0}" destId="{D038F874-7DDD-4C50-B128-FBA8DCDD92F9}" srcOrd="0" destOrd="0" presId="urn:microsoft.com/office/officeart/2005/8/layout/cycle5"/>
    <dgm:cxn modelId="{07BE08D4-743C-094C-AA80-96B8B745338D}" type="presOf" srcId="{321B56E1-03BC-4704-831E-6619BA4B68E3}" destId="{E7CD1662-304B-4E76-BABE-4F9EE006C253}" srcOrd="0" destOrd="0" presId="urn:microsoft.com/office/officeart/2005/8/layout/cycle5"/>
    <dgm:cxn modelId="{F890141B-6646-E341-B07E-858BB0415577}" type="presOf" srcId="{3EA50939-11C3-409F-A18E-1FE551B2F66A}" destId="{F02FC9DB-897E-450F-B836-142BC4FBDF7B}" srcOrd="0" destOrd="0" presId="urn:microsoft.com/office/officeart/2005/8/layout/cycle5"/>
    <dgm:cxn modelId="{A4A22A82-E4DB-4D49-A55D-2FED123CDF98}" type="presParOf" srcId="{3B21C004-5D03-4F48-9B23-4AFBD559653B}" destId="{C97CA020-A9F0-4B4C-AA2E-EE4C7AA071D9}" srcOrd="0" destOrd="0" presId="urn:microsoft.com/office/officeart/2005/8/layout/cycle5"/>
    <dgm:cxn modelId="{A2A50129-90A0-364A-A601-041B051040EC}" type="presParOf" srcId="{3B21C004-5D03-4F48-9B23-4AFBD559653B}" destId="{68032E5F-E675-49B5-880F-884F0A9C33FC}" srcOrd="1" destOrd="0" presId="urn:microsoft.com/office/officeart/2005/8/layout/cycle5"/>
    <dgm:cxn modelId="{AF9883F4-6C7E-1E45-84AE-F2301E36DBDF}" type="presParOf" srcId="{3B21C004-5D03-4F48-9B23-4AFBD559653B}" destId="{87F7F979-1C65-42B6-A2AF-1A96A064618B}" srcOrd="2" destOrd="0" presId="urn:microsoft.com/office/officeart/2005/8/layout/cycle5"/>
    <dgm:cxn modelId="{5E91DF7A-1BEC-5748-9B4B-E23541353A54}" type="presParOf" srcId="{3B21C004-5D03-4F48-9B23-4AFBD559653B}" destId="{B6EC1C52-57AC-4686-8B80-38D6032E468D}" srcOrd="3" destOrd="0" presId="urn:microsoft.com/office/officeart/2005/8/layout/cycle5"/>
    <dgm:cxn modelId="{8BC223AB-AFC3-DF4E-97F3-081FED29CD01}" type="presParOf" srcId="{3B21C004-5D03-4F48-9B23-4AFBD559653B}" destId="{D21C023E-A4DB-4159-8FCF-56D4EEE0DE76}" srcOrd="4" destOrd="0" presId="urn:microsoft.com/office/officeart/2005/8/layout/cycle5"/>
    <dgm:cxn modelId="{F32DF69A-D63B-6C4D-9C59-D1FAE46E4751}" type="presParOf" srcId="{3B21C004-5D03-4F48-9B23-4AFBD559653B}" destId="{8C005516-3A26-4847-A7DA-8F00DF3C27FD}" srcOrd="5" destOrd="0" presId="urn:microsoft.com/office/officeart/2005/8/layout/cycle5"/>
    <dgm:cxn modelId="{6225C3A0-E728-B048-B64A-E84222466859}" type="presParOf" srcId="{3B21C004-5D03-4F48-9B23-4AFBD559653B}" destId="{92FF818D-7E8C-4EEA-9D7B-BC9C38395945}" srcOrd="6" destOrd="0" presId="urn:microsoft.com/office/officeart/2005/8/layout/cycle5"/>
    <dgm:cxn modelId="{954D366D-9A9E-7C43-BC56-95CECB462F7F}" type="presParOf" srcId="{3B21C004-5D03-4F48-9B23-4AFBD559653B}" destId="{4730C852-6DE6-4192-ADBC-4E6419C5DC53}" srcOrd="7" destOrd="0" presId="urn:microsoft.com/office/officeart/2005/8/layout/cycle5"/>
    <dgm:cxn modelId="{EB8B61DB-DE8B-CE4E-BB23-BEB35DCE58FB}" type="presParOf" srcId="{3B21C004-5D03-4F48-9B23-4AFBD559653B}" destId="{E7CD1662-304B-4E76-BABE-4F9EE006C253}" srcOrd="8" destOrd="0" presId="urn:microsoft.com/office/officeart/2005/8/layout/cycle5"/>
    <dgm:cxn modelId="{CB4E9A8F-F4B3-DF42-A932-AB3E02187D39}" type="presParOf" srcId="{3B21C004-5D03-4F48-9B23-4AFBD559653B}" destId="{F02FC9DB-897E-450F-B836-142BC4FBDF7B}" srcOrd="9" destOrd="0" presId="urn:microsoft.com/office/officeart/2005/8/layout/cycle5"/>
    <dgm:cxn modelId="{D97696D0-ABC2-F349-96C5-D222FA5B8DA4}" type="presParOf" srcId="{3B21C004-5D03-4F48-9B23-4AFBD559653B}" destId="{A2EE2623-1D3C-4913-BDD8-E05C98685405}" srcOrd="10" destOrd="0" presId="urn:microsoft.com/office/officeart/2005/8/layout/cycle5"/>
    <dgm:cxn modelId="{990410CF-7177-2D4B-ACC3-58621EC03E4C}" type="presParOf" srcId="{3B21C004-5D03-4F48-9B23-4AFBD559653B}" destId="{EF9CFF12-9135-45E7-A033-5050EA933268}" srcOrd="11" destOrd="0" presId="urn:microsoft.com/office/officeart/2005/8/layout/cycle5"/>
    <dgm:cxn modelId="{7B6F74ED-27C1-4D43-82B1-7A7ECAB9486C}" type="presParOf" srcId="{3B21C004-5D03-4F48-9B23-4AFBD559653B}" destId="{89CC2A26-EC8B-4E7C-99F8-1F1D9536B1C6}" srcOrd="12" destOrd="0" presId="urn:microsoft.com/office/officeart/2005/8/layout/cycle5"/>
    <dgm:cxn modelId="{7585900B-812B-7D43-BC69-B0657174CDDB}" type="presParOf" srcId="{3B21C004-5D03-4F48-9B23-4AFBD559653B}" destId="{E93F969D-C0AC-4F9A-8F49-0F03B154C20E}" srcOrd="13" destOrd="0" presId="urn:microsoft.com/office/officeart/2005/8/layout/cycle5"/>
    <dgm:cxn modelId="{64F083A1-7249-7840-88C2-CEA18D58F05E}" type="presParOf" srcId="{3B21C004-5D03-4F48-9B23-4AFBD559653B}" destId="{D038F874-7DDD-4C50-B128-FBA8DCDD92F9}" srcOrd="14" destOrd="0" presId="urn:microsoft.com/office/officeart/2005/8/layout/cycle5"/>
    <dgm:cxn modelId="{33B82BF1-3B68-EC45-A499-EF162BB2571C}" type="presParOf" srcId="{3B21C004-5D03-4F48-9B23-4AFBD559653B}" destId="{25694FBB-ECBF-467E-BED8-E150742793E3}" srcOrd="15" destOrd="0" presId="urn:microsoft.com/office/officeart/2005/8/layout/cycle5"/>
    <dgm:cxn modelId="{88EC8CF4-550C-D04B-8C58-B30615ACE504}" type="presParOf" srcId="{3B21C004-5D03-4F48-9B23-4AFBD559653B}" destId="{C7998FF8-6285-4309-88B3-2EB637AACE99}" srcOrd="16" destOrd="0" presId="urn:microsoft.com/office/officeart/2005/8/layout/cycle5"/>
    <dgm:cxn modelId="{FAC8E4C6-C41A-5341-9E4F-DA9CC5F29464}" type="presParOf" srcId="{3B21C004-5D03-4F48-9B23-4AFBD559653B}" destId="{51990AB7-36B4-4E65-B0F3-C6AA93713579}" srcOrd="17" destOrd="0" presId="urn:microsoft.com/office/officeart/2005/8/layout/cycle5"/>
    <dgm:cxn modelId="{AFD3A6AD-915E-D24D-80CC-C9B2669B9584}" type="presParOf" srcId="{3B21C004-5D03-4F48-9B23-4AFBD559653B}" destId="{576018E0-3E78-4DDD-8022-5B4E85182CA3}" srcOrd="18" destOrd="0" presId="urn:microsoft.com/office/officeart/2005/8/layout/cycle5"/>
    <dgm:cxn modelId="{970CA61A-F3C6-FD4C-B59F-E764E3474762}" type="presParOf" srcId="{3B21C004-5D03-4F48-9B23-4AFBD559653B}" destId="{54EF122E-6397-4C49-BEFD-052862CE93A8}" srcOrd="19" destOrd="0" presId="urn:microsoft.com/office/officeart/2005/8/layout/cycle5"/>
    <dgm:cxn modelId="{2FE3BEB3-4803-3C4C-9CF9-F396D00A3811}" type="presParOf" srcId="{3B21C004-5D03-4F48-9B23-4AFBD559653B}" destId="{2377F9DF-9804-4DBF-9800-3CC312403F86}" srcOrd="20"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CA020-A9F0-4B4C-AA2E-EE4C7AA071D9}">
      <dsp:nvSpPr>
        <dsp:cNvPr id="0" name=""/>
        <dsp:cNvSpPr/>
      </dsp:nvSpPr>
      <dsp:spPr>
        <a:xfrm>
          <a:off x="4429158" y="-142879"/>
          <a:ext cx="960927" cy="962907"/>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endParaRPr lang="en-US" sz="2300" kern="1200" dirty="0"/>
        </a:p>
      </dsp:txBody>
      <dsp:txXfrm>
        <a:off x="4476067" y="-95970"/>
        <a:ext cx="867109" cy="869089"/>
      </dsp:txXfrm>
    </dsp:sp>
    <dsp:sp modelId="{87F7F979-1C65-42B6-A2AF-1A96A064618B}">
      <dsp:nvSpPr>
        <dsp:cNvPr id="0" name=""/>
        <dsp:cNvSpPr/>
      </dsp:nvSpPr>
      <dsp:spPr>
        <a:xfrm>
          <a:off x="2868095" y="339107"/>
          <a:ext cx="4281658" cy="4281658"/>
        </a:xfrm>
        <a:custGeom>
          <a:avLst/>
          <a:gdLst/>
          <a:ahLst/>
          <a:cxnLst/>
          <a:rect l="0" t="0" r="0" b="0"/>
          <a:pathLst>
            <a:path>
              <a:moveTo>
                <a:pt x="2671861" y="66906"/>
              </a:moveTo>
              <a:arcTo wR="2140829" hR="2140829" stAng="17061728" swAng="745820"/>
            </a:path>
          </a:pathLst>
        </a:custGeom>
        <a:noFill/>
        <a:ln w="38100" cap="flat" cmpd="sng" algn="ctr">
          <a:solidFill>
            <a:schemeClr val="accent2"/>
          </a:solidFill>
          <a:prstDash val="solid"/>
          <a:tailEnd type="arrow"/>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B6EC1C52-57AC-4686-8B80-38D6032E468D}">
      <dsp:nvSpPr>
        <dsp:cNvPr id="0" name=""/>
        <dsp:cNvSpPr/>
      </dsp:nvSpPr>
      <dsp:spPr>
        <a:xfrm>
          <a:off x="6072229" y="642942"/>
          <a:ext cx="1196705" cy="989814"/>
        </a:xfrm>
        <a:prstGeom prst="round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endParaRPr lang="en-US" sz="3000" kern="1200" dirty="0"/>
        </a:p>
      </dsp:txBody>
      <dsp:txXfrm>
        <a:off x="6120548" y="691261"/>
        <a:ext cx="1100067" cy="893176"/>
      </dsp:txXfrm>
    </dsp:sp>
    <dsp:sp modelId="{8C005516-3A26-4847-A7DA-8F00DF3C27FD}">
      <dsp:nvSpPr>
        <dsp:cNvPr id="0" name=""/>
        <dsp:cNvSpPr/>
      </dsp:nvSpPr>
      <dsp:spPr>
        <a:xfrm>
          <a:off x="2855985" y="331805"/>
          <a:ext cx="4281658" cy="4281658"/>
        </a:xfrm>
        <a:custGeom>
          <a:avLst/>
          <a:gdLst/>
          <a:ahLst/>
          <a:cxnLst/>
          <a:rect l="0" t="0" r="0" b="0"/>
          <a:pathLst>
            <a:path>
              <a:moveTo>
                <a:pt x="4163607" y="1439746"/>
              </a:moveTo>
              <a:arcTo wR="2140829" hR="2140829" stAng="20453040" swAng="722960"/>
            </a:path>
          </a:pathLst>
        </a:custGeom>
        <a:noFill/>
        <a:ln w="38100" cap="flat" cmpd="sng" algn="ctr">
          <a:solidFill>
            <a:schemeClr val="accent2"/>
          </a:solidFill>
          <a:prstDash val="solid"/>
          <a:tailEnd type="arrow"/>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92FF818D-7E8C-4EEA-9D7B-BC9C38395945}">
      <dsp:nvSpPr>
        <dsp:cNvPr id="0" name=""/>
        <dsp:cNvSpPr/>
      </dsp:nvSpPr>
      <dsp:spPr>
        <a:xfrm>
          <a:off x="6527347" y="2357454"/>
          <a:ext cx="1113243" cy="1183119"/>
        </a:xfrm>
        <a:prstGeom prst="roundRect">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endParaRPr lang="en-US" sz="2700" kern="1200" dirty="0"/>
        </a:p>
      </dsp:txBody>
      <dsp:txXfrm>
        <a:off x="6581691" y="2411798"/>
        <a:ext cx="1004555" cy="1074431"/>
      </dsp:txXfrm>
    </dsp:sp>
    <dsp:sp modelId="{E7CD1662-304B-4E76-BABE-4F9EE006C253}">
      <dsp:nvSpPr>
        <dsp:cNvPr id="0" name=""/>
        <dsp:cNvSpPr/>
      </dsp:nvSpPr>
      <dsp:spPr>
        <a:xfrm>
          <a:off x="2855985" y="331805"/>
          <a:ext cx="4281658" cy="4281658"/>
        </a:xfrm>
        <a:custGeom>
          <a:avLst/>
          <a:gdLst/>
          <a:ahLst/>
          <a:cxnLst/>
          <a:rect l="0" t="0" r="0" b="0"/>
          <a:pathLst>
            <a:path>
              <a:moveTo>
                <a:pt x="3911897" y="3343521"/>
              </a:moveTo>
              <a:arcTo wR="2140829" hR="2140829" stAng="2050772" swAng="773537"/>
            </a:path>
          </a:pathLst>
        </a:custGeom>
        <a:noFill/>
        <a:ln w="38100" cap="flat" cmpd="sng" algn="ctr">
          <a:solidFill>
            <a:schemeClr val="accent2"/>
          </a:solidFill>
          <a:prstDash val="solid"/>
          <a:tailEnd type="arrow"/>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F02FC9DB-897E-450F-B836-142BC4FBDF7B}">
      <dsp:nvSpPr>
        <dsp:cNvPr id="0" name=""/>
        <dsp:cNvSpPr/>
      </dsp:nvSpPr>
      <dsp:spPr>
        <a:xfrm>
          <a:off x="5516830" y="3832002"/>
          <a:ext cx="817710" cy="1138904"/>
        </a:xfrm>
        <a:prstGeom prst="roundRect">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kern="1200" dirty="0"/>
        </a:p>
      </dsp:txBody>
      <dsp:txXfrm>
        <a:off x="5556747" y="3871919"/>
        <a:ext cx="737876" cy="1059070"/>
      </dsp:txXfrm>
    </dsp:sp>
    <dsp:sp modelId="{EF9CFF12-9135-45E7-A033-5050EA933268}">
      <dsp:nvSpPr>
        <dsp:cNvPr id="0" name=""/>
        <dsp:cNvSpPr/>
      </dsp:nvSpPr>
      <dsp:spPr>
        <a:xfrm>
          <a:off x="2855985" y="331805"/>
          <a:ext cx="4281658" cy="4281658"/>
        </a:xfrm>
        <a:custGeom>
          <a:avLst/>
          <a:gdLst/>
          <a:ahLst/>
          <a:cxnLst/>
          <a:rect l="0" t="0" r="0" b="0"/>
          <a:pathLst>
            <a:path>
              <a:moveTo>
                <a:pt x="2471098" y="4256029"/>
              </a:moveTo>
              <a:arcTo wR="2140829" hR="2140829" stAng="4867526" swAng="946590"/>
            </a:path>
          </a:pathLst>
        </a:custGeom>
        <a:noFill/>
        <a:ln w="38100" cap="flat" cmpd="sng" algn="ctr">
          <a:solidFill>
            <a:schemeClr val="accent2"/>
          </a:solidFill>
          <a:prstDash val="solid"/>
          <a:tailEnd type="arrow"/>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89CC2A26-EC8B-4E7C-99F8-1F1D9536B1C6}">
      <dsp:nvSpPr>
        <dsp:cNvPr id="0" name=""/>
        <dsp:cNvSpPr/>
      </dsp:nvSpPr>
      <dsp:spPr>
        <a:xfrm>
          <a:off x="3587295" y="3857653"/>
          <a:ext cx="961296" cy="1087604"/>
        </a:xfrm>
        <a:prstGeom prst="roundRect">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endParaRPr lang="en-US" sz="2300" kern="1200" dirty="0"/>
        </a:p>
      </dsp:txBody>
      <dsp:txXfrm>
        <a:off x="3634222" y="3904580"/>
        <a:ext cx="867442" cy="993750"/>
      </dsp:txXfrm>
    </dsp:sp>
    <dsp:sp modelId="{D038F874-7DDD-4C50-B128-FBA8DCDD92F9}">
      <dsp:nvSpPr>
        <dsp:cNvPr id="0" name=""/>
        <dsp:cNvSpPr/>
      </dsp:nvSpPr>
      <dsp:spPr>
        <a:xfrm>
          <a:off x="2818832" y="300047"/>
          <a:ext cx="4281658" cy="4281658"/>
        </a:xfrm>
        <a:custGeom>
          <a:avLst/>
          <a:gdLst/>
          <a:ahLst/>
          <a:cxnLst/>
          <a:rect l="0" t="0" r="0" b="0"/>
          <a:pathLst>
            <a:path>
              <a:moveTo>
                <a:pt x="643805" y="3671211"/>
              </a:moveTo>
              <a:arcTo wR="2140829" hR="2140829" stAng="8062121" swAng="818629"/>
            </a:path>
          </a:pathLst>
        </a:custGeom>
        <a:noFill/>
        <a:ln w="38100" cap="flat" cmpd="sng" algn="ctr">
          <a:solidFill>
            <a:schemeClr val="accent2"/>
          </a:solidFill>
          <a:prstDash val="solid"/>
          <a:tailEnd type="arrow"/>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25694FBB-ECBF-467E-BED8-E150742793E3}">
      <dsp:nvSpPr>
        <dsp:cNvPr id="0" name=""/>
        <dsp:cNvSpPr/>
      </dsp:nvSpPr>
      <dsp:spPr>
        <a:xfrm>
          <a:off x="2445780" y="2465072"/>
          <a:ext cx="888366" cy="963950"/>
        </a:xfrm>
        <a:prstGeom prst="roundRect">
          <a:avLst/>
        </a:prstGeom>
        <a:blipFill rotWithShape="0">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endParaRPr lang="en-US" sz="4000" kern="1200" dirty="0"/>
        </a:p>
      </dsp:txBody>
      <dsp:txXfrm>
        <a:off x="2489146" y="2508438"/>
        <a:ext cx="801634" cy="877218"/>
      </dsp:txXfrm>
    </dsp:sp>
    <dsp:sp modelId="{51990AB7-36B4-4E65-B0F3-C6AA93713579}">
      <dsp:nvSpPr>
        <dsp:cNvPr id="0" name=""/>
        <dsp:cNvSpPr/>
      </dsp:nvSpPr>
      <dsp:spPr>
        <a:xfrm>
          <a:off x="2836600" y="375874"/>
          <a:ext cx="4281658" cy="4281658"/>
        </a:xfrm>
        <a:custGeom>
          <a:avLst/>
          <a:gdLst/>
          <a:ahLst/>
          <a:cxnLst/>
          <a:rect l="0" t="0" r="0" b="0"/>
          <a:pathLst>
            <a:path>
              <a:moveTo>
                <a:pt x="11541" y="1918829"/>
              </a:moveTo>
              <a:arcTo wR="2140829" hR="2140829" stAng="11157129" swAng="831886"/>
            </a:path>
          </a:pathLst>
        </a:custGeom>
        <a:noFill/>
        <a:ln w="38100" cap="flat" cmpd="sng" algn="ctr">
          <a:solidFill>
            <a:schemeClr val="accent2"/>
          </a:solidFill>
          <a:prstDash val="solid"/>
          <a:tailEnd type="arrow"/>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576018E0-3E78-4DDD-8022-5B4E85182CA3}">
      <dsp:nvSpPr>
        <dsp:cNvPr id="0" name=""/>
        <dsp:cNvSpPr/>
      </dsp:nvSpPr>
      <dsp:spPr>
        <a:xfrm>
          <a:off x="2925680" y="642942"/>
          <a:ext cx="794731" cy="989814"/>
        </a:xfrm>
        <a:prstGeom prst="roundRect">
          <a:avLst/>
        </a:prstGeom>
        <a:blipFill rotWithShape="0">
          <a:blip xmlns:r="http://schemas.openxmlformats.org/officeDocument/2006/relationships" r:embed="rId7"/>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endParaRPr lang="en-US" sz="4200" kern="1200" dirty="0"/>
        </a:p>
      </dsp:txBody>
      <dsp:txXfrm>
        <a:off x="2964476" y="681738"/>
        <a:ext cx="717139" cy="912222"/>
      </dsp:txXfrm>
    </dsp:sp>
    <dsp:sp modelId="{2377F9DF-9804-4DBF-9800-3CC312403F86}">
      <dsp:nvSpPr>
        <dsp:cNvPr id="0" name=""/>
        <dsp:cNvSpPr/>
      </dsp:nvSpPr>
      <dsp:spPr>
        <a:xfrm>
          <a:off x="2844872" y="340003"/>
          <a:ext cx="4281658" cy="4281658"/>
        </a:xfrm>
        <a:custGeom>
          <a:avLst/>
          <a:gdLst/>
          <a:ahLst/>
          <a:cxnLst/>
          <a:rect l="0" t="0" r="0" b="0"/>
          <a:pathLst>
            <a:path>
              <a:moveTo>
                <a:pt x="1005678" y="325730"/>
              </a:moveTo>
              <a:arcTo wR="2140829" hR="2140829" stAng="14278705" swAng="764710"/>
            </a:path>
          </a:pathLst>
        </a:custGeom>
        <a:noFill/>
        <a:ln w="38100" cap="flat" cmpd="sng" algn="ctr">
          <a:solidFill>
            <a:schemeClr val="accent2"/>
          </a:solidFill>
          <a:prstDash val="solid"/>
          <a:tailEnd type="arrow"/>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887663" cy="496888"/>
          </a:xfrm>
          <a:prstGeom prst="rect">
            <a:avLst/>
          </a:prstGeom>
          <a:noFill/>
          <a:ln w="9525">
            <a:noFill/>
            <a:miter lim="800000"/>
            <a:headEnd/>
            <a:tailEnd/>
          </a:ln>
          <a:effectLst/>
        </p:spPr>
        <p:txBody>
          <a:bodyPr vert="horz" wrap="square" lIns="91434" tIns="45718" rIns="91434" bIns="45718" numCol="1" anchor="t" anchorCtr="0" compatLnSpc="1">
            <a:prstTxWarp prst="textNoShape">
              <a:avLst/>
            </a:prstTxWarp>
          </a:bodyPr>
          <a:lstStyle>
            <a:lvl1pPr algn="l" defTabSz="913953">
              <a:spcBef>
                <a:spcPct val="0"/>
              </a:spcBef>
              <a:defRPr sz="1200">
                <a:solidFill>
                  <a:schemeClr val="tx1"/>
                </a:solidFill>
                <a:latin typeface="Times" pitchFamily="18" charset="0"/>
                <a:ea typeface="+mn-ea"/>
                <a:cs typeface="+mn-cs"/>
              </a:defRPr>
            </a:lvl1pPr>
          </a:lstStyle>
          <a:p>
            <a:pPr>
              <a:defRPr/>
            </a:pPr>
            <a:endParaRPr lang="de-DE"/>
          </a:p>
        </p:txBody>
      </p:sp>
      <p:sp>
        <p:nvSpPr>
          <p:cNvPr id="6147" name="Rectangle 3"/>
          <p:cNvSpPr>
            <a:spLocks noGrp="1" noChangeArrowheads="1"/>
          </p:cNvSpPr>
          <p:nvPr>
            <p:ph type="dt" sz="quarter" idx="1"/>
          </p:nvPr>
        </p:nvSpPr>
        <p:spPr bwMode="auto">
          <a:xfrm>
            <a:off x="3775075" y="0"/>
            <a:ext cx="2887663" cy="496888"/>
          </a:xfrm>
          <a:prstGeom prst="rect">
            <a:avLst/>
          </a:prstGeom>
          <a:noFill/>
          <a:ln w="9525">
            <a:noFill/>
            <a:miter lim="800000"/>
            <a:headEnd/>
            <a:tailEnd/>
          </a:ln>
          <a:effectLst/>
        </p:spPr>
        <p:txBody>
          <a:bodyPr vert="horz" wrap="square" lIns="91434" tIns="45718" rIns="91434" bIns="45718" numCol="1" anchor="t" anchorCtr="0" compatLnSpc="1">
            <a:prstTxWarp prst="textNoShape">
              <a:avLst/>
            </a:prstTxWarp>
          </a:bodyPr>
          <a:lstStyle>
            <a:lvl1pPr algn="r" defTabSz="913953">
              <a:spcBef>
                <a:spcPct val="0"/>
              </a:spcBef>
              <a:defRPr sz="1200">
                <a:solidFill>
                  <a:schemeClr val="tx1"/>
                </a:solidFill>
                <a:latin typeface="Times" pitchFamily="18" charset="0"/>
                <a:ea typeface="+mn-ea"/>
                <a:cs typeface="+mn-cs"/>
              </a:defRPr>
            </a:lvl1pPr>
          </a:lstStyle>
          <a:p>
            <a:pPr>
              <a:defRPr/>
            </a:pPr>
            <a:endParaRPr lang="de-DE"/>
          </a:p>
        </p:txBody>
      </p:sp>
      <p:sp>
        <p:nvSpPr>
          <p:cNvPr id="6148" name="Rectangle 4"/>
          <p:cNvSpPr>
            <a:spLocks noGrp="1" noChangeArrowheads="1"/>
          </p:cNvSpPr>
          <p:nvPr>
            <p:ph type="ftr" sz="quarter" idx="2"/>
          </p:nvPr>
        </p:nvSpPr>
        <p:spPr bwMode="auto">
          <a:xfrm>
            <a:off x="0" y="9429750"/>
            <a:ext cx="2887663" cy="496888"/>
          </a:xfrm>
          <a:prstGeom prst="rect">
            <a:avLst/>
          </a:prstGeom>
          <a:noFill/>
          <a:ln w="9525">
            <a:noFill/>
            <a:miter lim="800000"/>
            <a:headEnd/>
            <a:tailEnd/>
          </a:ln>
          <a:effectLst/>
        </p:spPr>
        <p:txBody>
          <a:bodyPr vert="horz" wrap="square" lIns="91434" tIns="45718" rIns="91434" bIns="45718" numCol="1" anchor="b" anchorCtr="0" compatLnSpc="1">
            <a:prstTxWarp prst="textNoShape">
              <a:avLst/>
            </a:prstTxWarp>
          </a:bodyPr>
          <a:lstStyle>
            <a:lvl1pPr algn="l" defTabSz="913953">
              <a:spcBef>
                <a:spcPct val="0"/>
              </a:spcBef>
              <a:defRPr sz="1200">
                <a:solidFill>
                  <a:schemeClr val="tx1"/>
                </a:solidFill>
                <a:latin typeface="Times" pitchFamily="18" charset="0"/>
                <a:ea typeface="+mn-ea"/>
                <a:cs typeface="+mn-cs"/>
              </a:defRPr>
            </a:lvl1pPr>
          </a:lstStyle>
          <a:p>
            <a:pPr>
              <a:defRPr/>
            </a:pPr>
            <a:endParaRPr lang="de-DE"/>
          </a:p>
        </p:txBody>
      </p:sp>
      <p:sp>
        <p:nvSpPr>
          <p:cNvPr id="6149" name="Rectangle 5"/>
          <p:cNvSpPr>
            <a:spLocks noGrp="1" noChangeArrowheads="1"/>
          </p:cNvSpPr>
          <p:nvPr>
            <p:ph type="sldNum" sz="quarter" idx="3"/>
          </p:nvPr>
        </p:nvSpPr>
        <p:spPr bwMode="auto">
          <a:xfrm>
            <a:off x="3775075" y="9429750"/>
            <a:ext cx="2887663" cy="496888"/>
          </a:xfrm>
          <a:prstGeom prst="rect">
            <a:avLst/>
          </a:prstGeom>
          <a:noFill/>
          <a:ln w="9525">
            <a:noFill/>
            <a:miter lim="800000"/>
            <a:headEnd/>
            <a:tailEnd/>
          </a:ln>
          <a:effectLst/>
        </p:spPr>
        <p:txBody>
          <a:bodyPr vert="horz" wrap="square" lIns="91434" tIns="45718" rIns="91434" bIns="45718" numCol="1" anchor="b" anchorCtr="0" compatLnSpc="1">
            <a:prstTxWarp prst="textNoShape">
              <a:avLst/>
            </a:prstTxWarp>
          </a:bodyPr>
          <a:lstStyle>
            <a:lvl1pPr algn="r" defTabSz="912813">
              <a:spcBef>
                <a:spcPct val="0"/>
              </a:spcBef>
              <a:defRPr sz="1200">
                <a:solidFill>
                  <a:schemeClr val="tx1"/>
                </a:solidFill>
                <a:latin typeface="Times" charset="0"/>
                <a:cs typeface="+mn-cs"/>
              </a:defRPr>
            </a:lvl1pPr>
          </a:lstStyle>
          <a:p>
            <a:pPr>
              <a:defRPr/>
            </a:pPr>
            <a:fld id="{EEC8A6E9-3B0A-0842-8D92-0A31D9BB8D6C}" type="slidenum">
              <a:rPr lang="de-DE"/>
              <a:pPr>
                <a:defRPr/>
              </a:pPr>
              <a:t>‹#›</a:t>
            </a:fld>
            <a:endParaRPr lang="de-DE"/>
          </a:p>
        </p:txBody>
      </p:sp>
    </p:spTree>
    <p:extLst>
      <p:ext uri="{BB962C8B-B14F-4D97-AF65-F5344CB8AC3E}">
        <p14:creationId xmlns:p14="http://schemas.microsoft.com/office/powerpoint/2010/main" val="3664496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887663" cy="496888"/>
          </a:xfrm>
          <a:prstGeom prst="rect">
            <a:avLst/>
          </a:prstGeom>
          <a:noFill/>
          <a:ln w="9525">
            <a:noFill/>
            <a:miter lim="800000"/>
            <a:headEnd/>
            <a:tailEnd/>
          </a:ln>
          <a:effectLst/>
        </p:spPr>
        <p:txBody>
          <a:bodyPr vert="horz" wrap="square" lIns="91434" tIns="45718" rIns="91434" bIns="45718" numCol="1" anchor="t" anchorCtr="0" compatLnSpc="1">
            <a:prstTxWarp prst="textNoShape">
              <a:avLst/>
            </a:prstTxWarp>
          </a:bodyPr>
          <a:lstStyle>
            <a:lvl1pPr algn="l" defTabSz="913953">
              <a:spcBef>
                <a:spcPct val="0"/>
              </a:spcBef>
              <a:defRPr sz="1200">
                <a:solidFill>
                  <a:schemeClr val="tx1"/>
                </a:solidFill>
                <a:latin typeface="Times" pitchFamily="18" charset="0"/>
                <a:ea typeface="+mn-ea"/>
                <a:cs typeface="+mn-cs"/>
              </a:defRPr>
            </a:lvl1pPr>
          </a:lstStyle>
          <a:p>
            <a:pPr>
              <a:defRPr/>
            </a:pPr>
            <a:endParaRPr lang="de-DE"/>
          </a:p>
        </p:txBody>
      </p:sp>
      <p:sp>
        <p:nvSpPr>
          <p:cNvPr id="8195" name="Rectangle 3"/>
          <p:cNvSpPr>
            <a:spLocks noGrp="1" noChangeArrowheads="1"/>
          </p:cNvSpPr>
          <p:nvPr>
            <p:ph type="dt" idx="1"/>
          </p:nvPr>
        </p:nvSpPr>
        <p:spPr bwMode="auto">
          <a:xfrm>
            <a:off x="3775075" y="0"/>
            <a:ext cx="2887663" cy="496888"/>
          </a:xfrm>
          <a:prstGeom prst="rect">
            <a:avLst/>
          </a:prstGeom>
          <a:noFill/>
          <a:ln w="9525">
            <a:noFill/>
            <a:miter lim="800000"/>
            <a:headEnd/>
            <a:tailEnd/>
          </a:ln>
          <a:effectLst/>
        </p:spPr>
        <p:txBody>
          <a:bodyPr vert="horz" wrap="square" lIns="91434" tIns="45718" rIns="91434" bIns="45718" numCol="1" anchor="t" anchorCtr="0" compatLnSpc="1">
            <a:prstTxWarp prst="textNoShape">
              <a:avLst/>
            </a:prstTxWarp>
          </a:bodyPr>
          <a:lstStyle>
            <a:lvl1pPr algn="r" defTabSz="913953">
              <a:spcBef>
                <a:spcPct val="0"/>
              </a:spcBef>
              <a:defRPr sz="1200">
                <a:solidFill>
                  <a:schemeClr val="tx1"/>
                </a:solidFill>
                <a:latin typeface="Times" pitchFamily="18" charset="0"/>
                <a:ea typeface="+mn-ea"/>
                <a:cs typeface="+mn-cs"/>
              </a:defRPr>
            </a:lvl1pPr>
          </a:lstStyle>
          <a:p>
            <a:pPr>
              <a:defRPr/>
            </a:pPr>
            <a:endParaRPr lang="de-DE"/>
          </a:p>
        </p:txBody>
      </p:sp>
      <p:sp>
        <p:nvSpPr>
          <p:cNvPr id="3076" name="Rectangle 4"/>
          <p:cNvSpPr>
            <a:spLocks noGrp="1" noRot="1" noChangeAspect="1" noChangeArrowheads="1" noTextEdit="1"/>
          </p:cNvSpPr>
          <p:nvPr>
            <p:ph type="sldImg" idx="2"/>
          </p:nvPr>
        </p:nvSpPr>
        <p:spPr bwMode="auto">
          <a:xfrm>
            <a:off x="849313" y="744538"/>
            <a:ext cx="4964112"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197" name="Rectangle 5"/>
          <p:cNvSpPr>
            <a:spLocks noGrp="1" noChangeArrowheads="1"/>
          </p:cNvSpPr>
          <p:nvPr>
            <p:ph type="body" sz="quarter" idx="3"/>
          </p:nvPr>
        </p:nvSpPr>
        <p:spPr bwMode="auto">
          <a:xfrm>
            <a:off x="889000" y="4716463"/>
            <a:ext cx="4959350" cy="4465637"/>
          </a:xfrm>
          <a:prstGeom prst="rect">
            <a:avLst/>
          </a:prstGeom>
          <a:noFill/>
          <a:ln w="9525">
            <a:noFill/>
            <a:miter lim="800000"/>
            <a:headEnd/>
            <a:tailEnd/>
          </a:ln>
          <a:effectLst/>
        </p:spPr>
        <p:txBody>
          <a:bodyPr vert="horz" wrap="square" lIns="91434" tIns="45718" rIns="91434" bIns="45718" numCol="1" anchor="t" anchorCtr="0" compatLnSpc="1">
            <a:prstTxWarp prst="textNoShape">
              <a:avLst/>
            </a:prstTxWarp>
          </a:bodyPr>
          <a:lstStyle/>
          <a:p>
            <a:pPr lvl="0"/>
            <a:r>
              <a:rPr lang="de-DE" noProof="0"/>
              <a:t>Klicken Sie, um die Textformatierung des Masters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8198" name="Rectangle 6"/>
          <p:cNvSpPr>
            <a:spLocks noGrp="1" noChangeArrowheads="1"/>
          </p:cNvSpPr>
          <p:nvPr>
            <p:ph type="ftr" sz="quarter" idx="4"/>
          </p:nvPr>
        </p:nvSpPr>
        <p:spPr bwMode="auto">
          <a:xfrm>
            <a:off x="0" y="9429750"/>
            <a:ext cx="2887663" cy="496888"/>
          </a:xfrm>
          <a:prstGeom prst="rect">
            <a:avLst/>
          </a:prstGeom>
          <a:noFill/>
          <a:ln w="9525">
            <a:noFill/>
            <a:miter lim="800000"/>
            <a:headEnd/>
            <a:tailEnd/>
          </a:ln>
          <a:effectLst/>
        </p:spPr>
        <p:txBody>
          <a:bodyPr vert="horz" wrap="square" lIns="91434" tIns="45718" rIns="91434" bIns="45718" numCol="1" anchor="b" anchorCtr="0" compatLnSpc="1">
            <a:prstTxWarp prst="textNoShape">
              <a:avLst/>
            </a:prstTxWarp>
          </a:bodyPr>
          <a:lstStyle>
            <a:lvl1pPr algn="l" defTabSz="913953">
              <a:spcBef>
                <a:spcPct val="0"/>
              </a:spcBef>
              <a:defRPr sz="1200">
                <a:solidFill>
                  <a:schemeClr val="tx1"/>
                </a:solidFill>
                <a:latin typeface="Times" pitchFamily="18" charset="0"/>
                <a:ea typeface="+mn-ea"/>
                <a:cs typeface="+mn-cs"/>
              </a:defRPr>
            </a:lvl1pPr>
          </a:lstStyle>
          <a:p>
            <a:pPr>
              <a:defRPr/>
            </a:pPr>
            <a:endParaRPr lang="de-DE"/>
          </a:p>
        </p:txBody>
      </p:sp>
      <p:sp>
        <p:nvSpPr>
          <p:cNvPr id="8199" name="Rectangle 7"/>
          <p:cNvSpPr>
            <a:spLocks noGrp="1" noChangeArrowheads="1"/>
          </p:cNvSpPr>
          <p:nvPr>
            <p:ph type="sldNum" sz="quarter" idx="5"/>
          </p:nvPr>
        </p:nvSpPr>
        <p:spPr bwMode="auto">
          <a:xfrm>
            <a:off x="3775075" y="9429750"/>
            <a:ext cx="2887663" cy="496888"/>
          </a:xfrm>
          <a:prstGeom prst="rect">
            <a:avLst/>
          </a:prstGeom>
          <a:noFill/>
          <a:ln w="9525">
            <a:noFill/>
            <a:miter lim="800000"/>
            <a:headEnd/>
            <a:tailEnd/>
          </a:ln>
          <a:effectLst/>
        </p:spPr>
        <p:txBody>
          <a:bodyPr vert="horz" wrap="square" lIns="91434" tIns="45718" rIns="91434" bIns="45718" numCol="1" anchor="b" anchorCtr="0" compatLnSpc="1">
            <a:prstTxWarp prst="textNoShape">
              <a:avLst/>
            </a:prstTxWarp>
          </a:bodyPr>
          <a:lstStyle>
            <a:lvl1pPr algn="r" defTabSz="912813">
              <a:spcBef>
                <a:spcPct val="0"/>
              </a:spcBef>
              <a:defRPr sz="1200">
                <a:solidFill>
                  <a:schemeClr val="tx1"/>
                </a:solidFill>
                <a:latin typeface="Times" charset="0"/>
                <a:cs typeface="+mn-cs"/>
              </a:defRPr>
            </a:lvl1pPr>
          </a:lstStyle>
          <a:p>
            <a:pPr>
              <a:defRPr/>
            </a:pPr>
            <a:fld id="{B7029886-40EC-0D47-A55E-B9CEA8367316}" type="slidenum">
              <a:rPr lang="de-DE"/>
              <a:pPr>
                <a:defRPr/>
              </a:pPr>
              <a:t>‹#›</a:t>
            </a:fld>
            <a:endParaRPr lang="de-DE"/>
          </a:p>
        </p:txBody>
      </p:sp>
    </p:spTree>
    <p:extLst>
      <p:ext uri="{BB962C8B-B14F-4D97-AF65-F5344CB8AC3E}">
        <p14:creationId xmlns:p14="http://schemas.microsoft.com/office/powerpoint/2010/main" val="14986412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charset="0"/>
        <a:cs typeface="ＭＳ Ｐゴシック" charset="0"/>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charset="0"/>
        <a:cs typeface="ＭＳ Ｐゴシック" charset="0"/>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charset="0"/>
        <a:cs typeface="ＭＳ Ｐゴシック" charset="0"/>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charset="0"/>
        <a:cs typeface="ＭＳ Ｐゴシック"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noProof="0" dirty="0" smtClean="0"/>
              <a:t>Good morning everyone, how</a:t>
            </a:r>
            <a:r>
              <a:rPr lang="en-US" b="0" baseline="0" noProof="0" dirty="0" smtClean="0"/>
              <a:t> is everyone doing today?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0" baseline="0" noProof="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noProof="0" dirty="0" smtClean="0"/>
              <a:t>First, I would like to thank the organizers for their kind invitation to be here today.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0" baseline="0" noProof="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0" baseline="0" noProof="0" dirty="0" smtClean="0"/>
              <a:t>But I would also like to thank all of you for taking your time this morning to come to our seminars. We hope you will find the information presented today to be both useful and informative to achieve your publication goals.</a:t>
            </a:r>
            <a:endParaRPr lang="en-US" b="0" noProof="0" dirty="0" smtClean="0"/>
          </a:p>
        </p:txBody>
      </p:sp>
      <p:sp>
        <p:nvSpPr>
          <p:cNvPr id="4" name="スライド番号プレースホルダ 3"/>
          <p:cNvSpPr>
            <a:spLocks noGrp="1"/>
          </p:cNvSpPr>
          <p:nvPr>
            <p:ph type="sldNum" sz="quarter" idx="10"/>
          </p:nvPr>
        </p:nvSpPr>
        <p:spPr/>
        <p:txBody>
          <a:bodyPr/>
          <a:lstStyle/>
          <a:p>
            <a:fld id="{0A51F9BD-5DF6-4FC3-9F68-897DBA21851A}" type="slidenum">
              <a:rPr lang="en-NZ" smtClean="0"/>
              <a:pPr/>
              <a:t>1</a:t>
            </a:fld>
            <a:endParaRPr lang="en-NZ" dirty="0"/>
          </a:p>
        </p:txBody>
      </p:sp>
    </p:spTree>
    <p:extLst>
      <p:ext uri="{BB962C8B-B14F-4D97-AF65-F5344CB8AC3E}">
        <p14:creationId xmlns:p14="http://schemas.microsoft.com/office/powerpoint/2010/main" val="846930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quick tips you can use to immediately improve</a:t>
            </a:r>
            <a:r>
              <a:rPr lang="en-US" baseline="0" dirty="0" smtClean="0"/>
              <a:t> the readability of your manuscript.</a:t>
            </a:r>
          </a:p>
          <a:p>
            <a:endParaRPr lang="en-US" baseline="0" dirty="0" smtClean="0"/>
          </a:p>
          <a:p>
            <a:r>
              <a:rPr lang="en-US" baseline="0" dirty="0" smtClean="0"/>
              <a:t>First is to use short sentences. Long sentences are difficult to read, often with too many ideas for the reader to remember. To be an effective communicator, use 15 to 20 words per sentence to communicate one idea.</a:t>
            </a:r>
          </a:p>
          <a:p>
            <a:endParaRPr lang="en-US" baseline="0" dirty="0" smtClean="0"/>
          </a:p>
          <a:p>
            <a:r>
              <a:rPr lang="en-US" baseline="0" dirty="0" smtClean="0"/>
              <a:t>The second tip is to use active voice. Sentences written in the active voice are simply easier and more direct to understand. </a:t>
            </a:r>
          </a:p>
          <a:p>
            <a:endParaRPr lang="en-US" baseline="0" dirty="0" smtClean="0"/>
          </a:p>
          <a:p>
            <a:r>
              <a:rPr lang="en-US" baseline="0" dirty="0" smtClean="0"/>
              <a:t>For example, let’s look at this passive voice sentence, “The models comparing the economic growth and diversification of Southeast Asia and Central Asia were evaluated.” Because this is in passive voice, the verb is placed at the end of the sentence. That means that the reader doesn’t know what the action is until they have already finished the sentence…and in many cases, will forget what the topic was! Then they’ll have to go back to the beginning to remind themselves what was being evaluated. Furthermore, because this is passive voice, the subject has been removed. Now the reader is left wondering, “Who evaluated these models? The authors? Or a different research group?” It is not clear.</a:t>
            </a:r>
          </a:p>
          <a:p>
            <a:endParaRPr lang="en-US" baseline="0" dirty="0" smtClean="0"/>
          </a:p>
          <a:p>
            <a:r>
              <a:rPr lang="en-US" baseline="0" dirty="0" smtClean="0"/>
              <a:t>To be an effective communicator, use active voice. “We evaluated the models comparing the economic growth and diversification of Southeast Asia and Central Asia.” Now at the very beginning of the sentence, the reader knows exactly what the action is and who is doing it. Much more direct and clear for the reader.</a:t>
            </a:r>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10</a:t>
            </a:fld>
            <a:endParaRPr lang="de-DE"/>
          </a:p>
        </p:txBody>
      </p:sp>
    </p:spTree>
    <p:extLst>
      <p:ext uri="{BB962C8B-B14F-4D97-AF65-F5344CB8AC3E}">
        <p14:creationId xmlns:p14="http://schemas.microsoft.com/office/powerpoint/2010/main" val="3621340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UNPRESENTED SLIDE</a:t>
            </a:r>
          </a:p>
          <a:p>
            <a:endParaRPr lang="en-US" baseline="0" dirty="0" smtClean="0"/>
          </a:p>
          <a:p>
            <a:r>
              <a:rPr lang="en-US" baseline="0" dirty="0" smtClean="0"/>
              <a:t>Note: I have many attendees argue that their field prefers passive voice. So I have accumulated a variety of different style guides from various fields in case someone asks me. </a:t>
            </a:r>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11</a:t>
            </a:fld>
            <a:endParaRPr lang="de-DE"/>
          </a:p>
        </p:txBody>
      </p:sp>
    </p:spTree>
    <p:extLst>
      <p:ext uri="{BB962C8B-B14F-4D97-AF65-F5344CB8AC3E}">
        <p14:creationId xmlns:p14="http://schemas.microsoft.com/office/powerpoint/2010/main" val="1951079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way</a:t>
            </a:r>
            <a:r>
              <a:rPr lang="en-US" baseline="0" dirty="0" smtClean="0"/>
              <a:t> to effectively communicate your ideas is to use sentence structure.</a:t>
            </a:r>
          </a:p>
          <a:p>
            <a:endParaRPr lang="en-US" baseline="0" dirty="0" smtClean="0"/>
          </a:p>
          <a:p>
            <a:r>
              <a:rPr lang="en-US" baseline="0" dirty="0" smtClean="0"/>
              <a:t>For example, I am going to show you two sentences, and I want to see if you can tell me which one suggests you will get a raise:</a:t>
            </a:r>
          </a:p>
          <a:p>
            <a:r>
              <a:rPr lang="en-US" baseline="0" dirty="0" smtClean="0"/>
              <a:t>“You deserve a raise, but the budget is tight.”</a:t>
            </a:r>
          </a:p>
          <a:p>
            <a:r>
              <a:rPr lang="en-US" baseline="0" dirty="0" smtClean="0"/>
              <a:t>“The budget is tight, but you deserve a raise.”</a:t>
            </a:r>
          </a:p>
          <a:p>
            <a:endParaRPr lang="en-US" baseline="0" dirty="0" smtClean="0"/>
          </a:p>
          <a:p>
            <a:r>
              <a:rPr lang="en-US" baseline="0" dirty="0" smtClean="0"/>
              <a:t>Who here thinks the first sentence suggests you will get a raise? Who here thinks it’s the second sentence?</a:t>
            </a:r>
          </a:p>
          <a:p>
            <a:endParaRPr lang="en-US" baseline="0" dirty="0" smtClean="0"/>
          </a:p>
          <a:p>
            <a:r>
              <a:rPr lang="en-US" baseline="0" dirty="0" smtClean="0"/>
              <a:t>Most people worldwide would think the second sentence. But why? If you look at these two sentences, you will see they contain the exact same words. The only difference is the order in which these words are presented.</a:t>
            </a:r>
          </a:p>
          <a:p>
            <a:endParaRPr lang="en-US" baseline="0" dirty="0" smtClean="0"/>
          </a:p>
          <a:p>
            <a:r>
              <a:rPr lang="en-US" baseline="0" dirty="0" smtClean="0"/>
              <a:t>This is called the stress position: readers focus at the end of the sentence to determine what is important.</a:t>
            </a:r>
          </a:p>
          <a:p>
            <a:endParaRPr lang="en-US" baseline="0" dirty="0" smtClean="0"/>
          </a:p>
          <a:p>
            <a:r>
              <a:rPr lang="en-US" baseline="0" dirty="0" smtClean="0"/>
              <a:t>Native English authors do this naturally. But as non-native English authors, you can use this as a valuable technique to emphasize what is important about your idea to your reader.</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12</a:t>
            </a:fld>
            <a:endParaRPr lang="de-DE"/>
          </a:p>
        </p:txBody>
      </p:sp>
    </p:spTree>
    <p:extLst>
      <p:ext uri="{BB962C8B-B14F-4D97-AF65-F5344CB8AC3E}">
        <p14:creationId xmlns:p14="http://schemas.microsoft.com/office/powerpoint/2010/main" val="1210655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the stress position doesn’t only emphasize what is important, it also helps to introduce the topic of the next sentence</a:t>
            </a:r>
            <a:r>
              <a:rPr lang="en-US" baseline="0" dirty="0" smtClean="0"/>
              <a:t> to the reader.</a:t>
            </a:r>
          </a:p>
          <a:p>
            <a:endParaRPr lang="en-US" baseline="0" dirty="0" smtClean="0"/>
          </a:p>
          <a:p>
            <a:r>
              <a:rPr lang="en-US" baseline="0" dirty="0" smtClean="0"/>
              <a:t>Let’s look at these two sentences. The first one is from the previous slide, “The budget is tight, but you deserve a raise.” The end of the sentence not only emphasizes what is important, but also introduces the topic of the next sentence about “your salary.”</a:t>
            </a:r>
          </a:p>
          <a:p>
            <a:endParaRPr lang="en-US" baseline="0" dirty="0" smtClean="0"/>
          </a:p>
          <a:p>
            <a:r>
              <a:rPr lang="en-US" baseline="0" dirty="0" smtClean="0"/>
              <a:t>The information given at the beginning of the sentence is called the topic position, and should introduce the topic of that sentence to the reader.</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13</a:t>
            </a:fld>
            <a:endParaRPr lang="de-DE"/>
          </a:p>
        </p:txBody>
      </p:sp>
    </p:spTree>
    <p:extLst>
      <p:ext uri="{BB962C8B-B14F-4D97-AF65-F5344CB8AC3E}">
        <p14:creationId xmlns:p14="http://schemas.microsoft.com/office/powerpoint/2010/main" val="1854863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if this oval is a sentence that is communicating a single idea, the beginning of the sentence</a:t>
            </a:r>
            <a:r>
              <a:rPr lang="en-US" baseline="0" dirty="0" smtClean="0"/>
              <a:t> not only introduces that idea to the reader, but should link back to previously given information. In this way, you can logically link all your ideas together in your writing to guide your readers through your ideas.</a:t>
            </a:r>
          </a:p>
          <a:p>
            <a:endParaRPr lang="en-US" baseline="0" dirty="0" smtClean="0"/>
          </a:p>
          <a:p>
            <a:r>
              <a:rPr lang="en-US" baseline="0" dirty="0" smtClean="0"/>
              <a:t>Let’s look at these 4 sentences here. In each case, I have highlighted the topic position in blue, which introduces the topic of that sentence. And I have highlighted the stress position in red. Not only does the stress position emphasize what is important about that idea, but in each case logically introduces the topic of the next sentence.</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14</a:t>
            </a:fld>
            <a:endParaRPr lang="de-DE"/>
          </a:p>
        </p:txBody>
      </p:sp>
    </p:spTree>
    <p:extLst>
      <p:ext uri="{BB962C8B-B14F-4D97-AF65-F5344CB8AC3E}">
        <p14:creationId xmlns:p14="http://schemas.microsoft.com/office/powerpoint/2010/main" val="3493721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the topic and stress</a:t>
            </a:r>
            <a:r>
              <a:rPr lang="en-US" baseline="0" dirty="0" smtClean="0"/>
              <a:t> positions are not only useful for structuring your sentences, they are also useful for logically structuring your paragraphs as well.</a:t>
            </a:r>
          </a:p>
          <a:p>
            <a:endParaRPr lang="en-US" baseline="0" dirty="0" smtClean="0"/>
          </a:p>
          <a:p>
            <a:r>
              <a:rPr lang="en-US" baseline="0" dirty="0" smtClean="0"/>
              <a:t>Let’s look at these paragraphs here. The first sentence is called the topic position and introduces the topic of that paragraph to the reader, in this case about OLEDs. This is followed by supporting sentences to further develop this topic. The last, or concluding, sentence is the stress sentence. Like the stress position, it not only emphasizes what is important about this topic, in this case about the strong interest in solution-based processes for OLEDs, but also introduces the topic of the next paragraph, further discussing these solution-processed OLEDs.</a:t>
            </a:r>
          </a:p>
          <a:p>
            <a:endParaRPr lang="en-US" baseline="0" dirty="0" smtClean="0"/>
          </a:p>
          <a:p>
            <a:r>
              <a:rPr lang="en-US" baseline="0" dirty="0" smtClean="0"/>
              <a:t>So to be an effective communicator, use the topic and stress position to logically link your ideas throughout your manuscript.</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15</a:t>
            </a:fld>
            <a:endParaRPr lang="de-DE"/>
          </a:p>
        </p:txBody>
      </p:sp>
    </p:spTree>
    <p:extLst>
      <p:ext uri="{BB962C8B-B14F-4D97-AF65-F5344CB8AC3E}">
        <p14:creationId xmlns:p14="http://schemas.microsoft.com/office/powerpoint/2010/main" val="1560517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of the most common misconceptions that non-native English authors have is thinking that they need to use complex words to make their writing sound more impressive. </a:t>
            </a:r>
          </a:p>
          <a:p>
            <a:endParaRPr lang="en-US" baseline="0" dirty="0" smtClean="0"/>
          </a:p>
          <a:p>
            <a:r>
              <a:rPr lang="en-US" baseline="0" dirty="0" smtClean="0"/>
              <a:t>That is not true!</a:t>
            </a:r>
          </a:p>
          <a:p>
            <a:endParaRPr lang="en-US" baseline="0" dirty="0" smtClean="0"/>
          </a:p>
          <a:p>
            <a:r>
              <a:rPr lang="en-US" baseline="0" dirty="0" smtClean="0"/>
              <a:t>Your ideas and findings are already complex. What makes you an effective communicator is being able to explain these complex ideas simply to your reader.</a:t>
            </a:r>
          </a:p>
          <a:p>
            <a:endParaRPr lang="en-US" baseline="0" dirty="0" smtClean="0"/>
          </a:p>
          <a:p>
            <a:r>
              <a:rPr lang="en-US" baseline="0" dirty="0" smtClean="0"/>
              <a:t>Even Albert Einstein preached this long ago, saying “The definition of genius is taking the complex and making it simple.”</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16</a:t>
            </a:fld>
            <a:endParaRPr lang="de-DE"/>
          </a:p>
        </p:txBody>
      </p:sp>
    </p:spTree>
    <p:extLst>
      <p:ext uri="{BB962C8B-B14F-4D97-AF65-F5344CB8AC3E}">
        <p14:creationId xmlns:p14="http://schemas.microsoft.com/office/powerpoint/2010/main" val="724217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a:t>
            </a:r>
            <a:r>
              <a:rPr lang="en-US" baseline="0" dirty="0" smtClean="0"/>
              <a:t> at an example.</a:t>
            </a:r>
          </a:p>
          <a:p>
            <a:endParaRPr lang="en-US" baseline="0" dirty="0" smtClean="0"/>
          </a:p>
          <a:p>
            <a:r>
              <a:rPr lang="en-US" baseline="0" dirty="0" smtClean="0"/>
              <a:t>“To ascertain the efficaciousness of the program, we interrogated the participants upon completion.”</a:t>
            </a:r>
          </a:p>
          <a:p>
            <a:endParaRPr lang="en-US" baseline="0" dirty="0" smtClean="0"/>
          </a:p>
          <a:p>
            <a:r>
              <a:rPr lang="en-US" baseline="0" dirty="0" smtClean="0"/>
              <a:t>This is nothing wrong with this sentence. It is grammatically correct. However, I am guarantee  you that many readers worldwide will have no idea what I am trying to say because of these complicated words…</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17</a:t>
            </a:fld>
            <a:endParaRPr lang="de-DE"/>
          </a:p>
        </p:txBody>
      </p:sp>
    </p:spTree>
    <p:extLst>
      <p:ext uri="{BB962C8B-B14F-4D97-AF65-F5344CB8AC3E}">
        <p14:creationId xmlns:p14="http://schemas.microsoft.com/office/powerpoint/2010/main" val="1500967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…shown in yellow. </a:t>
            </a:r>
          </a:p>
          <a:p>
            <a:endParaRPr lang="en-US" dirty="0" smtClean="0"/>
          </a:p>
          <a:p>
            <a:r>
              <a:rPr lang="en-US" dirty="0" smtClean="0"/>
              <a:t>I can more simply</a:t>
            </a:r>
            <a:r>
              <a:rPr lang="en-US" baseline="0" dirty="0" smtClean="0"/>
              <a:t> communicate this idea like this, “To determine the success of the program, we questioned the participants upon completion.” Now my idea can be more clearly understood worldwide.</a:t>
            </a:r>
          </a:p>
          <a:p>
            <a:endParaRPr lang="en-US" baseline="0" dirty="0" smtClean="0"/>
          </a:p>
          <a:p>
            <a:r>
              <a:rPr lang="en-US" baseline="0" dirty="0" smtClean="0"/>
              <a:t>When I say “simple language”, I do not mean elementary school English. I mean using the words that are commonly used in your field. To know the best words to describe your ideas, you need to read a lot in your field to be able to learn these words.</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18</a:t>
            </a:fld>
            <a:endParaRPr lang="de-DE"/>
          </a:p>
        </p:txBody>
      </p:sp>
    </p:spTree>
    <p:extLst>
      <p:ext uri="{BB962C8B-B14F-4D97-AF65-F5344CB8AC3E}">
        <p14:creationId xmlns:p14="http://schemas.microsoft.com/office/powerpoint/2010/main" val="2797196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UNPRESENTED SLIDE</a:t>
            </a:r>
          </a:p>
          <a:p>
            <a:endParaRPr lang="en-US" dirty="0" smtClean="0"/>
          </a:p>
          <a:p>
            <a:r>
              <a:rPr lang="en-US" dirty="0" smtClean="0"/>
              <a:t>Note: Some people from engineering</a:t>
            </a:r>
            <a:r>
              <a:rPr lang="en-US" baseline="0" dirty="0" smtClean="0"/>
              <a:t> and computer science have told me that this does not apply to them. So I have found these guidelines online specifically for these fields if attendees ask me about it.</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19</a:t>
            </a:fld>
            <a:endParaRPr lang="de-DE"/>
          </a:p>
        </p:txBody>
      </p:sp>
    </p:spTree>
    <p:extLst>
      <p:ext uri="{BB962C8B-B14F-4D97-AF65-F5344CB8AC3E}">
        <p14:creationId xmlns:p14="http://schemas.microsoft.com/office/powerpoint/2010/main" val="3704908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your</a:t>
            </a:r>
            <a:r>
              <a:rPr lang="en-US" baseline="0" dirty="0" smtClean="0"/>
              <a:t> goal should not only to be published, but also to be widely read in your field. It is in this way that you have impact and influence the advancement of your field. When your papers have more impact, they will be more highly cited. You will build your reputation worldwide, and that of your institution and Kazakhstan. You will establish new international collaborations. All of which will help you advance your career. To do this, you need to be more than just an author, you need to be an effective communicator. That means you ensure that all the information your readers are looking for can be found and understood quickly and efficiently. This is really the focus of my talk today.</a:t>
            </a:r>
          </a:p>
          <a:p>
            <a:endParaRPr lang="en-US" baseline="0" dirty="0" smtClean="0"/>
          </a:p>
          <a:p>
            <a:pPr marL="171450" indent="-171450">
              <a:buFont typeface="Arial" panose="020B0604020202020204" pitchFamily="34" charset="0"/>
              <a:buChar char="•"/>
            </a:pPr>
            <a:r>
              <a:rPr lang="en-US" baseline="0" dirty="0" smtClean="0"/>
              <a:t>Today, we will first discuss what you need to know about academic publishing to achieve your publication goals.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We will then discuss how to effectively communicate your ideas clearly in English.</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Then we will discuss how to choose the most appropriate journal for your manuscript.</a:t>
            </a:r>
          </a:p>
          <a:p>
            <a:pPr marL="171450" indent="-171450">
              <a:buFont typeface="Arial" panose="020B0604020202020204" pitchFamily="34" charset="0"/>
              <a:buChar char="•"/>
            </a:pPr>
            <a:r>
              <a:rPr lang="en-US" baseline="0" dirty="0" smtClean="0"/>
              <a:t/>
            </a:r>
            <a:br>
              <a:rPr lang="en-US" baseline="0" dirty="0" smtClean="0"/>
            </a:br>
            <a:r>
              <a:rPr lang="en-US" baseline="0" dirty="0" smtClean="0"/>
              <a:t>Finally, we then discuss how to logically organize your ideas in both your manuscript and cover letter.</a:t>
            </a:r>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2</a:t>
            </a:fld>
            <a:endParaRPr lang="de-DE"/>
          </a:p>
        </p:txBody>
      </p:sp>
    </p:spTree>
    <p:extLst>
      <p:ext uri="{BB962C8B-B14F-4D97-AF65-F5344CB8AC3E}">
        <p14:creationId xmlns:p14="http://schemas.microsoft.com/office/powerpoint/2010/main" val="595986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Now</a:t>
            </a:r>
            <a:r>
              <a:rPr lang="en-US" baseline="0" dirty="0" smtClean="0"/>
              <a:t> that we have talked about what journal editors are looking for and how to effectively communicate your ideas in English, let’s now discuss choosing the right journal for your study.</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20</a:t>
            </a:fld>
            <a:endParaRPr lang="de-DE"/>
          </a:p>
        </p:txBody>
      </p:sp>
    </p:spTree>
    <p:extLst>
      <p:ext uri="{BB962C8B-B14F-4D97-AF65-F5344CB8AC3E}">
        <p14:creationId xmlns:p14="http://schemas.microsoft.com/office/powerpoint/2010/main" val="1117142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when is the best</a:t>
            </a:r>
            <a:r>
              <a:rPr lang="en-US" baseline="0" dirty="0" smtClean="0"/>
              <a:t> time to choose a journal?</a:t>
            </a:r>
          </a:p>
          <a:p>
            <a:r>
              <a:rPr lang="en-US" baseline="0" dirty="0" smtClean="0"/>
              <a:t/>
            </a:r>
            <a:br>
              <a:rPr lang="en-US" baseline="0" dirty="0" smtClean="0"/>
            </a:br>
            <a:r>
              <a:rPr lang="en-US" baseline="0" dirty="0" smtClean="0"/>
              <a:t>Well, you first need to decide how much data you want to publish. Do you have a small amount of data that you want to publish quickly? Then you will likely want to publish a short communication. However, if you have much more data and a more complete story, then an original research article is more appropriate. Different journals publish different article types, so this will be important to decide.</a:t>
            </a:r>
          </a:p>
          <a:p>
            <a:endParaRPr lang="en-US" baseline="0" dirty="0" smtClean="0"/>
          </a:p>
          <a:p>
            <a:r>
              <a:rPr lang="en-US" baseline="0" dirty="0" smtClean="0"/>
              <a:t>You will also need to determine how novel your findings are. The more novel your research is, you will be able to target a higher impact factor journal.</a:t>
            </a:r>
          </a:p>
          <a:p>
            <a:endParaRPr lang="en-US" baseline="0" dirty="0" smtClean="0"/>
          </a:p>
          <a:p>
            <a:r>
              <a:rPr lang="en-US" baseline="0" dirty="0" smtClean="0"/>
              <a:t>Lastly, you will need to decide who will benefit for your study, to whom are your findings relevant for? If your findings are very regional, it could be difficult to convince the journal editor of an international journal that their worldwide readership will be interested in your work–so a regional journal may be the best choice. Further, if you have very specialized findings, broad-focused journal editors may not think your work will be interesting to their journal’s broad readership–so a more specialized journal may be more appropriate. Remember, journal editors want to publish papers that are interesting to their journal’s readership.</a:t>
            </a:r>
          </a:p>
          <a:p>
            <a:endParaRPr lang="en-US" baseline="0" dirty="0" smtClean="0"/>
          </a:p>
          <a:p>
            <a:r>
              <a:rPr lang="en-US" baseline="0" dirty="0" smtClean="0"/>
              <a:t>So once you have evaluated these factors, it can help decide the type of a journal that may be best for your study–for example, a specialized regional journal that publishes brief communications. That helps to narrow down which journals you should be evaluating.</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21</a:t>
            </a:fld>
            <a:endParaRPr lang="de-DE"/>
          </a:p>
        </p:txBody>
      </p:sp>
    </p:spTree>
    <p:extLst>
      <p:ext uri="{BB962C8B-B14F-4D97-AF65-F5344CB8AC3E}">
        <p14:creationId xmlns:p14="http://schemas.microsoft.com/office/powerpoint/2010/main" val="2897007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you should always choose a journal before you</a:t>
            </a:r>
            <a:r>
              <a:rPr lang="en-US" baseline="0" dirty="0" smtClean="0"/>
              <a:t> begin writing your manuscript! There are several important reasons for doing this.</a:t>
            </a:r>
          </a:p>
          <a:p>
            <a:endParaRPr lang="en-US" baseline="0" dirty="0" smtClean="0"/>
          </a:p>
          <a:p>
            <a:r>
              <a:rPr lang="en-US" baseline="0" dirty="0" smtClean="0"/>
              <a:t>First, you need to be familiar with the author guidelines. Each journal will format their articles in specific ways, so you need to know how to format your manuscript properly.</a:t>
            </a:r>
          </a:p>
          <a:p>
            <a:pPr marL="171450" indent="-171450">
              <a:buFont typeface="Arial" charset="0"/>
              <a:buChar char="•"/>
            </a:pPr>
            <a:r>
              <a:rPr lang="en-US" baseline="0" dirty="0" smtClean="0"/>
              <a:t>Check the manuscript structure that journal uses; for example, do they have a separate Results and Discussion sections? Or do they have a combined Results–Discussion section?</a:t>
            </a:r>
          </a:p>
          <a:p>
            <a:pPr marL="171450" indent="-171450">
              <a:buFont typeface="Arial" charset="0"/>
              <a:buChar char="•"/>
            </a:pPr>
            <a:r>
              <a:rPr lang="en-US" baseline="0" dirty="0" smtClean="0"/>
              <a:t>Check the limits that journal has on the number of words, figures, and references you can use in your manuscript.</a:t>
            </a:r>
          </a:p>
          <a:p>
            <a:pPr marL="171450" indent="-171450">
              <a:buFont typeface="Arial" charset="0"/>
              <a:buChar char="•"/>
            </a:pPr>
            <a:r>
              <a:rPr lang="en-US" baseline="0" dirty="0" smtClean="0"/>
              <a:t>Lastly, check the reference style that journal uses. I strongly encourage you to use reference management software, like Papers, to format your references; but if you do not, you need to know how to format your references properly for your target journal.</a:t>
            </a:r>
          </a:p>
          <a:p>
            <a:endParaRPr lang="en-US" baseline="0" dirty="0" smtClean="0"/>
          </a:p>
          <a:p>
            <a:r>
              <a:rPr lang="en-US" baseline="0" dirty="0" smtClean="0"/>
              <a:t>In addition to the author guidelines, you also need to be familiar with the aims and scope of the journal. Why? You have a lot of competition! You need to ensure that the journal editor thinks that your manuscript is more suitable for their journal than your competitors’. How do you do this? Well, in the aims and scope, journal editors will often emphasize which topics and readers that journal is interested in. You should mention these topics and these readers in your manuscript to help emphasize its suitability for the journal.</a:t>
            </a:r>
          </a:p>
          <a:p>
            <a:endParaRPr lang="en-US" baseline="0" dirty="0" smtClean="0"/>
          </a:p>
          <a:p>
            <a:r>
              <a:rPr lang="en-US" baseline="0" dirty="0" smtClean="0"/>
              <a:t>These are the two most important reasons to choose a journal first, but there are a couple more useful tips as well.</a:t>
            </a:r>
          </a:p>
          <a:p>
            <a:endParaRPr lang="en-US" baseline="0" dirty="0" smtClean="0"/>
          </a:p>
          <a:p>
            <a:r>
              <a:rPr lang="en-US" baseline="0" dirty="0" smtClean="0"/>
              <a:t>First, journal editors will often look at your reference list to see if you have cited articles published by their journal. Why? It again demonstrates suitability. If they see that you have cited recently published articles, it suggests that your work is building on research that journal has recently published, and therefore, your work is likely suitable to be published by their journal as well. So choose a journal first, identify 2 or 3 recently published articles and be sure to include them in your manuscript.</a:t>
            </a:r>
          </a:p>
          <a:p>
            <a:endParaRPr lang="en-US" baseline="0" dirty="0" smtClean="0"/>
          </a:p>
          <a:p>
            <a:r>
              <a:rPr lang="en-US" baseline="0" dirty="0" smtClean="0"/>
              <a:t>Lastly, although I discussed some general guidelines for writing well, some journal editors will have their own writing preferences. They may prefer active voice, but maybe they prefer third person over first person active voice. So instead of saying “We showed…”, they prefer you to say “This study showed…” Look at recently published articles in the journal and see if you may need to modify your writing style to suit the preferences of the journal editor. Again, this can help emphasize suitability for that journal.</a:t>
            </a:r>
          </a:p>
          <a:p>
            <a:endParaRPr lang="en-US" baseline="0" dirty="0" smtClean="0"/>
          </a:p>
          <a:p>
            <a:r>
              <a:rPr lang="en-US" baseline="0" dirty="0" smtClean="0"/>
              <a:t>So there are many reasons to choose a journal before you write your manuscript. And previously we discussed how to identify which type of journal will likely be best; such as a regional specialized journal that published short communications. So now it is time to start evaluating individual journals.</a:t>
            </a:r>
          </a:p>
          <a:p>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22</a:t>
            </a:fld>
            <a:endParaRPr lang="de-DE"/>
          </a:p>
        </p:txBody>
      </p:sp>
    </p:spTree>
    <p:extLst>
      <p:ext uri="{BB962C8B-B14F-4D97-AF65-F5344CB8AC3E}">
        <p14:creationId xmlns:p14="http://schemas.microsoft.com/office/powerpoint/2010/main" val="150122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different factors to consider,</a:t>
            </a:r>
            <a:r>
              <a:rPr lang="en-US" baseline="0" dirty="0" smtClean="0"/>
              <a:t> all of which will be accessible from the journal’s website.</a:t>
            </a:r>
          </a:p>
          <a:p>
            <a:endParaRPr lang="en-US" baseline="0" dirty="0" smtClean="0"/>
          </a:p>
          <a:p>
            <a:r>
              <a:rPr lang="en-US" baseline="0" dirty="0" smtClean="0"/>
              <a:t>First, the aims and scope. Be sure the journal published research similar to yours. But your goal is not only to be published, but also to be widely read.</a:t>
            </a:r>
          </a:p>
          <a:p>
            <a:endParaRPr lang="en-US" baseline="0" dirty="0" smtClean="0"/>
          </a:p>
          <a:p>
            <a:r>
              <a:rPr lang="en-US" baseline="0" dirty="0" smtClean="0"/>
              <a:t>So you need to also ensure your target audience makes up the readership of that journal. This information will often be included in the aims and scope as well.</a:t>
            </a:r>
          </a:p>
          <a:p>
            <a:endParaRPr lang="en-US" baseline="0" dirty="0" smtClean="0"/>
          </a:p>
          <a:p>
            <a:r>
              <a:rPr lang="en-US" baseline="0" dirty="0" smtClean="0"/>
              <a:t>To ensure that these readers can find your work, you need to make sure that the journal is indexed in the online databases these readers use to find articles. This will help improve the visibility of your research online.</a:t>
            </a:r>
          </a:p>
          <a:p>
            <a:endParaRPr lang="en-US" baseline="0" dirty="0" smtClean="0"/>
          </a:p>
          <a:p>
            <a:r>
              <a:rPr lang="en-US" baseline="0" dirty="0" smtClean="0"/>
              <a:t>In addition to improving visibility, you may also wish to improve the accessibility of your findings by publishing open access. That means, readers do not need to pay to read your article, it is publically available online.</a:t>
            </a:r>
          </a:p>
          <a:p>
            <a:endParaRPr lang="en-US" baseline="0" dirty="0" smtClean="0"/>
          </a:p>
          <a:p>
            <a:r>
              <a:rPr lang="en-US" baseline="0" dirty="0" smtClean="0"/>
              <a:t>Lastly, you may also wish to consider the impact factor of the journal and ensure it is suitable for the novelty of your findings.</a:t>
            </a:r>
          </a:p>
          <a:p>
            <a:endParaRPr lang="en-US" baseline="0" dirty="0" smtClean="0"/>
          </a:p>
          <a:p>
            <a:r>
              <a:rPr lang="en-US" baseline="0" dirty="0" smtClean="0"/>
              <a:t>In the next few slides, I would like to discuss open access and impact factor in a bit more detail.</a:t>
            </a:r>
          </a:p>
          <a:p>
            <a:endParaRPr lang="en-US" baseline="0" dirty="0" smtClean="0"/>
          </a:p>
          <a:p>
            <a:r>
              <a:rPr lang="en-US" baseline="0" dirty="0" smtClean="0"/>
              <a:t>Let’s first begin with open access.</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23</a:t>
            </a:fld>
            <a:endParaRPr lang="de-DE"/>
          </a:p>
        </p:txBody>
      </p:sp>
    </p:spTree>
    <p:extLst>
      <p:ext uri="{BB962C8B-B14F-4D97-AF65-F5344CB8AC3E}">
        <p14:creationId xmlns:p14="http://schemas.microsoft.com/office/powerpoint/2010/main" val="338888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Worldwide,</a:t>
            </a:r>
            <a:r>
              <a:rPr lang="en-US" baseline="0" dirty="0" smtClean="0"/>
              <a:t> ensuring your work is open access is becoming more and more common, as shown here. Many research organizations and funding agencies are requiring their researchers to make their findings publically available. Although Kazakhstan currently does not have open access mandates, it may in the near future if it follows the worldwide trends–so this is something you should be aware of.</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24</a:t>
            </a:fld>
            <a:endParaRPr lang="de-DE"/>
          </a:p>
        </p:txBody>
      </p:sp>
    </p:spTree>
    <p:extLst>
      <p:ext uri="{BB962C8B-B14F-4D97-AF65-F5344CB8AC3E}">
        <p14:creationId xmlns:p14="http://schemas.microsoft.com/office/powerpoint/2010/main" val="2147469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in addition to being forced to publish open access, you should actually want to publish</a:t>
            </a:r>
            <a:r>
              <a:rPr lang="en-US" baseline="0" dirty="0" smtClean="0"/>
              <a:t> open access anyway. There are many benefits to you!</a:t>
            </a:r>
          </a:p>
          <a:p>
            <a:endParaRPr lang="en-US" baseline="0" dirty="0" smtClean="0"/>
          </a:p>
          <a:p>
            <a:r>
              <a:rPr lang="en-US" baseline="0" dirty="0" smtClean="0"/>
              <a:t>First of all, your findings will be more accessible worldwide. </a:t>
            </a:r>
          </a:p>
          <a:p>
            <a:r>
              <a:rPr lang="en-US" baseline="0" dirty="0" smtClean="0"/>
              <a:t>More people around the world will be able to download and read your article. The more people that read your work, the more impact it will have on the field.</a:t>
            </a:r>
          </a:p>
          <a:p>
            <a:r>
              <a:rPr lang="en-US" baseline="0" dirty="0" smtClean="0"/>
              <a:t>It will also have broader reach as well. If your findings are useful for people outside of academia; for example, in government or industry, they may not have subscriptions to many journals. So publishing open access ensures that all readers be able to read about your study.</a:t>
            </a:r>
          </a:p>
          <a:p>
            <a:r>
              <a:rPr lang="en-US" baseline="0" dirty="0" smtClean="0"/>
              <a:t>Lastly, remember that many universities in emerging markets do not have a lot money to buy subscriptions to all these academic journals. A common problem that researchers in countries like Vietnam or Indonesia have told me is that they often want to read about a study, but their university doesn’t have access. So if you want to have more impact worldwide, publishing open access is a great way to do so.</a:t>
            </a:r>
          </a:p>
          <a:p>
            <a:endParaRPr lang="en-US" baseline="0" dirty="0" smtClean="0"/>
          </a:p>
          <a:p>
            <a:r>
              <a:rPr lang="en-US" baseline="0" dirty="0" smtClean="0"/>
              <a:t>Publishing open access has also been shown to increase the number of downloads your article may have.</a:t>
            </a:r>
          </a:p>
          <a:p>
            <a:r>
              <a:rPr lang="en-US" baseline="0" dirty="0" smtClean="0"/>
              <a:t>Not only are open access articles more often downloaded,</a:t>
            </a:r>
          </a:p>
          <a:p>
            <a:r>
              <a:rPr lang="en-US" baseline="0" dirty="0" smtClean="0"/>
              <a:t>But they have a social network advantage. That means, if you share your article on social networks like Twitter, people around the world can immediately click on the link and read your article. This is a great way to promote your article worldwide after publication.</a:t>
            </a:r>
          </a:p>
          <a:p>
            <a:r>
              <a:rPr lang="en-US" baseline="0" dirty="0" smtClean="0"/>
              <a:t>When more people are aware of the work you’ve done and they have increased access to that work, you will have more impact in the field and build your reputation and that of your institution and Kazakhstan.</a:t>
            </a:r>
          </a:p>
          <a:p>
            <a:endParaRPr lang="en-US" baseline="0" dirty="0" smtClean="0"/>
          </a:p>
          <a:p>
            <a:r>
              <a:rPr lang="en-US" baseline="0" dirty="0" smtClean="0"/>
              <a:t>Another advantage of open access is that the author, not the publisher, retains the copyright to the article. </a:t>
            </a:r>
          </a:p>
          <a:p>
            <a:endParaRPr lang="en-US" baseline="0" dirty="0" smtClean="0"/>
          </a:p>
          <a:p>
            <a:r>
              <a:rPr lang="en-US" baseline="0" dirty="0" smtClean="0"/>
              <a:t>Furthermore, because open access journals are published exclusively online, you often don</a:t>
            </a:r>
            <a:r>
              <a:rPr lang="fr-FR" baseline="0" dirty="0" smtClean="0"/>
              <a:t>’</a:t>
            </a:r>
            <a:r>
              <a:rPr lang="en-US" baseline="0" dirty="0" smtClean="0"/>
              <a:t>t have to wait for the next issue to be printed before your work is published, Instead, it will be available immediately online.</a:t>
            </a:r>
          </a:p>
          <a:p>
            <a:endParaRPr lang="en-US" baseline="0" dirty="0" smtClean="0"/>
          </a:p>
          <a:p>
            <a:r>
              <a:rPr lang="en-US" baseline="0" dirty="0" smtClean="0"/>
              <a:t>Lastly, because these journals are online only, they have often have much less restrictions on word and figure limits. These word and figure limits are originally meant to keep articles of a certain length so each printed issue is not so big. But when there are no printed issues, this is not a problem. So if you have a longer manuscript you would like to write, or have more figures that most printed journals will allow, open access may again be a good option.</a:t>
            </a:r>
          </a:p>
          <a:p>
            <a:endParaRPr lang="en-US" baseline="0" dirty="0" smtClean="0"/>
          </a:p>
          <a:p>
            <a:r>
              <a:rPr lang="en-US" baseline="0" dirty="0" smtClean="0"/>
              <a:t>So as you can see, there are many benefits to you to publish open access!</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25</a:t>
            </a:fld>
            <a:endParaRPr lang="de-DE"/>
          </a:p>
        </p:txBody>
      </p:sp>
    </p:spTree>
    <p:extLst>
      <p:ext uri="{BB962C8B-B14F-4D97-AF65-F5344CB8AC3E}">
        <p14:creationId xmlns:p14="http://schemas.microsoft.com/office/powerpoint/2010/main" val="4387923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at Springer, open access is our expertise! We publish hundreds of open access journals under </a:t>
            </a:r>
            <a:r>
              <a:rPr lang="en-US" baseline="0" dirty="0" err="1" smtClean="0"/>
              <a:t>BioMed</a:t>
            </a:r>
            <a:r>
              <a:rPr lang="en-US" baseline="0" dirty="0" smtClean="0"/>
              <a:t> Central or </a:t>
            </a:r>
            <a:r>
              <a:rPr lang="en-US" baseline="0" dirty="0" err="1" smtClean="0"/>
              <a:t>SpringerOpen</a:t>
            </a:r>
            <a:r>
              <a:rPr lang="en-US" baseline="0" dirty="0" smtClean="0"/>
              <a:t>. But for all the others that we publish, we offer open access options; which means that although it is a subscription journal, you can still pay to have your article published open access. </a:t>
            </a:r>
          </a:p>
          <a:p>
            <a:endParaRPr lang="en-US" baseline="0" dirty="0" smtClean="0"/>
          </a:p>
          <a:p>
            <a:r>
              <a:rPr lang="en-US" baseline="0" dirty="0" smtClean="0"/>
              <a:t>So if open access is such a great publishing model with so many opportunities available, why doesn’t everyone publish open access?</a:t>
            </a:r>
          </a:p>
          <a:p>
            <a:endParaRPr lang="en-US" baseline="0" dirty="0" smtClean="0"/>
          </a:p>
          <a:p>
            <a:r>
              <a:rPr lang="en-US" baseline="0" dirty="0" smtClean="0"/>
              <a:t>Well, one common reason is a common myth many people have…</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26</a:t>
            </a:fld>
            <a:endParaRPr lang="de-DE"/>
          </a:p>
        </p:txBody>
      </p:sp>
    </p:spTree>
    <p:extLst>
      <p:ext uri="{BB962C8B-B14F-4D97-AF65-F5344CB8AC3E}">
        <p14:creationId xmlns:p14="http://schemas.microsoft.com/office/powerpoint/2010/main" val="19111651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that is that open access journals are not good quality.</a:t>
            </a:r>
          </a:p>
          <a:p>
            <a:endParaRPr lang="en-US" baseline="0" dirty="0" smtClean="0"/>
          </a:p>
          <a:p>
            <a:r>
              <a:rPr lang="en-US" baseline="0" dirty="0" smtClean="0"/>
              <a:t>But that is simply not true. All reputable open access journals, such as all of those published by Springer, have the same rigorous peer review process as subscription journals.</a:t>
            </a:r>
          </a:p>
          <a:p>
            <a:endParaRPr lang="en-US" baseline="0" dirty="0" smtClean="0"/>
          </a:p>
          <a:p>
            <a:r>
              <a:rPr lang="en-US" baseline="0" dirty="0" smtClean="0"/>
              <a:t>So why are the impact factors often lower? Simply because the journals are newer. Many have only been established in the last few years, compared with the 50 or 100 years of many subscription journals. </a:t>
            </a:r>
          </a:p>
          <a:p>
            <a:r>
              <a:rPr lang="en-US" baseline="0" dirty="0" smtClean="0"/>
              <a:t>Therefore, they are not as well known in the field…yet…</a:t>
            </a:r>
          </a:p>
          <a:p>
            <a:r>
              <a:rPr lang="en-US" baseline="0" dirty="0" smtClean="0"/>
              <a:t>Which leads to fewer citations, and consequently a lower impact factor.</a:t>
            </a:r>
          </a:p>
          <a:p>
            <a:endParaRPr lang="en-US" baseline="0" dirty="0" smtClean="0"/>
          </a:p>
          <a:p>
            <a:r>
              <a:rPr lang="en-US" baseline="0" dirty="0" smtClean="0"/>
              <a:t>However, this trend is changing.</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27</a:t>
            </a:fld>
            <a:endParaRPr lang="de-DE"/>
          </a:p>
        </p:txBody>
      </p:sp>
    </p:spTree>
    <p:extLst>
      <p:ext uri="{BB962C8B-B14F-4D97-AF65-F5344CB8AC3E}">
        <p14:creationId xmlns:p14="http://schemas.microsoft.com/office/powerpoint/2010/main" val="2694415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164 journals published</a:t>
            </a:r>
            <a:r>
              <a:rPr lang="en-US" baseline="0" dirty="0" smtClean="0"/>
              <a:t> by </a:t>
            </a:r>
            <a:r>
              <a:rPr lang="en-US" baseline="0" dirty="0" err="1" smtClean="0"/>
              <a:t>BioMed</a:t>
            </a:r>
            <a:r>
              <a:rPr lang="en-US" baseline="0" dirty="0" smtClean="0"/>
              <a:t> Central have impact factors, many of which are very respectable in the field.</a:t>
            </a:r>
          </a:p>
          <a:p>
            <a:r>
              <a:rPr lang="en-US" baseline="0" dirty="0" smtClean="0"/>
              <a:t/>
            </a:r>
            <a:br>
              <a:rPr lang="en-US" baseline="0" dirty="0" smtClean="0"/>
            </a:br>
            <a:r>
              <a:rPr lang="en-US" baseline="0" dirty="0" smtClean="0"/>
              <a:t>So as these journals become more visible and receive more citations, you will see the impact factors of open access journals increasing over time. I expect that in the next 10-15 years, many open access journals will have impact factors similar to those of their subscription journal counterparts.</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28</a:t>
            </a:fld>
            <a:endParaRPr lang="de-DE"/>
          </a:p>
        </p:txBody>
      </p:sp>
    </p:spTree>
    <p:extLst>
      <p:ext uri="{BB962C8B-B14F-4D97-AF65-F5344CB8AC3E}">
        <p14:creationId xmlns:p14="http://schemas.microsoft.com/office/powerpoint/2010/main" val="21427570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common question authors</a:t>
            </a:r>
            <a:r>
              <a:rPr lang="en-US" baseline="0" dirty="0" smtClean="0"/>
              <a:t> often ask, however, is about funding–how to pay for the open access fees. There are many options available to authors worldwide, often using their grants or funding provided by their institutions. We don’t have time to go into a lot of detail today, but I strongly encourage you to visit this site to get more information on how pay for the open access fees, if there are any. Please keep in mind that not all open access journals charge publication fees!</a:t>
            </a:r>
            <a:endParaRPr lang="de-DE" dirty="0"/>
          </a:p>
        </p:txBody>
      </p:sp>
      <p:sp>
        <p:nvSpPr>
          <p:cNvPr id="4" name="Slide Number Placeholder 3"/>
          <p:cNvSpPr>
            <a:spLocks noGrp="1"/>
          </p:cNvSpPr>
          <p:nvPr>
            <p:ph type="sldNum" sz="quarter" idx="10"/>
          </p:nvPr>
        </p:nvSpPr>
        <p:spPr/>
        <p:txBody>
          <a:bodyPr/>
          <a:lstStyle/>
          <a:p>
            <a:fld id="{0A51F9BD-5DF6-4FC3-9F68-897DBA21851A}" type="slidenum">
              <a:rPr lang="en-NZ" smtClean="0"/>
              <a:pPr/>
              <a:t>29</a:t>
            </a:fld>
            <a:endParaRPr lang="en-NZ" dirty="0"/>
          </a:p>
        </p:txBody>
      </p:sp>
    </p:spTree>
    <p:extLst>
      <p:ext uri="{BB962C8B-B14F-4D97-AF65-F5344CB8AC3E}">
        <p14:creationId xmlns:p14="http://schemas.microsoft.com/office/powerpoint/2010/main" val="992277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begin by discussing academi</a:t>
            </a:r>
            <a:r>
              <a:rPr lang="en-US" baseline="0" dirty="0" smtClean="0"/>
              <a:t>c publishing.</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3</a:t>
            </a:fld>
            <a:endParaRPr lang="de-DE"/>
          </a:p>
        </p:txBody>
      </p:sp>
    </p:spTree>
    <p:extLst>
      <p:ext uri="{BB962C8B-B14F-4D97-AF65-F5344CB8AC3E}">
        <p14:creationId xmlns:p14="http://schemas.microsoft.com/office/powerpoint/2010/main" val="35391380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have covered open access, I would now</a:t>
            </a:r>
            <a:r>
              <a:rPr lang="en-US" baseline="0" dirty="0" smtClean="0"/>
              <a:t> like to discuss impact factor in more detail for you.</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30</a:t>
            </a:fld>
            <a:endParaRPr lang="de-DE"/>
          </a:p>
        </p:txBody>
      </p:sp>
    </p:spTree>
    <p:extLst>
      <p:ext uri="{BB962C8B-B14F-4D97-AF65-F5344CB8AC3E}">
        <p14:creationId xmlns:p14="http://schemas.microsoft.com/office/powerpoint/2010/main" val="19822758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what is the impact factor?</a:t>
            </a:r>
          </a:p>
          <a:p>
            <a:endParaRPr lang="en-US" baseline="0" dirty="0" smtClean="0"/>
          </a:p>
          <a:p>
            <a:r>
              <a:rPr lang="en-US" baseline="0" dirty="0" smtClean="0"/>
              <a:t>Essentially it is the average number of citations a journal has from articles published in the previous 2 years.</a:t>
            </a:r>
          </a:p>
          <a:p>
            <a:endParaRPr lang="en-US" baseline="0" dirty="0" smtClean="0"/>
          </a:p>
          <a:p>
            <a:r>
              <a:rPr lang="en-US" baseline="0" dirty="0" smtClean="0"/>
              <a:t>How is this calculated? Well, the total number of citations to all published items in 2014 is divided by the total number of articles and reviews published in 2012 and 2013. As you can see, the type of items in the numerator and denominator are different…which leads to the quotient problem I’ll discuss a couple of slides later.</a:t>
            </a:r>
          </a:p>
          <a:p>
            <a:endParaRPr lang="en-US" baseline="0" dirty="0" smtClean="0"/>
          </a:p>
          <a:p>
            <a:r>
              <a:rPr lang="en-US" baseline="0" dirty="0" smtClean="0"/>
              <a:t>Also important to remember that impact factors are only generated for journals indexed by Thomson Reuter’s Journal Citation Reports (for example, SCI).</a:t>
            </a:r>
            <a:endParaRPr lang="de-DE" dirty="0"/>
          </a:p>
        </p:txBody>
      </p:sp>
      <p:sp>
        <p:nvSpPr>
          <p:cNvPr id="4" name="Slide Number Placeholder 3"/>
          <p:cNvSpPr>
            <a:spLocks noGrp="1"/>
          </p:cNvSpPr>
          <p:nvPr>
            <p:ph type="sldNum" sz="quarter" idx="10"/>
          </p:nvPr>
        </p:nvSpPr>
        <p:spPr/>
        <p:txBody>
          <a:bodyPr/>
          <a:lstStyle/>
          <a:p>
            <a:fld id="{0A51F9BD-5DF6-4FC3-9F68-897DBA21851A}" type="slidenum">
              <a:rPr lang="en-NZ" smtClean="0"/>
              <a:pPr/>
              <a:t>31</a:t>
            </a:fld>
            <a:endParaRPr lang="en-NZ" dirty="0"/>
          </a:p>
        </p:txBody>
      </p:sp>
    </p:spTree>
    <p:extLst>
      <p:ext uri="{BB962C8B-B14F-4D97-AF65-F5344CB8AC3E}">
        <p14:creationId xmlns:p14="http://schemas.microsoft.com/office/powerpoint/2010/main" val="9922770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why is the impact factor important? A</a:t>
            </a:r>
            <a:r>
              <a:rPr lang="en-US" baseline="0" dirty="0" smtClean="0"/>
              <a:t> couple of reasons.</a:t>
            </a:r>
          </a:p>
          <a:p>
            <a:endParaRPr lang="en-US" baseline="0" dirty="0" smtClean="0"/>
          </a:p>
          <a:p>
            <a:r>
              <a:rPr lang="en-US" baseline="0" dirty="0" smtClean="0"/>
              <a:t>First, journals with higher impact factors are often more widely read in the field. People will visit those websites more often and may even receive the table of contents emailed to them when new issues are published. So publishing your paper in a higher impact factor journal may help increase the visibility of your work.</a:t>
            </a:r>
          </a:p>
          <a:p>
            <a:endParaRPr lang="en-US" baseline="0" dirty="0" smtClean="0"/>
          </a:p>
          <a:p>
            <a:r>
              <a:rPr lang="en-US" baseline="0" dirty="0" smtClean="0"/>
              <a:t>Second, impact factors are often used as a metric of success by both funding agencies and university committees. So publishing in higher impact factor journals, if it is suitable for the novelty of your findings, can help your careers.</a:t>
            </a:r>
          </a:p>
        </p:txBody>
      </p:sp>
      <p:sp>
        <p:nvSpPr>
          <p:cNvPr id="4" name="Slide Number Placeholder 3"/>
          <p:cNvSpPr>
            <a:spLocks noGrp="1"/>
          </p:cNvSpPr>
          <p:nvPr>
            <p:ph type="sldNum" sz="quarter" idx="10"/>
          </p:nvPr>
        </p:nvSpPr>
        <p:spPr/>
        <p:txBody>
          <a:bodyPr/>
          <a:lstStyle/>
          <a:p>
            <a:fld id="{0A51F9BD-5DF6-4FC3-9F68-897DBA21851A}" type="slidenum">
              <a:rPr lang="en-NZ" smtClean="0"/>
              <a:pPr/>
              <a:t>32</a:t>
            </a:fld>
            <a:endParaRPr lang="en-NZ" dirty="0"/>
          </a:p>
        </p:txBody>
      </p:sp>
    </p:spTree>
    <p:extLst>
      <p:ext uri="{BB962C8B-B14F-4D97-AF65-F5344CB8AC3E}">
        <p14:creationId xmlns:p14="http://schemas.microsoft.com/office/powerpoint/2010/main" val="9922770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this the best or</a:t>
            </a:r>
            <a:r>
              <a:rPr lang="en-US" baseline="0" dirty="0" smtClean="0"/>
              <a:t> only option to measure impact in the field? No!</a:t>
            </a:r>
          </a:p>
          <a:p>
            <a:endParaRPr lang="en-US" baseline="0" dirty="0" smtClean="0"/>
          </a:p>
          <a:p>
            <a:r>
              <a:rPr lang="en-US" baseline="0" dirty="0" smtClean="0"/>
              <a:t>First of all, there are several problems with the impact factor.</a:t>
            </a:r>
          </a:p>
          <a:p>
            <a:pPr marL="171450" indent="-171450">
              <a:buFont typeface="Arial" panose="020B0604020202020204" pitchFamily="34" charset="0"/>
              <a:buChar char="•"/>
            </a:pPr>
            <a:r>
              <a:rPr lang="en-US" baseline="0" dirty="0" smtClean="0"/>
              <a:t>As mentioned earlier, impact factors are only generated for journals indexed in Web of Science; such as SCI, </a:t>
            </a:r>
            <a:r>
              <a:rPr lang="en-US" baseline="0" dirty="0" err="1" smtClean="0"/>
              <a:t>SSCI</a:t>
            </a:r>
            <a:r>
              <a:rPr lang="en-US" baseline="0" dirty="0" smtClean="0"/>
              <a:t>, and </a:t>
            </a:r>
            <a:r>
              <a:rPr lang="en-US" baseline="0" dirty="0" err="1" smtClean="0"/>
              <a:t>AHCI</a:t>
            </a:r>
            <a:r>
              <a:rPr lang="en-US" baseline="0" dirty="0" smtClean="0"/>
              <a:t>. So it is has a </a:t>
            </a:r>
            <a:r>
              <a:rPr lang="en-US" b="1" baseline="0" dirty="0" smtClean="0"/>
              <a:t>limited sample source</a:t>
            </a:r>
            <a:r>
              <a:rPr lang="en-US" baseline="0" dirty="0" smtClean="0"/>
              <a:t>.</a:t>
            </a:r>
          </a:p>
          <a:p>
            <a:pPr marL="171450" indent="-171450">
              <a:buFont typeface="Arial" panose="020B0604020202020204" pitchFamily="34" charset="0"/>
              <a:buChar char="•"/>
            </a:pPr>
            <a:r>
              <a:rPr lang="en-US" baseline="0" dirty="0" smtClean="0"/>
              <a:t>I also mentioned the </a:t>
            </a:r>
            <a:r>
              <a:rPr lang="en-US" b="1" baseline="0" dirty="0" smtClean="0"/>
              <a:t>quotient problem </a:t>
            </a:r>
            <a:r>
              <a:rPr lang="en-US" baseline="0" dirty="0" smtClean="0"/>
              <a:t>earlier. Although citations from ALL items, including editorials or letters, are included in the numerator, only original and review articles are included in the denominator. Therefore, impact factors are subject to editorial influence. Review articles are cited more often, so if a journal starts to publish more reviews, that can increase the impact factor of the journal. Also, journal editors can change which items they wish to include in the denominator as well, which also influences the impact factor calculation.</a:t>
            </a:r>
          </a:p>
          <a:p>
            <a:pPr marL="171450" indent="-171450">
              <a:buFont typeface="Arial" panose="020B0604020202020204" pitchFamily="34" charset="0"/>
              <a:buChar char="•"/>
            </a:pPr>
            <a:r>
              <a:rPr lang="en-US" baseline="0" dirty="0" smtClean="0"/>
              <a:t>Another problem with impact factors is that they include </a:t>
            </a:r>
            <a:r>
              <a:rPr lang="en-US" b="1" baseline="0" dirty="0" smtClean="0"/>
              <a:t>self-citations</a:t>
            </a:r>
            <a:r>
              <a:rPr lang="en-US" baseline="0" dirty="0" smtClean="0"/>
              <a:t>. So if a journal editor requires that all publications cite a certain number of articles from that journal, that will again influence that journal’s impact factor.</a:t>
            </a:r>
          </a:p>
          <a:p>
            <a:pPr marL="171450" indent="-171450">
              <a:buFont typeface="Arial" panose="020B0604020202020204" pitchFamily="34" charset="0"/>
              <a:buChar char="•"/>
            </a:pPr>
            <a:r>
              <a:rPr lang="en-US" baseline="0" dirty="0" smtClean="0"/>
              <a:t>Lastly, citation frequencies change dramatically among fields, so you </a:t>
            </a:r>
            <a:r>
              <a:rPr lang="en-US" b="1" baseline="0" dirty="0" smtClean="0"/>
              <a:t>cannot compare </a:t>
            </a:r>
            <a:r>
              <a:rPr lang="en-US" baseline="0" dirty="0" smtClean="0"/>
              <a:t>impact factors from physics journals with those from biomedical journals.</a:t>
            </a:r>
          </a:p>
          <a:p>
            <a:endParaRPr lang="en-US" baseline="0" dirty="0" smtClean="0"/>
          </a:p>
          <a:p>
            <a:r>
              <a:rPr lang="en-US" baseline="0" dirty="0" smtClean="0"/>
              <a:t>Luckily, there are also other options to choose from.</a:t>
            </a:r>
          </a:p>
          <a:p>
            <a:pPr marL="171450" indent="-171450">
              <a:buFont typeface="Arial" panose="020B0604020202020204" pitchFamily="34" charset="0"/>
              <a:buChar char="•"/>
            </a:pPr>
            <a:r>
              <a:rPr lang="en-US" baseline="0" dirty="0" smtClean="0"/>
              <a:t>The </a:t>
            </a:r>
            <a:r>
              <a:rPr lang="en-US" b="1" baseline="0" dirty="0" smtClean="0"/>
              <a:t>Article Influence Score </a:t>
            </a:r>
            <a:r>
              <a:rPr lang="en-US" baseline="0" dirty="0" smtClean="0"/>
              <a:t>from </a:t>
            </a:r>
            <a:r>
              <a:rPr lang="en-US" baseline="0" dirty="0" err="1" smtClean="0"/>
              <a:t>Eigenfactor</a:t>
            </a:r>
            <a:r>
              <a:rPr lang="en-US" baseline="0" dirty="0" smtClean="0"/>
              <a:t> is similar to the impact factor, but excludes self-citations and uses a much more complex algorithm to weigh the citations in the numerator. Citations in journals with higher prestige are weighed heavier than those in journals with lower prestige. This basically uses the same page rank algorithm Google uses to rank websites.</a:t>
            </a:r>
          </a:p>
          <a:p>
            <a:pPr marL="171450" indent="-171450">
              <a:buFont typeface="Arial" panose="020B0604020202020204" pitchFamily="34" charset="0"/>
              <a:buChar char="•"/>
            </a:pPr>
            <a:r>
              <a:rPr lang="en-US" baseline="0" dirty="0" smtClean="0"/>
              <a:t>There is also </a:t>
            </a:r>
            <a:r>
              <a:rPr lang="en-US" b="1" baseline="0" dirty="0" smtClean="0"/>
              <a:t>SCImago Journal Rank </a:t>
            </a:r>
            <a:r>
              <a:rPr lang="en-US" baseline="0" dirty="0" smtClean="0"/>
              <a:t>that uses Scopus as a data source, and therefore includes many more journals than impact factor or </a:t>
            </a:r>
            <a:r>
              <a:rPr lang="en-US" baseline="0" dirty="0" err="1" smtClean="0"/>
              <a:t>Eigenfactor</a:t>
            </a:r>
            <a:r>
              <a:rPr lang="en-US" baseline="0" dirty="0" smtClean="0"/>
              <a:t>. Another big difference is the items in the numerator and denominator, which includes the same items—only those that are peer reviewed. This helps avoid the quotient problem. Lastly, like </a:t>
            </a:r>
            <a:r>
              <a:rPr lang="en-US" baseline="0" dirty="0" err="1" smtClean="0"/>
              <a:t>Eigenfactor</a:t>
            </a:r>
            <a:r>
              <a:rPr lang="en-US" baseline="0" dirty="0" smtClean="0"/>
              <a:t>, SJR uses a similar Google-like algorithm to weight citations based on the prestige of the citing journal.</a:t>
            </a:r>
          </a:p>
          <a:p>
            <a:pPr marL="171450" indent="-171450">
              <a:buFont typeface="Arial" panose="020B0604020202020204" pitchFamily="34" charset="0"/>
              <a:buChar char="•"/>
            </a:pPr>
            <a:r>
              <a:rPr lang="en-US" baseline="0" dirty="0" smtClean="0"/>
              <a:t>Like SCR, </a:t>
            </a:r>
            <a:r>
              <a:rPr lang="en-US" b="1" baseline="0" dirty="0" smtClean="0"/>
              <a:t>Source-Normalized Impact per Paper </a:t>
            </a:r>
            <a:r>
              <a:rPr lang="en-US" baseline="0" dirty="0" smtClean="0"/>
              <a:t>is based on Scopus, so it also has a larger sample source. What is unique about SNIP is that it attempts to normalize citation frequency across fields, making it possible to compare journals from different fields.</a:t>
            </a:r>
          </a:p>
          <a:p>
            <a:pPr marL="171450" indent="-171450">
              <a:buFont typeface="Arial" panose="020B0604020202020204" pitchFamily="34" charset="0"/>
              <a:buChar char="•"/>
            </a:pPr>
            <a:r>
              <a:rPr lang="en-US" baseline="0" dirty="0" smtClean="0"/>
              <a:t>Lastly, there are individual metrics as well, such as </a:t>
            </a:r>
            <a:r>
              <a:rPr lang="en-US" b="1" baseline="0" dirty="0" smtClean="0"/>
              <a:t>H-index</a:t>
            </a:r>
            <a:r>
              <a:rPr lang="en-US" baseline="0" dirty="0" smtClean="0"/>
              <a:t>, which attempts to measure a researcher’s productivity, and </a:t>
            </a:r>
            <a:r>
              <a:rPr lang="en-US" b="1" baseline="0" dirty="0" smtClean="0"/>
              <a:t>altmetrics</a:t>
            </a:r>
            <a:r>
              <a:rPr lang="en-US" baseline="0" dirty="0" smtClean="0"/>
              <a:t>, which attempts to measure impact of individual articles (as opposed to journals).</a:t>
            </a:r>
            <a:endParaRPr lang="de-DE" dirty="0"/>
          </a:p>
        </p:txBody>
      </p:sp>
      <p:sp>
        <p:nvSpPr>
          <p:cNvPr id="4" name="Slide Number Placeholder 3"/>
          <p:cNvSpPr>
            <a:spLocks noGrp="1"/>
          </p:cNvSpPr>
          <p:nvPr>
            <p:ph type="sldNum" sz="quarter" idx="10"/>
          </p:nvPr>
        </p:nvSpPr>
        <p:spPr/>
        <p:txBody>
          <a:bodyPr/>
          <a:lstStyle/>
          <a:p>
            <a:fld id="{0A51F9BD-5DF6-4FC3-9F68-897DBA21851A}" type="slidenum">
              <a:rPr lang="en-NZ" smtClean="0"/>
              <a:pPr/>
              <a:t>33</a:t>
            </a:fld>
            <a:endParaRPr lang="en-NZ" dirty="0"/>
          </a:p>
        </p:txBody>
      </p:sp>
    </p:spTree>
    <p:extLst>
      <p:ext uri="{BB962C8B-B14F-4D97-AF65-F5344CB8AC3E}">
        <p14:creationId xmlns:p14="http://schemas.microsoft.com/office/powerpoint/2010/main" val="13360926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Here is a useful table comparing</a:t>
            </a:r>
            <a:r>
              <a:rPr lang="de-DE" baseline="0" dirty="0" smtClean="0"/>
              <a:t> some of the commonly used journal metrics currently available with unique features highlighted in red.</a:t>
            </a:r>
            <a:endParaRPr lang="de-DE" dirty="0"/>
          </a:p>
        </p:txBody>
      </p:sp>
      <p:sp>
        <p:nvSpPr>
          <p:cNvPr id="4" name="Slide Number Placeholder 3"/>
          <p:cNvSpPr>
            <a:spLocks noGrp="1"/>
          </p:cNvSpPr>
          <p:nvPr>
            <p:ph type="sldNum" sz="quarter" idx="10"/>
          </p:nvPr>
        </p:nvSpPr>
        <p:spPr/>
        <p:txBody>
          <a:bodyPr/>
          <a:lstStyle/>
          <a:p>
            <a:fld id="{0A51F9BD-5DF6-4FC3-9F68-897DBA21851A}" type="slidenum">
              <a:rPr lang="en-NZ" smtClean="0"/>
              <a:pPr/>
              <a:t>34</a:t>
            </a:fld>
            <a:endParaRPr lang="en-NZ" dirty="0"/>
          </a:p>
        </p:txBody>
      </p:sp>
    </p:spTree>
    <p:extLst>
      <p:ext uri="{BB962C8B-B14F-4D97-AF65-F5344CB8AC3E}">
        <p14:creationId xmlns:p14="http://schemas.microsoft.com/office/powerpoint/2010/main" val="2424749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there is a problem. There</a:t>
            </a:r>
            <a:r>
              <a:rPr lang="en-US" baseline="0" dirty="0" smtClean="0"/>
              <a:t> are many journals available that you need to evaluate! </a:t>
            </a:r>
          </a:p>
          <a:p>
            <a:endParaRPr lang="en-US" baseline="0" dirty="0" smtClean="0"/>
          </a:p>
          <a:p>
            <a:r>
              <a:rPr lang="en-US" baseline="0" dirty="0" smtClean="0"/>
              <a:t>There are over 40,000 journals published across publishers worldwide in different fields.</a:t>
            </a:r>
          </a:p>
          <a:p>
            <a:endParaRPr lang="en-US" baseline="0" dirty="0" smtClean="0"/>
          </a:p>
          <a:p>
            <a:r>
              <a:rPr lang="en-US" b="1" baseline="0" dirty="0" smtClean="0"/>
              <a:t>Springer</a:t>
            </a:r>
            <a:r>
              <a:rPr lang="en-US" baseline="0" dirty="0" smtClean="0"/>
              <a:t> alone publishes over 2500 journals.</a:t>
            </a:r>
          </a:p>
          <a:p>
            <a:endParaRPr lang="en-US" baseline="0" dirty="0" smtClean="0"/>
          </a:p>
          <a:p>
            <a:r>
              <a:rPr lang="en-US" b="1" baseline="0" dirty="0" smtClean="0"/>
              <a:t>Open access </a:t>
            </a:r>
            <a:r>
              <a:rPr lang="en-US" baseline="0" dirty="0" smtClean="0"/>
              <a:t>journals? Over 10,000!</a:t>
            </a:r>
          </a:p>
          <a:p>
            <a:endParaRPr lang="en-US" baseline="0" dirty="0" smtClean="0"/>
          </a:p>
          <a:p>
            <a:r>
              <a:rPr lang="en-US" baseline="0" dirty="0" smtClean="0"/>
              <a:t>And if you even just wanted to look at journals indexed in </a:t>
            </a:r>
            <a:r>
              <a:rPr lang="en-US" b="1" baseline="0" dirty="0" smtClean="0"/>
              <a:t>SCI</a:t>
            </a:r>
            <a:r>
              <a:rPr lang="en-US" baseline="0" dirty="0" smtClean="0"/>
              <a:t>, you still have over 8700 journals.</a:t>
            </a:r>
          </a:p>
          <a:p>
            <a:endParaRPr lang="en-US" baseline="0" dirty="0" smtClean="0"/>
          </a:p>
          <a:p>
            <a:r>
              <a:rPr lang="en-US" baseline="0" dirty="0" smtClean="0"/>
              <a:t>How can you possibly determine which of these thousands of journals are right for you?</a:t>
            </a:r>
            <a:endParaRPr lang="de-DE" dirty="0"/>
          </a:p>
        </p:txBody>
      </p:sp>
      <p:sp>
        <p:nvSpPr>
          <p:cNvPr id="4" name="Slide Number Placeholder 3"/>
          <p:cNvSpPr>
            <a:spLocks noGrp="1"/>
          </p:cNvSpPr>
          <p:nvPr>
            <p:ph type="sldNum" sz="quarter" idx="10"/>
          </p:nvPr>
        </p:nvSpPr>
        <p:spPr/>
        <p:txBody>
          <a:bodyPr/>
          <a:lstStyle/>
          <a:p>
            <a:fld id="{0A51F9BD-5DF6-4FC3-9F68-897DBA21851A}" type="slidenum">
              <a:rPr lang="en-NZ" smtClean="0"/>
              <a:pPr/>
              <a:t>35</a:t>
            </a:fld>
            <a:endParaRPr lang="en-NZ" dirty="0"/>
          </a:p>
        </p:txBody>
      </p:sp>
    </p:spTree>
    <p:extLst>
      <p:ext uri="{BB962C8B-B14F-4D97-AF65-F5344CB8AC3E}">
        <p14:creationId xmlns:p14="http://schemas.microsoft.com/office/powerpoint/2010/main" val="18157546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Luckily,</a:t>
            </a:r>
            <a:r>
              <a:rPr lang="en-US" baseline="0" dirty="0" smtClean="0"/>
              <a:t> Springer offers a free online tool that you can use to quickly find the right journal.</a:t>
            </a:r>
          </a:p>
          <a:p>
            <a:endParaRPr lang="en-US" baseline="0" dirty="0" smtClean="0"/>
          </a:p>
          <a:p>
            <a:r>
              <a:rPr lang="en-US" baseline="0" dirty="0" smtClean="0"/>
              <a:t>Simply, you input a summary of your research into this text box, and then the Springer Journal Selector will match the key words with all the abstracts from our journals to determine which ones have published similar research.</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36</a:t>
            </a:fld>
            <a:endParaRPr lang="de-DE"/>
          </a:p>
        </p:txBody>
      </p:sp>
    </p:spTree>
    <p:extLst>
      <p:ext uri="{BB962C8B-B14F-4D97-AF65-F5344CB8AC3E}">
        <p14:creationId xmlns:p14="http://schemas.microsoft.com/office/powerpoint/2010/main" val="219390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then get a list of potential</a:t>
            </a:r>
            <a:r>
              <a:rPr lang="en-US" baseline="0" dirty="0" smtClean="0"/>
              <a:t> journals, those highly recommended at the top and those less recommended at the bottom. You can even filter your results by impact factor, publishing frequency. and open access.</a:t>
            </a:r>
          </a:p>
          <a:p>
            <a:endParaRPr lang="en-US" baseline="0" dirty="0" smtClean="0"/>
          </a:p>
          <a:p>
            <a:r>
              <a:rPr lang="en-US" baseline="0" dirty="0" smtClean="0"/>
              <a:t>When you find a journal that looks appropriate for your findings, you simply click that link…</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37</a:t>
            </a:fld>
            <a:endParaRPr lang="de-DE"/>
          </a:p>
        </p:txBody>
      </p:sp>
    </p:spTree>
    <p:extLst>
      <p:ext uri="{BB962C8B-B14F-4D97-AF65-F5344CB8AC3E}">
        <p14:creationId xmlns:p14="http://schemas.microsoft.com/office/powerpoint/2010/main" val="29054447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 Springer Journal Selector will quickly give you all the information you</a:t>
            </a:r>
            <a:r>
              <a:rPr lang="en-US" baseline="0" dirty="0" smtClean="0"/>
              <a:t> need to evaluate that journal; including the aims and scope, impact factor, and publication frequency.</a:t>
            </a:r>
          </a:p>
          <a:p>
            <a:endParaRPr lang="en-US" baseline="0" dirty="0" smtClean="0"/>
          </a:p>
          <a:p>
            <a:r>
              <a:rPr lang="en-US" baseline="0" dirty="0" smtClean="0"/>
              <a:t>But it will also tell you which articles were published in this journal similar to your research. Why is this important for you? For two reasons:</a:t>
            </a:r>
          </a:p>
          <a:p>
            <a:r>
              <a:rPr lang="en-US" baseline="0" dirty="0" smtClean="0"/>
              <a:t>You need to ensure the journal is recently publishing this topic. Just because your research is within the broad aims and scope of the journal does not mean that the journal editor is currently interested in your topic. Maybe they were 5 or 10 years ago, but not now. So look at the dates of these published articles and ensure they have been published in the last couple years.</a:t>
            </a:r>
          </a:p>
          <a:p>
            <a:r>
              <a:rPr lang="en-US" baseline="0" dirty="0" smtClean="0"/>
              <a:t>Secondly, I told you earlier that journal editors will often check if you have cited articles from their journal to help establish suitability. Well, this is a great place to find them! Choose 2 or 3 recently published articles and be sure to include them in your manuscript.</a:t>
            </a:r>
          </a:p>
          <a:p>
            <a:endParaRPr lang="en-US" baseline="0" dirty="0" smtClean="0"/>
          </a:p>
          <a:p>
            <a:r>
              <a:rPr lang="en-US" baseline="0" dirty="0" smtClean="0"/>
              <a:t>Once you have evaluated these factors, if you decide this journal is right for you, simply click on this link and it will bring you to the journal’s website where you can now carefully read the author guidelines before writing your manuscript, which is the topic of the next section.</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38</a:t>
            </a:fld>
            <a:endParaRPr lang="de-DE"/>
          </a:p>
        </p:txBody>
      </p:sp>
    </p:spTree>
    <p:extLst>
      <p:ext uri="{BB962C8B-B14F-4D97-AF65-F5344CB8AC3E}">
        <p14:creationId xmlns:p14="http://schemas.microsoft.com/office/powerpoint/2010/main" val="2753152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a:t>
            </a:r>
            <a:r>
              <a:rPr lang="en-US" baseline="0" dirty="0" smtClean="0"/>
              <a:t> we have chosen the most appropriate journal, and we have carefully read the author guidelines, we can now write our manuscript.</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39</a:t>
            </a:fld>
            <a:endParaRPr lang="de-DE"/>
          </a:p>
        </p:txBody>
      </p:sp>
    </p:spTree>
    <p:extLst>
      <p:ext uri="{BB962C8B-B14F-4D97-AF65-F5344CB8AC3E}">
        <p14:creationId xmlns:p14="http://schemas.microsoft.com/office/powerpoint/2010/main" val="2692991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Publishing</a:t>
            </a:r>
            <a:r>
              <a:rPr lang="en-US" baseline="0" dirty="0" smtClean="0"/>
              <a:t> is an essential part of academic research. It is through reading published articles that researchers come up with new ideas and projects for their grant proposals. Getting funded is often dependent on how thoroughly you have evaluated the literature to identify an important and relevant problem in your field. Once you complete your research project, you will then write a book or article to share your novel findings with the field, which then directly feeds back into stimulating new hypotheses for research. In this way, publishing is essential in the advancement of science.</a:t>
            </a:r>
          </a:p>
          <a:p>
            <a:endParaRPr lang="en-US" baseline="0" dirty="0" smtClean="0"/>
          </a:p>
          <a:p>
            <a:r>
              <a:rPr lang="en-US" baseline="0" dirty="0" smtClean="0"/>
              <a:t>Of course, we not only publish to advance the field, but also to advance our careers. “Publish or perish” is often used to describe the importance of publishing to advance your career. Most universities and funding agencies will look at your publication record to measure your success in the field.</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4</a:t>
            </a:fld>
            <a:endParaRPr lang="de-DE"/>
          </a:p>
        </p:txBody>
      </p:sp>
    </p:spTree>
    <p:extLst>
      <p:ext uri="{BB962C8B-B14F-4D97-AF65-F5344CB8AC3E}">
        <p14:creationId xmlns:p14="http://schemas.microsoft.com/office/powerpoint/2010/main" val="22067993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your paper, readers expect you answer 4 key questions about your research:</a:t>
            </a:r>
          </a:p>
          <a:p>
            <a:endParaRPr lang="en-US" baseline="0" dirty="0" smtClean="0"/>
          </a:p>
          <a:p>
            <a:pPr marL="228600" indent="-228600">
              <a:buFont typeface="+mj-lt"/>
              <a:buAutoNum type="arabicPeriod"/>
            </a:pPr>
            <a:r>
              <a:rPr lang="en-US" baseline="0" dirty="0" smtClean="0"/>
              <a:t>Why your study needed to be done.</a:t>
            </a:r>
          </a:p>
          <a:p>
            <a:pPr marL="228600" indent="-228600">
              <a:buFont typeface="+mj-lt"/>
              <a:buAutoNum type="arabicPeriod"/>
            </a:pPr>
            <a:r>
              <a:rPr lang="en-US" baseline="0" dirty="0" smtClean="0"/>
              <a:t>What you did.</a:t>
            </a:r>
          </a:p>
          <a:p>
            <a:pPr marL="228600" indent="-228600">
              <a:buFont typeface="+mj-lt"/>
              <a:buAutoNum type="arabicPeriod"/>
            </a:pPr>
            <a:r>
              <a:rPr lang="en-US" baseline="0" dirty="0" smtClean="0"/>
              <a:t>What you found.</a:t>
            </a:r>
          </a:p>
          <a:p>
            <a:pPr marL="228600" indent="-228600">
              <a:buFont typeface="+mj-lt"/>
              <a:buAutoNum type="arabicPeriod"/>
            </a:pPr>
            <a:r>
              <a:rPr lang="en-US" baseline="0" dirty="0" smtClean="0"/>
              <a:t>And how your study will contribute to the field.</a:t>
            </a:r>
          </a:p>
          <a:p>
            <a:endParaRPr lang="en-US" baseline="0" dirty="0" smtClean="0"/>
          </a:p>
          <a:p>
            <a:r>
              <a:rPr lang="en-US" baseline="0" dirty="0" smtClean="0"/>
              <a:t>Therefore, most manuscript are structured to logically answer these 4 questions, with Introduction, Methods, Results, and Discussion sections. While there are variations in manuscript structure across fields, they all address these 4 important questions in their own way.</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40</a:t>
            </a:fld>
            <a:endParaRPr lang="de-DE"/>
          </a:p>
        </p:txBody>
      </p:sp>
    </p:spTree>
    <p:extLst>
      <p:ext uri="{BB962C8B-B14F-4D97-AF65-F5344CB8AC3E}">
        <p14:creationId xmlns:p14="http://schemas.microsoft.com/office/powerpoint/2010/main" val="1167394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question that your readers want</a:t>
            </a:r>
            <a:r>
              <a:rPr lang="en-US" baseline="0" dirty="0" smtClean="0"/>
              <a:t> answered is why your study needed to be done. This is generally answered in the Introduction section.</a:t>
            </a:r>
          </a:p>
          <a:p>
            <a:endParaRPr lang="en-US" baseline="0" dirty="0" smtClean="0"/>
          </a:p>
          <a:p>
            <a:r>
              <a:rPr lang="en-US" baseline="0" dirty="0" smtClean="0"/>
              <a:t>You should start off broad, and then guide your readers down to your specific aims.</a:t>
            </a:r>
          </a:p>
          <a:p>
            <a:endParaRPr lang="en-US" baseline="0" dirty="0" smtClean="0"/>
          </a:p>
          <a:p>
            <a:r>
              <a:rPr lang="en-US" baseline="0" dirty="0" smtClean="0"/>
              <a:t>You begin with the basic background information your readers need to understand the context of your study. Please keep in mind the type of journal you are submitting to! If you are submitting to an international journal, be sure to emphasize the worldwide relevance of your topic. Further, if you are submitting to a broad-focused journal, you will need to provide more background information so people outside your immediate field can more clearly understand the context of your research. However, if you are submitting to a specialized journal, you will not need to give so much background information because most of the journal’s readers will likely already be familiar with your topic.</a:t>
            </a:r>
          </a:p>
          <a:p>
            <a:endParaRPr lang="en-US" baseline="0" dirty="0" smtClean="0"/>
          </a:p>
          <a:p>
            <a:r>
              <a:rPr lang="en-US" baseline="0" dirty="0" smtClean="0"/>
              <a:t>Once you have provided context, you now need to tell your readers what is currently known about your topic. So you will need to discuss what has been recently published about this topic, making sure you cite studies that are up-to-date and broadly distributed worldwide. This is especially important if you are submitting to an international journal.</a:t>
            </a:r>
          </a:p>
          <a:p>
            <a:endParaRPr lang="en-US" baseline="0" dirty="0" smtClean="0"/>
          </a:p>
          <a:p>
            <a:r>
              <a:rPr lang="en-US" baseline="0" dirty="0" smtClean="0"/>
              <a:t>Once you have told your readers what is known about your topic, now you can tell them what is NOT known—this is the research problem that serves as the basis for your study.</a:t>
            </a:r>
          </a:p>
          <a:p>
            <a:endParaRPr lang="en-US" baseline="0" dirty="0" smtClean="0"/>
          </a:p>
          <a:p>
            <a:r>
              <a:rPr lang="en-US" baseline="0" dirty="0" smtClean="0"/>
              <a:t>This will then lead into your specific aims. Be sure that your aims directly address the research problem you identified. It is in this way that your readers will clearly understand why your study needs to be done.</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41</a:t>
            </a:fld>
            <a:endParaRPr lang="de-DE"/>
          </a:p>
        </p:txBody>
      </p:sp>
    </p:spTree>
    <p:extLst>
      <p:ext uri="{BB962C8B-B14F-4D97-AF65-F5344CB8AC3E}">
        <p14:creationId xmlns:p14="http://schemas.microsoft.com/office/powerpoint/2010/main" val="12020460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next question you need to address is what you did—often answered in the Methods section. </a:t>
            </a:r>
          </a:p>
          <a:p>
            <a:endParaRPr lang="en-US" baseline="0" dirty="0" smtClean="0"/>
          </a:p>
          <a:p>
            <a:r>
              <a:rPr lang="en-US" baseline="0" dirty="0" smtClean="0"/>
              <a:t>Please keep in mind that this section is not only essential for reproducibility, but it is also one of the first sections carefully evaluated during peer review. If reviewers see that you did not use an appropriate and up-to-date methodologies, they will often usually recommend the journal editor reject the manuscript.</a:t>
            </a:r>
          </a:p>
          <a:p>
            <a:endParaRPr lang="en-US" baseline="0" dirty="0" smtClean="0"/>
          </a:p>
          <a:p>
            <a:r>
              <a:rPr lang="en-US" baseline="0" dirty="0" smtClean="0"/>
              <a:t>So be sure to include all the information your readers need to critically evaluate your study design.</a:t>
            </a:r>
          </a:p>
          <a:p>
            <a:endParaRPr lang="en-US" baseline="0" dirty="0" smtClean="0"/>
          </a:p>
          <a:p>
            <a:r>
              <a:rPr lang="en-US" baseline="0" dirty="0" smtClean="0"/>
              <a:t>First you will need to discuss who and what was used in your study.</a:t>
            </a:r>
          </a:p>
          <a:p>
            <a:endParaRPr lang="en-US" baseline="0" dirty="0" smtClean="0"/>
          </a:p>
          <a:p>
            <a:r>
              <a:rPr lang="en-US" baseline="0" dirty="0" smtClean="0"/>
              <a:t>You will then need to describe how you performed the experiments, including any controls necessary to validate these techniques.</a:t>
            </a:r>
          </a:p>
          <a:p>
            <a:endParaRPr lang="en-US" baseline="0" dirty="0" smtClean="0"/>
          </a:p>
          <a:p>
            <a:r>
              <a:rPr lang="en-US" baseline="0" dirty="0" smtClean="0"/>
              <a:t>Lastly, you need to describe how you analyzed your data—the quantification methods you used, if you used models and equations, you will need to define all variables and assumptions, and identify the statistical tests that you used to determine significance.</a:t>
            </a:r>
          </a:p>
          <a:p>
            <a:endParaRPr lang="en-US" baseline="0" dirty="0" smtClean="0"/>
          </a:p>
          <a:p>
            <a:r>
              <a:rPr lang="en-US" baseline="0" dirty="0" smtClean="0"/>
              <a:t>If you logically organize all the relevant information about your study design, you will have successfully answered the second key question.</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42</a:t>
            </a:fld>
            <a:endParaRPr lang="de-DE"/>
          </a:p>
        </p:txBody>
      </p:sp>
    </p:spTree>
    <p:extLst>
      <p:ext uri="{BB962C8B-B14F-4D97-AF65-F5344CB8AC3E}">
        <p14:creationId xmlns:p14="http://schemas.microsoft.com/office/powerpoint/2010/main" val="19176798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third question your readers want answered is what</a:t>
            </a:r>
            <a:r>
              <a:rPr lang="en-US" baseline="0" dirty="0" smtClean="0"/>
              <a:t> you found. This is done in the Results section.</a:t>
            </a:r>
          </a:p>
          <a:p>
            <a:endParaRPr lang="en-US" baseline="0" dirty="0" smtClean="0"/>
          </a:p>
          <a:p>
            <a:r>
              <a:rPr lang="en-US" baseline="0" dirty="0" smtClean="0"/>
              <a:t>Keep in mind, however, that although you are very familiar with all of your findings, your readers are not. So if you do not logically present your findings, they can become easily confused. </a:t>
            </a:r>
          </a:p>
          <a:p>
            <a:endParaRPr lang="en-US" baseline="0" dirty="0" smtClean="0"/>
          </a:p>
          <a:p>
            <a:r>
              <a:rPr lang="en-US" baseline="0" dirty="0" smtClean="0"/>
              <a:t>For many fields, a nice logical presentation includes:</a:t>
            </a:r>
          </a:p>
          <a:p>
            <a:pPr marL="171450" indent="-171450">
              <a:buFont typeface="Arial" panose="020B0604020202020204" pitchFamily="34" charset="0"/>
              <a:buChar char="•"/>
            </a:pPr>
            <a:r>
              <a:rPr lang="en-US" baseline="0" dirty="0" smtClean="0"/>
              <a:t>Your initial observation</a:t>
            </a:r>
          </a:p>
          <a:p>
            <a:pPr marL="171450" indent="-171450">
              <a:buFont typeface="Arial" panose="020B0604020202020204" pitchFamily="34" charset="0"/>
              <a:buChar char="•"/>
            </a:pPr>
            <a:r>
              <a:rPr lang="en-US" baseline="0" dirty="0" smtClean="0"/>
              <a:t>Characterization of that observation</a:t>
            </a:r>
          </a:p>
          <a:p>
            <a:pPr marL="171450" indent="-171450">
              <a:buFont typeface="Arial" panose="020B0604020202020204" pitchFamily="34" charset="0"/>
              <a:buChar char="•"/>
            </a:pPr>
            <a:r>
              <a:rPr lang="en-US" baseline="0" dirty="0" smtClean="0"/>
              <a:t>And finally how this observation is useful for the field, what is its application.</a:t>
            </a:r>
          </a:p>
          <a:p>
            <a:endParaRPr lang="en-US" baseline="0" dirty="0" smtClean="0"/>
          </a:p>
          <a:p>
            <a:r>
              <a:rPr lang="en-US" baseline="0" dirty="0" smtClean="0"/>
              <a:t>Let me give you an example.</a:t>
            </a:r>
          </a:p>
          <a:p>
            <a:pPr marL="171450" indent="-171450">
              <a:buFont typeface="Arial" panose="020B0604020202020204" pitchFamily="34" charset="0"/>
              <a:buChar char="•"/>
            </a:pPr>
            <a:r>
              <a:rPr lang="en-US" baseline="0" dirty="0" smtClean="0"/>
              <a:t>Let’s say you fabricate a new membrane that can be used in wastewater treatment. Well, that is your initial observation, so those findings should be presented first.</a:t>
            </a:r>
          </a:p>
          <a:p>
            <a:pPr marL="171450" indent="-171450">
              <a:buFont typeface="Arial" panose="020B0604020202020204" pitchFamily="34" charset="0"/>
              <a:buChar char="•"/>
            </a:pPr>
            <a:r>
              <a:rPr lang="en-US" baseline="0" dirty="0" smtClean="0"/>
              <a:t>But now your readers want more information about this membrane, they want you to characterize it for them in more detail. So you will then present your findings characterizing the physical and chemical properties of this membrane under different conditions.</a:t>
            </a:r>
          </a:p>
          <a:p>
            <a:pPr marL="171450" indent="-171450">
              <a:buFont typeface="Arial" panose="020B0604020202020204" pitchFamily="34" charset="0"/>
              <a:buChar char="•"/>
            </a:pPr>
            <a:r>
              <a:rPr lang="en-US" baseline="0" dirty="0" smtClean="0"/>
              <a:t>Lastly, your readers want to know why this membrane is useful, what is its application? So you will then present findings comparing the efficacy of this membrane with those of other membranes.</a:t>
            </a:r>
          </a:p>
          <a:p>
            <a:endParaRPr lang="en-US" baseline="0" dirty="0" smtClean="0"/>
          </a:p>
          <a:p>
            <a:r>
              <a:rPr lang="en-US" baseline="0" dirty="0" smtClean="0"/>
              <a:t>In this way, you can logically guide your readers through your findings.</a:t>
            </a:r>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43</a:t>
            </a:fld>
            <a:endParaRPr lang="de-DE"/>
          </a:p>
        </p:txBody>
      </p:sp>
    </p:spTree>
    <p:extLst>
      <p:ext uri="{BB962C8B-B14F-4D97-AF65-F5344CB8AC3E}">
        <p14:creationId xmlns:p14="http://schemas.microsoft.com/office/powerpoint/2010/main" val="18562698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additional to logically presenting your findings,</a:t>
            </a:r>
            <a:r>
              <a:rPr lang="en-US" baseline="0" dirty="0" smtClean="0"/>
              <a:t> I also recommend that you write your Results in subsections, where each section corresponds to a single figure. This makes reading this section much easier. Furthermore, most readers when they first download your article will actually look at your figures first. Then, if they want more information about those figures, they will then refer to your Results section. So if you organize it in subsections, it makes it much easier for your readers to find the information they are looking for—making you a more effective communicator.</a:t>
            </a:r>
          </a:p>
          <a:p>
            <a:endParaRPr lang="en-US" baseline="0" dirty="0" smtClean="0"/>
          </a:p>
          <a:p>
            <a:r>
              <a:rPr lang="en-US" baseline="0" dirty="0" smtClean="0"/>
              <a:t>Lastly, please remember that if you have  separate Results and Discussion section, you only want to factually describe what you found, not what those findings mean.</a:t>
            </a:r>
          </a:p>
          <a:p>
            <a:endParaRPr lang="en-US" baseline="0" dirty="0" smtClean="0"/>
          </a:p>
          <a:p>
            <a:r>
              <a:rPr lang="en-US" baseline="0" dirty="0" smtClean="0"/>
              <a:t>These interpretations belong in the next section…</a:t>
            </a:r>
          </a:p>
          <a:p>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44</a:t>
            </a:fld>
            <a:endParaRPr lang="de-DE"/>
          </a:p>
        </p:txBody>
      </p:sp>
    </p:spTree>
    <p:extLst>
      <p:ext uri="{BB962C8B-B14F-4D97-AF65-F5344CB8AC3E}">
        <p14:creationId xmlns:p14="http://schemas.microsoft.com/office/powerpoint/2010/main" val="4358453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Discussion.</a:t>
            </a:r>
          </a:p>
          <a:p>
            <a:endParaRPr lang="en-US" dirty="0" smtClean="0"/>
          </a:p>
          <a:p>
            <a:r>
              <a:rPr lang="en-US" dirty="0" smtClean="0"/>
              <a:t>In this final section,</a:t>
            </a:r>
            <a:r>
              <a:rPr lang="en-US" baseline="0" dirty="0" smtClean="0"/>
              <a:t> you will answer the last key question—how your study contributes to the field.</a:t>
            </a:r>
          </a:p>
          <a:p>
            <a:endParaRPr lang="en-US" baseline="0" dirty="0" smtClean="0"/>
          </a:p>
          <a:p>
            <a:r>
              <a:rPr lang="en-US" baseline="0" dirty="0" smtClean="0"/>
              <a:t>I like to think of this section as the opposite of the Introduction. In the Introduction, you start broad, and then narrowly guide your readers down to your specific aims.</a:t>
            </a:r>
          </a:p>
          <a:p>
            <a:endParaRPr lang="en-US" baseline="0" dirty="0" smtClean="0"/>
          </a:p>
          <a:p>
            <a:r>
              <a:rPr lang="en-US" baseline="0" dirty="0" smtClean="0"/>
              <a:t>In the Discussion, you want to start narrow, </a:t>
            </a:r>
            <a:r>
              <a:rPr lang="en-US" b="1" baseline="0" dirty="0" smtClean="0"/>
              <a:t>summarizing</a:t>
            </a:r>
            <a:r>
              <a:rPr lang="en-US" baseline="0" dirty="0" smtClean="0"/>
              <a:t> your key findings, and then guide your readers back out to the general implications these findings have for the field.</a:t>
            </a:r>
          </a:p>
          <a:p>
            <a:endParaRPr lang="en-US" baseline="0" dirty="0" smtClean="0"/>
          </a:p>
          <a:p>
            <a:r>
              <a:rPr lang="en-US" baseline="0" dirty="0" smtClean="0"/>
              <a:t>To do this, you need to discuss the </a:t>
            </a:r>
            <a:r>
              <a:rPr lang="en-US" b="1" baseline="0" dirty="0" smtClean="0"/>
              <a:t>relevance</a:t>
            </a:r>
            <a:r>
              <a:rPr lang="en-US" baseline="0" dirty="0" smtClean="0"/>
              <a:t> of your findings. </a:t>
            </a:r>
          </a:p>
          <a:p>
            <a:pPr marL="171450" indent="-171450">
              <a:buFont typeface="Arial" panose="020B0604020202020204" pitchFamily="34" charset="0"/>
              <a:buChar char="•"/>
            </a:pPr>
            <a:r>
              <a:rPr lang="en-US" baseline="0" dirty="0" smtClean="0"/>
              <a:t>You will have to describe how your findings are similar or different compared with those that have already been published.</a:t>
            </a:r>
          </a:p>
          <a:p>
            <a:pPr marL="171450" indent="-171450">
              <a:buFont typeface="Arial" panose="020B0604020202020204" pitchFamily="34" charset="0"/>
              <a:buChar char="•"/>
            </a:pPr>
            <a:r>
              <a:rPr lang="en-US" baseline="0" dirty="0" smtClean="0"/>
              <a:t>You will have to discuss any unexpected or negative results. You should never hide results from your readers! Just be sure to describe why you think you observed these findings and how future research can further address them if necessary.</a:t>
            </a:r>
          </a:p>
          <a:p>
            <a:pPr marL="171450" indent="-171450">
              <a:buFont typeface="Arial" panose="020B0604020202020204" pitchFamily="34" charset="0"/>
              <a:buChar char="•"/>
            </a:pPr>
            <a:r>
              <a:rPr lang="en-US" baseline="0" dirty="0" smtClean="0"/>
              <a:t>Lastly, be sure to describe any limitations in your study design. Your ability to identify your limitations and what measures were taken to control for them, establishes your expertise in the field. If you do not, peer reviewers, who are also experts in your field, will. And if they have to tell you what your limitations were, then their confidence in your credibility will decrease—and this may negatively influence their evaluation of your manuscript.</a:t>
            </a:r>
          </a:p>
          <a:p>
            <a:endParaRPr lang="en-US" baseline="0" dirty="0" smtClean="0"/>
          </a:p>
          <a:p>
            <a:r>
              <a:rPr lang="en-US" baseline="0" dirty="0" smtClean="0"/>
              <a:t>At the end of your Discussion, sometimes as a separate section, is the </a:t>
            </a:r>
            <a:r>
              <a:rPr lang="en-US" b="1" baseline="0" dirty="0" smtClean="0"/>
              <a:t>Conclusion</a:t>
            </a:r>
            <a:r>
              <a:rPr lang="en-US" baseline="0" dirty="0" smtClean="0"/>
              <a:t>. Please remember that this is the last section that will be read, meaning it is likely to be what is remembered most by your readers. Be sure to discuss what is most important about your study, including the main conclusion, key implications, and potential future directions.</a:t>
            </a:r>
          </a:p>
          <a:p>
            <a:endParaRPr lang="en-US" baseline="0" dirty="0" smtClean="0"/>
          </a:p>
          <a:p>
            <a:r>
              <a:rPr lang="en-US" baseline="0" dirty="0" smtClean="0"/>
              <a:t>If you logically organize your Discussion in this way, it will be clear for the reader how your study contributes to the field.</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45</a:t>
            </a:fld>
            <a:endParaRPr lang="de-DE"/>
          </a:p>
        </p:txBody>
      </p:sp>
    </p:spTree>
    <p:extLst>
      <p:ext uri="{BB962C8B-B14F-4D97-AF65-F5344CB8AC3E}">
        <p14:creationId xmlns:p14="http://schemas.microsoft.com/office/powerpoint/2010/main" val="6746554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end, you will have  logically structured</a:t>
            </a:r>
            <a:r>
              <a:rPr lang="en-US" baseline="0" dirty="0" smtClean="0"/>
              <a:t> manuscript that answers the 4 key questions:</a:t>
            </a:r>
          </a:p>
          <a:p>
            <a:pPr marL="171450" indent="-171450">
              <a:buFont typeface="Arial" panose="020B0604020202020204" pitchFamily="34" charset="0"/>
              <a:buChar char="•"/>
            </a:pPr>
            <a:r>
              <a:rPr lang="en-US" baseline="0" dirty="0" smtClean="0"/>
              <a:t>Why this study needs to be done</a:t>
            </a:r>
          </a:p>
          <a:p>
            <a:pPr marL="171450" indent="-171450">
              <a:buFont typeface="Arial" panose="020B0604020202020204" pitchFamily="34" charset="0"/>
              <a:buChar char="•"/>
            </a:pPr>
            <a:r>
              <a:rPr lang="en-US" baseline="0" dirty="0" smtClean="0"/>
              <a:t>What you did</a:t>
            </a:r>
          </a:p>
          <a:p>
            <a:pPr marL="171450" indent="-171450">
              <a:buFont typeface="Arial" panose="020B0604020202020204" pitchFamily="34" charset="0"/>
              <a:buChar char="•"/>
            </a:pPr>
            <a:r>
              <a:rPr lang="en-US" baseline="0" dirty="0" smtClean="0"/>
              <a:t>What you found</a:t>
            </a:r>
          </a:p>
          <a:p>
            <a:pPr marL="171450" indent="-171450">
              <a:buFont typeface="Arial" panose="020B0604020202020204" pitchFamily="34" charset="0"/>
              <a:buChar char="•"/>
            </a:pPr>
            <a:r>
              <a:rPr lang="en-US" baseline="0" dirty="0" smtClean="0"/>
              <a:t>And how your study contributes to the field</a:t>
            </a:r>
          </a:p>
          <a:p>
            <a:endParaRPr lang="en-US" baseline="0" dirty="0" smtClean="0"/>
          </a:p>
          <a:p>
            <a:r>
              <a:rPr lang="en-US" baseline="0" dirty="0" smtClean="0"/>
              <a:t>But in addition to a nice linear flow of information, I strongly encourage you to </a:t>
            </a:r>
            <a:r>
              <a:rPr lang="en-US" b="1" baseline="0" dirty="0" smtClean="0"/>
              <a:t>link</a:t>
            </a:r>
            <a:r>
              <a:rPr lang="en-US" baseline="0" dirty="0" smtClean="0"/>
              <a:t> your ideas together throughout your manuscript. I already mentioned that your objectives should be directly related to the research problem. But this also means that your key findings should be only those that are related to your objectives. Finally, be sure that your conclusion answers the question you identified in the Introduction.</a:t>
            </a:r>
          </a:p>
          <a:p>
            <a:endParaRPr lang="en-US" baseline="0" dirty="0" smtClean="0"/>
          </a:p>
          <a:p>
            <a:r>
              <a:rPr lang="en-US" baseline="0" dirty="0" smtClean="0"/>
              <a:t>Think of your manuscript like a </a:t>
            </a:r>
            <a:r>
              <a:rPr lang="en-US" b="1" baseline="0" dirty="0" smtClean="0"/>
              <a:t>story</a:t>
            </a:r>
            <a:r>
              <a:rPr lang="en-US" baseline="0" dirty="0" smtClean="0"/>
              <a:t>. If you highlight an important problem in the beginning of your story, your readers expect an answer to that question by the time they finish. That answer is your conclusion. Linking your ideas together throughout your manuscript will help emphasize the significance and relevance of your study for your readers.</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46</a:t>
            </a:fld>
            <a:endParaRPr lang="de-DE"/>
          </a:p>
        </p:txBody>
      </p:sp>
    </p:spTree>
    <p:extLst>
      <p:ext uri="{BB962C8B-B14F-4D97-AF65-F5344CB8AC3E}">
        <p14:creationId xmlns:p14="http://schemas.microsoft.com/office/powerpoint/2010/main" val="13827941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 to now,</a:t>
            </a:r>
            <a:r>
              <a:rPr lang="en-US" baseline="0" dirty="0" smtClean="0"/>
              <a:t> I have only been discussing the main text, but we can’t forget one of the most important parts of your manuscript, the abstract!</a:t>
            </a:r>
          </a:p>
          <a:p>
            <a:endParaRPr lang="en-US" baseline="0" dirty="0" smtClean="0"/>
          </a:p>
          <a:p>
            <a:r>
              <a:rPr lang="en-US" baseline="0" dirty="0" smtClean="0"/>
              <a:t>The abstract will be the first impression readers have about your work, so you need to give the best first impression possible to encourage people to download and read your article.</a:t>
            </a:r>
          </a:p>
          <a:p>
            <a:endParaRPr lang="en-US" baseline="0" dirty="0" smtClean="0"/>
          </a:p>
          <a:p>
            <a:r>
              <a:rPr lang="en-US" baseline="0" dirty="0" smtClean="0"/>
              <a:t>How do you do this? Well, you need to provide the information necessary for them to evaluate those same key questions. That’s why your abstract is a summary of your paper.</a:t>
            </a:r>
          </a:p>
          <a:p>
            <a:endParaRPr lang="en-US" baseline="0" dirty="0" smtClean="0"/>
          </a:p>
          <a:p>
            <a:pPr marL="171450" indent="-171450">
              <a:buFont typeface="Arial" panose="020B0604020202020204" pitchFamily="34" charset="0"/>
              <a:buChar char="•"/>
            </a:pPr>
            <a:r>
              <a:rPr lang="en-US" baseline="0" dirty="0" smtClean="0"/>
              <a:t>You need to give background information so readers understand why the study needed to be done.</a:t>
            </a:r>
          </a:p>
          <a:p>
            <a:pPr marL="171450" indent="-171450">
              <a:buFont typeface="Arial" panose="020B0604020202020204" pitchFamily="34" charset="0"/>
              <a:buChar char="•"/>
            </a:pPr>
            <a:r>
              <a:rPr lang="en-US" baseline="0" dirty="0" smtClean="0"/>
              <a:t>You need to state your aims to address an important research question.</a:t>
            </a:r>
          </a:p>
          <a:p>
            <a:pPr marL="171450" indent="-171450">
              <a:buFont typeface="Arial" panose="020B0604020202020204" pitchFamily="34" charset="0"/>
              <a:buChar char="•"/>
            </a:pPr>
            <a:r>
              <a:rPr lang="en-US" baseline="0" dirty="0" smtClean="0"/>
              <a:t>You need to briefly describe your methodology to address your aims.</a:t>
            </a:r>
          </a:p>
          <a:p>
            <a:pPr marL="171450" indent="-171450">
              <a:buFont typeface="Arial" panose="020B0604020202020204" pitchFamily="34" charset="0"/>
              <a:buChar char="•"/>
            </a:pPr>
            <a:r>
              <a:rPr lang="en-US" baseline="0" dirty="0" smtClean="0"/>
              <a:t>You need to highlight the key findings of your study. Please remember, that for many readers, this will be the only thing they read about your study. It’s not that they don’t want to read your article, they just don’t have time to read everything in the field! What they will do is read abstracts regularly to stay up-to-date in the field. Because of this, you need to make sure your key findings are clearly communicated in your abstract.</a:t>
            </a:r>
          </a:p>
          <a:p>
            <a:pPr marL="171450" indent="-171450">
              <a:buFont typeface="Arial" panose="020B0604020202020204" pitchFamily="34" charset="0"/>
              <a:buChar char="•"/>
            </a:pPr>
            <a:r>
              <a:rPr lang="en-US" baseline="0" dirty="0" smtClean="0"/>
              <a:t>Lastly, be sure to state your main conclusion, which should answer the important question, and the key implications  your study has in the field. This will help emphasize the relevance of your study and encourage readers to download and read your article.</a:t>
            </a:r>
          </a:p>
          <a:p>
            <a:endParaRPr lang="en-US" baseline="0" dirty="0" smtClean="0"/>
          </a:p>
          <a:p>
            <a:r>
              <a:rPr lang="en-US" baseline="0" dirty="0" smtClean="0"/>
              <a:t>Remember, your goal is not only to be published, but also to be widely read in the field. This is how you have impact. And a well-written abstract is an important way to achieve this goal.</a:t>
            </a:r>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47</a:t>
            </a:fld>
            <a:endParaRPr lang="de-DE"/>
          </a:p>
        </p:txBody>
      </p:sp>
    </p:spTree>
    <p:extLst>
      <p:ext uri="{BB962C8B-B14F-4D97-AF65-F5344CB8AC3E}">
        <p14:creationId xmlns:p14="http://schemas.microsoft.com/office/powerpoint/2010/main" val="31642955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have discussed</a:t>
            </a:r>
            <a:r>
              <a:rPr lang="en-US" baseline="0" dirty="0" smtClean="0"/>
              <a:t> how to choose an appropriate journal and how to write a clear and logical manuscript.</a:t>
            </a:r>
          </a:p>
          <a:p>
            <a:endParaRPr lang="en-US" baseline="0" dirty="0" smtClean="0"/>
          </a:p>
          <a:p>
            <a:r>
              <a:rPr lang="en-US" baseline="0" dirty="0" smtClean="0"/>
              <a:t>We are now ready to submit!</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48</a:t>
            </a:fld>
            <a:endParaRPr lang="de-DE"/>
          </a:p>
        </p:txBody>
      </p:sp>
    </p:spTree>
    <p:extLst>
      <p:ext uri="{BB962C8B-B14F-4D97-AF65-F5344CB8AC3E}">
        <p14:creationId xmlns:p14="http://schemas.microsoft.com/office/powerpoint/2010/main" val="27362750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remember</a:t>
            </a:r>
            <a:r>
              <a:rPr lang="en-US" baseline="0" dirty="0" smtClean="0"/>
              <a:t>, journal editors are very busy people!</a:t>
            </a:r>
          </a:p>
          <a:p>
            <a:endParaRPr lang="en-US" baseline="0" dirty="0" smtClean="0"/>
          </a:p>
          <a:p>
            <a:r>
              <a:rPr lang="en-US" baseline="0" dirty="0" smtClean="0"/>
              <a:t>You need to quickly communicate the significance and relevance of your manuscript to them…and the best way to do this is through an impressive cover letter.</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49</a:t>
            </a:fld>
            <a:endParaRPr lang="de-DE"/>
          </a:p>
        </p:txBody>
      </p:sp>
    </p:spTree>
    <p:extLst>
      <p:ext uri="{BB962C8B-B14F-4D97-AF65-F5344CB8AC3E}">
        <p14:creationId xmlns:p14="http://schemas.microsoft.com/office/powerpoint/2010/main" val="2273890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auto">
              <a:spcBef>
                <a:spcPts val="2400"/>
              </a:spcBef>
              <a:spcAft>
                <a:spcPts val="0"/>
              </a:spcAft>
              <a:buClr>
                <a:schemeClr val="accent1"/>
              </a:buClr>
              <a:buFont typeface="Arial" pitchFamily="34" charset="0"/>
              <a:buNone/>
              <a:defRPr/>
            </a:pPr>
            <a:r>
              <a:rPr lang="en-US" sz="1200" noProof="0" dirty="0" smtClean="0">
                <a:solidFill>
                  <a:schemeClr val="tx1"/>
                </a:solidFill>
              </a:rPr>
              <a:t>In</a:t>
            </a:r>
            <a:r>
              <a:rPr lang="en-US" sz="1200" baseline="0" noProof="0" dirty="0" smtClean="0">
                <a:solidFill>
                  <a:schemeClr val="tx1"/>
                </a:solidFill>
              </a:rPr>
              <a:t> fact, it is has been shown that publication success is directly correlated with academic success. </a:t>
            </a:r>
          </a:p>
          <a:p>
            <a:pPr marL="0" indent="0" fontAlgn="auto">
              <a:spcBef>
                <a:spcPts val="2400"/>
              </a:spcBef>
              <a:spcAft>
                <a:spcPts val="0"/>
              </a:spcAft>
              <a:buClr>
                <a:schemeClr val="accent1"/>
              </a:buClr>
              <a:buFont typeface="Arial" pitchFamily="34" charset="0"/>
              <a:buNone/>
              <a:defRPr/>
            </a:pPr>
            <a:endParaRPr lang="en-US" sz="1200" baseline="0" noProof="0" dirty="0" smtClean="0">
              <a:solidFill>
                <a:schemeClr val="tx1"/>
              </a:solidFill>
            </a:endParaRPr>
          </a:p>
          <a:p>
            <a:pPr marL="0" indent="0" fontAlgn="auto">
              <a:spcBef>
                <a:spcPts val="2400"/>
              </a:spcBef>
              <a:spcAft>
                <a:spcPts val="0"/>
              </a:spcAft>
              <a:buClr>
                <a:schemeClr val="accent1"/>
              </a:buClr>
              <a:buFont typeface="Arial" pitchFamily="34" charset="0"/>
              <a:buNone/>
              <a:defRPr/>
            </a:pPr>
            <a:r>
              <a:rPr lang="en-US" sz="1200" baseline="0" noProof="0" dirty="0" smtClean="0">
                <a:solidFill>
                  <a:schemeClr val="tx1"/>
                </a:solidFill>
              </a:rPr>
              <a:t>In this paper published last year, the authors evaluated which factors were positively correlated with the academic success of over 25,000 researchers. They found 5 main factors:</a:t>
            </a:r>
          </a:p>
          <a:p>
            <a:pPr marL="171450" indent="-171450" fontAlgn="auto">
              <a:spcBef>
                <a:spcPts val="2400"/>
              </a:spcBef>
              <a:spcAft>
                <a:spcPts val="0"/>
              </a:spcAft>
              <a:buClr>
                <a:schemeClr val="accent1"/>
              </a:buClr>
              <a:buFont typeface="Arial" pitchFamily="34" charset="0"/>
              <a:buChar char="•"/>
              <a:defRPr/>
            </a:pPr>
            <a:r>
              <a:rPr lang="en-US" sz="1200" baseline="0" noProof="0" dirty="0" smtClean="0">
                <a:solidFill>
                  <a:schemeClr val="tx1"/>
                </a:solidFill>
              </a:rPr>
              <a:t>The strongest factor was the number of publications the researchers published.</a:t>
            </a:r>
          </a:p>
          <a:p>
            <a:pPr marL="171450" indent="-171450" fontAlgn="auto">
              <a:spcBef>
                <a:spcPts val="2400"/>
              </a:spcBef>
              <a:spcAft>
                <a:spcPts val="0"/>
              </a:spcAft>
              <a:buClr>
                <a:schemeClr val="accent1"/>
              </a:buClr>
              <a:buFont typeface="Arial" pitchFamily="34" charset="0"/>
              <a:buChar char="•"/>
              <a:defRPr/>
            </a:pPr>
            <a:r>
              <a:rPr lang="en-US" sz="1200" baseline="0" noProof="0" dirty="0" smtClean="0">
                <a:solidFill>
                  <a:schemeClr val="tx1"/>
                </a:solidFill>
              </a:rPr>
              <a:t>Next was the impact factor of the journals the researchers published in.</a:t>
            </a:r>
          </a:p>
          <a:p>
            <a:pPr marL="171450" indent="-171450" fontAlgn="auto">
              <a:spcBef>
                <a:spcPts val="2400"/>
              </a:spcBef>
              <a:spcAft>
                <a:spcPts val="0"/>
              </a:spcAft>
              <a:buClr>
                <a:schemeClr val="accent1"/>
              </a:buClr>
              <a:buFont typeface="Arial" pitchFamily="34" charset="0"/>
              <a:buChar char="•"/>
              <a:defRPr/>
            </a:pPr>
            <a:r>
              <a:rPr lang="en-US" sz="1200" baseline="0" noProof="0" dirty="0" smtClean="0">
                <a:solidFill>
                  <a:schemeClr val="tx1"/>
                </a:solidFill>
              </a:rPr>
              <a:t>Third was the number of citations that the researchers received from their publications.</a:t>
            </a:r>
          </a:p>
          <a:p>
            <a:pPr marL="171450" indent="-171450" fontAlgn="auto">
              <a:spcBef>
                <a:spcPts val="2400"/>
              </a:spcBef>
              <a:spcAft>
                <a:spcPts val="0"/>
              </a:spcAft>
              <a:buClr>
                <a:schemeClr val="accent1"/>
              </a:buClr>
              <a:buFont typeface="Arial" pitchFamily="34" charset="0"/>
              <a:buChar char="•"/>
              <a:defRPr/>
            </a:pPr>
            <a:r>
              <a:rPr lang="en-US" sz="1200" baseline="0" noProof="0" dirty="0" smtClean="0">
                <a:solidFill>
                  <a:schemeClr val="tx1"/>
                </a:solidFill>
              </a:rPr>
              <a:t>Fourth was the ranking of the university where the researcher did their research.</a:t>
            </a:r>
          </a:p>
          <a:p>
            <a:pPr marL="171450" indent="-171450" fontAlgn="auto">
              <a:spcBef>
                <a:spcPts val="2400"/>
              </a:spcBef>
              <a:spcAft>
                <a:spcPts val="0"/>
              </a:spcAft>
              <a:buClr>
                <a:schemeClr val="accent1"/>
              </a:buClr>
              <a:buFont typeface="Arial" pitchFamily="34" charset="0"/>
              <a:buChar char="•"/>
              <a:defRPr/>
            </a:pPr>
            <a:r>
              <a:rPr lang="en-US" sz="1200" baseline="0" noProof="0" dirty="0" smtClean="0">
                <a:solidFill>
                  <a:schemeClr val="tx1"/>
                </a:solidFill>
              </a:rPr>
              <a:t>And finally fifth, I’m sorry to say, was gender. Men generally have an easier time advancing in their career as women.</a:t>
            </a:r>
          </a:p>
          <a:p>
            <a:pPr marL="0" indent="0" fontAlgn="auto">
              <a:spcBef>
                <a:spcPts val="2400"/>
              </a:spcBef>
              <a:spcAft>
                <a:spcPts val="0"/>
              </a:spcAft>
              <a:buClr>
                <a:schemeClr val="accent1"/>
              </a:buClr>
              <a:buFont typeface="Arial" pitchFamily="34" charset="0"/>
              <a:buNone/>
              <a:defRPr/>
            </a:pPr>
            <a:endParaRPr lang="en-US" sz="1200" baseline="0" noProof="0" dirty="0" smtClean="0">
              <a:solidFill>
                <a:schemeClr val="tx1"/>
              </a:solidFill>
            </a:endParaRPr>
          </a:p>
          <a:p>
            <a:pPr marL="0" indent="0" fontAlgn="auto">
              <a:spcBef>
                <a:spcPts val="2400"/>
              </a:spcBef>
              <a:spcAft>
                <a:spcPts val="0"/>
              </a:spcAft>
              <a:buClr>
                <a:schemeClr val="accent1"/>
              </a:buClr>
              <a:buFont typeface="Arial" pitchFamily="34" charset="0"/>
              <a:buNone/>
              <a:defRPr/>
            </a:pPr>
            <a:r>
              <a:rPr lang="en-US" sz="1200" baseline="0" noProof="0" dirty="0" smtClean="0">
                <a:solidFill>
                  <a:schemeClr val="tx1"/>
                </a:solidFill>
              </a:rPr>
              <a:t>But this emphasizes the importance of publishing, which accounts for the first three most important factors. So regardless of your gender or the ranking of your university, if you publish well, you will have greater academic success.</a:t>
            </a:r>
          </a:p>
          <a:p>
            <a:pPr marL="0" indent="0" fontAlgn="auto">
              <a:spcBef>
                <a:spcPts val="2400"/>
              </a:spcBef>
              <a:spcAft>
                <a:spcPts val="0"/>
              </a:spcAft>
              <a:buClr>
                <a:schemeClr val="accent1"/>
              </a:buClr>
              <a:buFont typeface="Arial" pitchFamily="34" charset="0"/>
              <a:buNone/>
              <a:defRPr/>
            </a:pPr>
            <a:endParaRPr lang="en-US" sz="1200" baseline="0" noProof="0" dirty="0" smtClean="0">
              <a:solidFill>
                <a:schemeClr val="tx1"/>
              </a:solidFill>
            </a:endParaRPr>
          </a:p>
          <a:p>
            <a:pPr marL="0" marR="0" indent="0" algn="l" defTabSz="914400" rtl="0" eaLnBrk="0" fontAlgn="auto" latinLnBrk="0" hangingPunct="0">
              <a:lnSpc>
                <a:spcPct val="100000"/>
              </a:lnSpc>
              <a:spcBef>
                <a:spcPts val="2400"/>
              </a:spcBef>
              <a:spcAft>
                <a:spcPts val="0"/>
              </a:spcAft>
              <a:buClr>
                <a:schemeClr val="accent1"/>
              </a:buClr>
              <a:buSzTx/>
              <a:buFont typeface="Arial" pitchFamily="34" charset="0"/>
              <a:buNone/>
              <a:tabLst/>
              <a:defRPr/>
            </a:pPr>
            <a:r>
              <a:rPr lang="en-US" sz="1200" noProof="0" dirty="0" smtClean="0">
                <a:solidFill>
                  <a:schemeClr val="tx1"/>
                </a:solidFill>
              </a:rPr>
              <a:t>So </a:t>
            </a:r>
            <a:r>
              <a:rPr lang="en-US" sz="1200" baseline="0" noProof="0" dirty="0" smtClean="0">
                <a:solidFill>
                  <a:schemeClr val="tx1"/>
                </a:solidFill>
              </a:rPr>
              <a:t>how easy is it to get published? Not at all. You need to convince journal editors that your work is important. And to do that, you need to know what journal editors are looking for.</a:t>
            </a:r>
            <a:endParaRPr lang="en-US" sz="1200" noProof="0" dirty="0" smtClean="0">
              <a:solidFill>
                <a:schemeClr val="tx1"/>
              </a:solidFill>
            </a:endParaRPr>
          </a:p>
        </p:txBody>
      </p:sp>
      <p:sp>
        <p:nvSpPr>
          <p:cNvPr id="4" name="Slide Number Placeholder 3"/>
          <p:cNvSpPr>
            <a:spLocks noGrp="1"/>
          </p:cNvSpPr>
          <p:nvPr>
            <p:ph type="sldNum" sz="quarter" idx="10"/>
          </p:nvPr>
        </p:nvSpPr>
        <p:spPr/>
        <p:txBody>
          <a:bodyPr/>
          <a:lstStyle/>
          <a:p>
            <a:fld id="{0A51F9BD-5DF6-4FC3-9F68-897DBA21851A}" type="slidenum">
              <a:rPr lang="en-NZ" smtClean="0"/>
              <a:pPr/>
              <a:t>5</a:t>
            </a:fld>
            <a:endParaRPr lang="en-NZ" dirty="0"/>
          </a:p>
        </p:txBody>
      </p:sp>
    </p:spTree>
    <p:extLst>
      <p:ext uri="{BB962C8B-B14F-4D97-AF65-F5344CB8AC3E}">
        <p14:creationId xmlns:p14="http://schemas.microsoft.com/office/powerpoint/2010/main" val="15608902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do you need include for an impressive cover letter?</a:t>
            </a:r>
          </a:p>
          <a:p>
            <a:endParaRPr lang="en-US" dirty="0" smtClean="0"/>
          </a:p>
          <a:p>
            <a:r>
              <a:rPr lang="en-US" dirty="0" smtClean="0"/>
              <a:t>First,</a:t>
            </a:r>
            <a:r>
              <a:rPr lang="en-US" baseline="0" dirty="0" smtClean="0"/>
              <a:t> begin with the journal editor’s name. It’s not only polite and professional, but shows the journal editor that you have taken the time to carefully review the journal's website.</a:t>
            </a:r>
          </a:p>
          <a:p>
            <a:endParaRPr lang="en-US" baseline="0" dirty="0" smtClean="0"/>
          </a:p>
          <a:p>
            <a:r>
              <a:rPr lang="en-US" baseline="0" dirty="0" smtClean="0"/>
              <a:t>Next, state the title of your manuscript, but also tell the journal editor the type of article it is. Journals publish a variety of article types (research articles, short communications, review articles, letters to the editor), and each is evaluated differently. Let the journal editor know the type of article your manuscript is at the beginning of your cover letter.</a:t>
            </a:r>
          </a:p>
          <a:p>
            <a:endParaRPr lang="en-US" baseline="0" dirty="0" smtClean="0"/>
          </a:p>
          <a:p>
            <a:r>
              <a:rPr lang="en-US" baseline="0" dirty="0" smtClean="0"/>
              <a:t>You next need to briefly describe why the study needs to be done. Introduce the topic of the study and what challenges researchers are facing regarding this topic.</a:t>
            </a:r>
          </a:p>
          <a:p>
            <a:endParaRPr lang="en-US" baseline="0" dirty="0" smtClean="0"/>
          </a:p>
          <a:p>
            <a:r>
              <a:rPr lang="en-US" baseline="0" dirty="0" smtClean="0"/>
              <a:t>Then concisely discuss your study. Your aims, your methodology, and highlight the one or two most important findings. This is to emphasize why your study is important to the field.</a:t>
            </a:r>
          </a:p>
          <a:p>
            <a:endParaRPr lang="en-US" baseline="0" dirty="0" smtClean="0"/>
          </a:p>
          <a:p>
            <a:r>
              <a:rPr lang="en-US" baseline="0" dirty="0" smtClean="0"/>
              <a:t>Next, you need to convince the journal editor that your manuscript will be interesting to the journal's readers. Remember, that is an important issue for the journal editor! I recommend to review the aims and scope of the journal, and be sure to include any key topics or readers that are emphasized. This will help establish the suitability of your manuscript, and why the journal editor should choose your manuscript over the many others that have also been submitted.</a:t>
            </a:r>
          </a:p>
          <a:p>
            <a:endParaRPr lang="en-US" baseline="0" dirty="0" smtClean="0"/>
          </a:p>
          <a:p>
            <a:r>
              <a:rPr lang="en-US" baseline="0" dirty="0" smtClean="0"/>
              <a:t>Finally, it is also a good idea to recommend 3 or 4 potential reviewers for your manuscript. Some journals require this, so be sure to read the author guidelines carefully. But even if they don’t require it, it’s always a good idea and can help speed up the submission process because finding qualified reviewers can often take time for the journal editor.</a:t>
            </a:r>
          </a:p>
          <a:p>
            <a:endParaRPr lang="en-US" baseline="0" dirty="0" smtClean="0"/>
          </a:p>
          <a:p>
            <a:r>
              <a:rPr lang="en-US" baseline="0" dirty="0" smtClean="0"/>
              <a:t>In the end, you will have a logically written cover letter emphasizing the significance and relevance of your study for the journal editor—increasing your chances of publication success.</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50</a:t>
            </a:fld>
            <a:endParaRPr lang="de-DE"/>
          </a:p>
        </p:txBody>
      </p:sp>
    </p:spTree>
    <p:extLst>
      <p:ext uri="{BB962C8B-B14F-4D97-AF65-F5344CB8AC3E}">
        <p14:creationId xmlns:p14="http://schemas.microsoft.com/office/powerpoint/2010/main" val="19534433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we have focused on being an effective communicator—ensuring</a:t>
            </a:r>
            <a:r>
              <a:rPr lang="en-US" baseline="0" dirty="0" smtClean="0"/>
              <a:t> that the information your readers are looking for can be found and understood quickly and efficiently.</a:t>
            </a:r>
          </a:p>
          <a:p>
            <a:endParaRPr lang="en-US" baseline="0" dirty="0" smtClean="0"/>
          </a:p>
          <a:p>
            <a:r>
              <a:rPr lang="en-US" baseline="0" dirty="0" smtClean="0"/>
              <a:t>Doing this, you will not only be published, but also more widely read in your field. This will lead to increased citations and build your reputation in the field, as well as that of your institution and Kazakhstan, worldwide.</a:t>
            </a:r>
          </a:p>
          <a:p>
            <a:endParaRPr lang="en-US" baseline="0" dirty="0" smtClean="0"/>
          </a:p>
          <a:p>
            <a:pPr marL="171450" indent="-171450">
              <a:buFont typeface="Arial" charset="0"/>
              <a:buChar char="•"/>
            </a:pPr>
            <a:r>
              <a:rPr lang="en-US" baseline="0" dirty="0" smtClean="0"/>
              <a:t>We briefly described academic publishing and what journal editor’s are looking for when they evaluate submitted manuscripts.</a:t>
            </a:r>
          </a:p>
          <a:p>
            <a:pPr marL="171450" indent="-171450">
              <a:buFont typeface="Arial" charset="0"/>
              <a:buChar char="•"/>
            </a:pPr>
            <a:endParaRPr lang="en-US" baseline="0" dirty="0" smtClean="0"/>
          </a:p>
          <a:p>
            <a:pPr marL="171450" indent="-171450">
              <a:buFont typeface="Arial" charset="0"/>
              <a:buChar char="•"/>
            </a:pPr>
            <a:r>
              <a:rPr lang="en-US" baseline="0" dirty="0" smtClean="0"/>
              <a:t>We discussed how to effectively communicate your ideas in English.</a:t>
            </a:r>
          </a:p>
          <a:p>
            <a:pPr marL="171450" indent="-171450">
              <a:buFont typeface="Arial" charset="0"/>
              <a:buChar char="•"/>
            </a:pPr>
            <a:endParaRPr lang="en-US" baseline="0" dirty="0" smtClean="0"/>
          </a:p>
          <a:p>
            <a:pPr marL="171450" indent="-171450">
              <a:buFont typeface="Arial" charset="0"/>
              <a:buChar char="•"/>
            </a:pPr>
            <a:r>
              <a:rPr lang="en-US" baseline="0" dirty="0" smtClean="0"/>
              <a:t>We then covered choosing an appropriate journal for your manuscript and which factors you should be considering in this process.</a:t>
            </a:r>
          </a:p>
          <a:p>
            <a:pPr marL="171450" indent="-171450">
              <a:buFont typeface="Arial" charset="0"/>
              <a:buChar char="•"/>
            </a:pPr>
            <a:endParaRPr lang="en-US" baseline="0" dirty="0" smtClean="0"/>
          </a:p>
          <a:p>
            <a:pPr marL="171450" indent="-171450">
              <a:buFont typeface="Arial" charset="0"/>
              <a:buChar char="•"/>
            </a:pPr>
            <a:r>
              <a:rPr lang="en-US" baseline="0" dirty="0" smtClean="0"/>
              <a:t>Lastly, we discussed how to logically organize your ideas throughout your manuscript and cover letter to effectively communicate them to your readers.</a:t>
            </a:r>
          </a:p>
          <a:p>
            <a:endParaRPr lang="en-US" baseline="0" dirty="0" smtClean="0"/>
          </a:p>
          <a:p>
            <a:r>
              <a:rPr lang="en-US" baseline="0" dirty="0" smtClean="0"/>
              <a:t>Together, this should help you write a higher quality manuscript and achieve your publication goals.</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51</a:t>
            </a:fld>
            <a:endParaRPr lang="de-DE"/>
          </a:p>
        </p:txBody>
      </p:sp>
    </p:spTree>
    <p:extLst>
      <p:ext uri="{BB962C8B-B14F-4D97-AF65-F5344CB8AC3E}">
        <p14:creationId xmlns:p14="http://schemas.microsoft.com/office/powerpoint/2010/main" val="3874516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t Springer, we understand the challenges you are facing to compete with other institutions and journals worldwide. It is not easy! However, we are here to help.</a:t>
            </a:r>
          </a:p>
          <a:p>
            <a:endParaRPr lang="en-US" baseline="0" dirty="0" smtClean="0"/>
          </a:p>
          <a:p>
            <a:r>
              <a:rPr lang="en-US" baseline="0" dirty="0" smtClean="0"/>
              <a:t>We want to help you improve your publication output and impact at a country, institutional, and author level.</a:t>
            </a:r>
          </a:p>
          <a:p>
            <a:endParaRPr lang="en-US" baseline="0" dirty="0" smtClean="0"/>
          </a:p>
          <a:p>
            <a:r>
              <a:rPr lang="en-US" baseline="0" dirty="0" smtClean="0"/>
              <a:t>We can help in two ways.</a:t>
            </a:r>
          </a:p>
          <a:p>
            <a:endParaRPr lang="en-US" baseline="0" dirty="0" smtClean="0"/>
          </a:p>
          <a:p>
            <a:r>
              <a:rPr lang="en-US" baseline="0" dirty="0" smtClean="0"/>
              <a:t>First, we can provide </a:t>
            </a:r>
            <a:r>
              <a:rPr lang="en-US" b="1" baseline="0" dirty="0" smtClean="0"/>
              <a:t>editorial services </a:t>
            </a:r>
            <a:r>
              <a:rPr lang="en-US" baseline="0" dirty="0" smtClean="0"/>
              <a:t>for journals in your country.</a:t>
            </a:r>
          </a:p>
          <a:p>
            <a:pPr marL="171450" indent="-171450">
              <a:buFont typeface="Arial" charset="0"/>
              <a:buChar char="•"/>
            </a:pPr>
            <a:r>
              <a:rPr lang="en-US" baseline="0" dirty="0" smtClean="0"/>
              <a:t>For journals already being published, we provide individual consultation as to how that journal can improve its quality and visibility in the field. We will then tailor a plan with associated workshops and webinars to help these journals achieve their goals, which may include being better indexed in the field, increasing the number of international submissions, or increasing the number of citations that journal receives. Building on our many years of expertise in academic publishing, we can help ensure your journals increase the impact they have in the field.</a:t>
            </a:r>
          </a:p>
          <a:p>
            <a:pPr marL="171450" indent="-171450">
              <a:buFont typeface="Arial" charset="0"/>
              <a:buChar char="•"/>
            </a:pPr>
            <a:r>
              <a:rPr lang="en-US" baseline="0" dirty="0" smtClean="0"/>
              <a:t>However, we can also work to develop new journals to address the needs in a particular country. Establishing a broad-focused journal that publishes everything is usually not a good idea for countries like Kazakhstan. You need to build on your specific expertise. What makes you different from other regions. By capitalizing on these unique perspectives, we can help develop new journals that are adding real value to the field.</a:t>
            </a:r>
          </a:p>
          <a:p>
            <a:endParaRPr lang="en-US" baseline="0" dirty="0" smtClean="0"/>
          </a:p>
          <a:p>
            <a:r>
              <a:rPr lang="en-US" baseline="0" dirty="0" smtClean="0"/>
              <a:t>Second, we can provide </a:t>
            </a:r>
            <a:r>
              <a:rPr lang="en-US" b="1" baseline="0" dirty="0" smtClean="0"/>
              <a:t>training workshops </a:t>
            </a:r>
            <a:r>
              <a:rPr lang="en-US" baseline="0" dirty="0" smtClean="0"/>
              <a:t>for researchers in Kazakhstan. These hands-on interactive workshops cover a number of topics such as</a:t>
            </a:r>
          </a:p>
          <a:p>
            <a:pPr marL="171450" indent="-171450">
              <a:buFont typeface="Arial" charset="0"/>
              <a:buChar char="•"/>
            </a:pPr>
            <a:r>
              <a:rPr lang="en-US" baseline="0" dirty="0" smtClean="0"/>
              <a:t>Academic publishing, including peer review, open access, and publication ethics.</a:t>
            </a:r>
          </a:p>
          <a:p>
            <a:pPr marL="171450" indent="-171450">
              <a:buFont typeface="Arial" charset="0"/>
              <a:buChar char="•"/>
            </a:pPr>
            <a:r>
              <a:rPr lang="en-US" baseline="0" dirty="0" smtClean="0"/>
              <a:t>How to write high quality articles to improve the publication output of Kazakhstani institutions.</a:t>
            </a:r>
          </a:p>
          <a:p>
            <a:pPr marL="171450" indent="-171450">
              <a:buFont typeface="Arial" charset="0"/>
              <a:buChar char="•"/>
            </a:pPr>
            <a:r>
              <a:rPr lang="en-US" baseline="0" dirty="0" smtClean="0"/>
              <a:t>And how to prepare give effective academic presentations at international conferences, which is an essential skill you need to develop to build your reputation worldwide.</a:t>
            </a:r>
          </a:p>
          <a:p>
            <a:endParaRPr lang="en-US" baseline="0" dirty="0" smtClean="0"/>
          </a:p>
          <a:p>
            <a:r>
              <a:rPr lang="en-US" baseline="0" dirty="0" smtClean="0"/>
              <a:t>Together, the publication development services at Springer can not only help improve the overall publication output of Kazakhstan, but also the reputation of Kazakhstan worldwide.</a:t>
            </a:r>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52</a:t>
            </a:fld>
            <a:endParaRPr lang="de-DE"/>
          </a:p>
        </p:txBody>
      </p:sp>
    </p:spTree>
    <p:extLst>
      <p:ext uri="{BB962C8B-B14F-4D97-AF65-F5344CB8AC3E}">
        <p14:creationId xmlns:p14="http://schemas.microsoft.com/office/powerpoint/2010/main" val="21149377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noProof="0" dirty="0" smtClean="0"/>
              <a:t>Thank you very much for your time and attention</a:t>
            </a:r>
            <a:r>
              <a:rPr lang="en-US" baseline="0" noProof="0" dirty="0" smtClean="0"/>
              <a:t> today, and I would now like to take any questions that you might have.</a:t>
            </a:r>
            <a:endParaRPr lang="en-US" noProof="0" dirty="0" smtClean="0"/>
          </a:p>
          <a:p>
            <a:endParaRPr lang="en-US" noProof="0" dirty="0" smtClean="0"/>
          </a:p>
          <a:p>
            <a:r>
              <a:rPr lang="en-US" noProof="0" dirty="0" smtClean="0"/>
              <a:t>Okay, thank you again everyone, and I would like to wish you</a:t>
            </a:r>
            <a:r>
              <a:rPr lang="en-US" baseline="0" noProof="0" dirty="0" smtClean="0"/>
              <a:t> the best of luck!</a:t>
            </a:r>
            <a:endParaRPr lang="en-US" noProof="0" dirty="0"/>
          </a:p>
        </p:txBody>
      </p:sp>
      <p:sp>
        <p:nvSpPr>
          <p:cNvPr id="4" name="スライド番号プレースホルダ 3"/>
          <p:cNvSpPr>
            <a:spLocks noGrp="1"/>
          </p:cNvSpPr>
          <p:nvPr>
            <p:ph type="sldNum" sz="quarter" idx="10"/>
          </p:nvPr>
        </p:nvSpPr>
        <p:spPr/>
        <p:txBody>
          <a:bodyPr/>
          <a:lstStyle/>
          <a:p>
            <a:fld id="{0A51F9BD-5DF6-4FC3-9F68-897DBA21851A}" type="slidenum">
              <a:rPr lang="en-NZ" smtClean="0"/>
              <a:pPr/>
              <a:t>53</a:t>
            </a:fld>
            <a:endParaRPr lang="en-NZ" dirty="0"/>
          </a:p>
        </p:txBody>
      </p:sp>
    </p:spTree>
    <p:extLst>
      <p:ext uri="{BB962C8B-B14F-4D97-AF65-F5344CB8AC3E}">
        <p14:creationId xmlns:p14="http://schemas.microsoft.com/office/powerpoint/2010/main" val="15288064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have convinced the</a:t>
            </a:r>
            <a:r>
              <a:rPr lang="en-US" baseline="0" dirty="0" smtClean="0"/>
              <a:t> journal editor that your manuscript may be suitable for their journal, your manuscript will then be sent to peer review. Successfully navigating peer review is an essential step to manuscript acceptance.</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55</a:t>
            </a:fld>
            <a:endParaRPr lang="de-DE"/>
          </a:p>
        </p:txBody>
      </p:sp>
    </p:spTree>
    <p:extLst>
      <p:ext uri="{BB962C8B-B14F-4D97-AF65-F5344CB8AC3E}">
        <p14:creationId xmlns:p14="http://schemas.microsoft.com/office/powerpoint/2010/main" val="17970739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Earlier, I mentioned</a:t>
            </a:r>
            <a:r>
              <a:rPr lang="en-US" baseline="0" dirty="0" smtClean="0"/>
              <a:t> that it can often be difficult for the journal editor to identify qualified reviewers for your manuscript. Although they have databases of reviewers, many often decline reviewer invitations because of time or other commitments. For many journal editors I have spoken to, they often need to contact 10 researcher to find 3 reviewers for a manuscript!</a:t>
            </a:r>
          </a:p>
          <a:p>
            <a:endParaRPr lang="en-US" baseline="0" dirty="0" smtClean="0"/>
          </a:p>
          <a:p>
            <a:r>
              <a:rPr lang="en-US" baseline="0" dirty="0" smtClean="0"/>
              <a:t>Because of this, it can be helpful for the journal editor if you recommend some reviewers for them as well.</a:t>
            </a:r>
          </a:p>
          <a:p>
            <a:endParaRPr lang="en-US" baseline="0" dirty="0" smtClean="0"/>
          </a:p>
          <a:p>
            <a:r>
              <a:rPr lang="en-US" baseline="0" dirty="0" smtClean="0"/>
              <a:t>Where do you find them? Well, this is your manuscript! You should know who is qualified in your field to evaluate your work. They likely come from your reading, and you should have referenced them in your manuscript. You may have also presented your work at a conference and met someone in your field who seemed interested in your study. That’s an excellent person to recommend as a reviewer of course!</a:t>
            </a:r>
          </a:p>
          <a:p>
            <a:endParaRPr lang="en-US" baseline="0" dirty="0" smtClean="0"/>
          </a:p>
          <a:p>
            <a:r>
              <a:rPr lang="en-US" baseline="0" dirty="0" smtClean="0"/>
              <a:t>How senior should you choose? Should you be choosing the heads of departments and deans of universities? No! Although they certainly have expertise, they don’t have time. They are far too busy to do peer review. So I recommend mid-level researchers like Associate Professors. Do we have any Associate Professors here today? These are great people to recommend! They have the expertise you are looking for, but they also have more time than Full Professors and Department Heads.</a:t>
            </a:r>
          </a:p>
          <a:p>
            <a:endParaRPr lang="en-US" baseline="0" dirty="0" smtClean="0"/>
          </a:p>
          <a:p>
            <a:r>
              <a:rPr lang="en-US" baseline="0" dirty="0" smtClean="0"/>
              <a:t>However, you actually can’t recommend them. Why? Well, there are certainly people you should avoid. Do not recommend anyone you have published with over the last few years, and do not recommend anyone from your institution. Journal editors will see these researchers as biased.</a:t>
            </a:r>
          </a:p>
          <a:p>
            <a:endParaRPr lang="en-US" baseline="0" dirty="0" smtClean="0"/>
          </a:p>
          <a:p>
            <a:r>
              <a:rPr lang="en-US" baseline="0" dirty="0" smtClean="0"/>
              <a:t>If you submit to an international journal, journal editors like to see an international list of reviewers. This shows them that you are familiar with the work being down on your topic worldwide.</a:t>
            </a:r>
          </a:p>
          <a:p>
            <a:endParaRPr lang="en-US" baseline="0" dirty="0" smtClean="0"/>
          </a:p>
          <a:p>
            <a:r>
              <a:rPr lang="en-US" baseline="0" dirty="0" smtClean="0"/>
              <a:t>Lastly, another great tip is to recommend people who have previously published in the target journal. Journal editors like them because they are already familiar with the content the journal publishes, and they are often more likely to accept a reviewer invitation. Authors always like to build a good relationship with the editors of the journals they publish in.</a:t>
            </a:r>
          </a:p>
          <a:p>
            <a:endParaRPr lang="en-US" baseline="0" dirty="0" smtClean="0"/>
          </a:p>
          <a:p>
            <a:r>
              <a:rPr lang="en-US" baseline="0" dirty="0" smtClean="0"/>
              <a:t>So following this advice, you should be able to identify 3 or 4 reviewers who are qualified to evaluate your manuscript and help speed up the submission process for the journal editor.</a:t>
            </a:r>
          </a:p>
          <a:p>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56</a:t>
            </a:fld>
            <a:endParaRPr lang="de-DE"/>
          </a:p>
        </p:txBody>
      </p:sp>
    </p:spTree>
    <p:extLst>
      <p:ext uri="{BB962C8B-B14F-4D97-AF65-F5344CB8AC3E}">
        <p14:creationId xmlns:p14="http://schemas.microsoft.com/office/powerpoint/2010/main" val="17569156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 review process, you</a:t>
            </a:r>
            <a:r>
              <a:rPr lang="en-US" baseline="0" dirty="0" smtClean="0"/>
              <a:t> are often given the opportunity to revise your manuscript according to the reviewer comments. You will then have to write a response letter to the journal editor to communicate the revisions you have made.</a:t>
            </a:r>
          </a:p>
          <a:p>
            <a:endParaRPr lang="en-US" baseline="0" dirty="0" smtClean="0"/>
          </a:p>
          <a:p>
            <a:r>
              <a:rPr lang="en-US" baseline="0" dirty="0" smtClean="0"/>
              <a:t>So be sure to respond to every reviewer comment, never assume the revision is obvious so the journal editor will find it. They won’t. They are too busy to search for changes in your revised manuscript.</a:t>
            </a:r>
          </a:p>
          <a:p>
            <a:endParaRPr lang="en-US" baseline="0" dirty="0" smtClean="0"/>
          </a:p>
          <a:p>
            <a:r>
              <a:rPr lang="en-US" baseline="0" dirty="0" smtClean="0"/>
              <a:t>In fact, you should make all the changes easy to see for the journal editor. You can do this by referring to line and page numbers in the response letter, but you can also indicate the revised text in your manuscript with a different color font or even highlighting the text. This makes the changes easy to find for the journal editor and speeds up the evaluation process.</a:t>
            </a:r>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57</a:t>
            </a:fld>
            <a:endParaRPr lang="de-DE"/>
          </a:p>
        </p:txBody>
      </p:sp>
    </p:spTree>
    <p:extLst>
      <p:ext uri="{BB962C8B-B14F-4D97-AF65-F5344CB8AC3E}">
        <p14:creationId xmlns:p14="http://schemas.microsoft.com/office/powerpoint/2010/main" val="11117838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information</a:t>
            </a:r>
            <a:r>
              <a:rPr lang="en-US" baseline="0" dirty="0" smtClean="0"/>
              <a:t> should you include at the beginning of the response letter?</a:t>
            </a:r>
          </a:p>
          <a:p>
            <a:endParaRPr lang="en-US" baseline="0" dirty="0" smtClean="0"/>
          </a:p>
          <a:p>
            <a:r>
              <a:rPr lang="en-US" baseline="0" dirty="0" smtClean="0"/>
              <a:t>Well, like the cover letter, address it personally to the editor to be professional and polite.</a:t>
            </a:r>
          </a:p>
          <a:p>
            <a:endParaRPr lang="en-US" baseline="0" dirty="0" smtClean="0"/>
          </a:p>
          <a:p>
            <a:r>
              <a:rPr lang="en-US" baseline="0" dirty="0" smtClean="0"/>
              <a:t>Also indicate the manuscript ID number you were given during submission.</a:t>
            </a:r>
          </a:p>
          <a:p>
            <a:endParaRPr lang="en-US" baseline="0" dirty="0" smtClean="0"/>
          </a:p>
          <a:p>
            <a:r>
              <a:rPr lang="en-US" baseline="0" dirty="0" smtClean="0"/>
              <a:t>It is always nice to start positive and thank the reviewers, saying something like “We would like to thank the reviewers for their insightful comments that helped us improve the quality of our manuscript.”</a:t>
            </a:r>
          </a:p>
          <a:p>
            <a:endParaRPr lang="en-US" baseline="0" dirty="0" smtClean="0"/>
          </a:p>
          <a:p>
            <a:r>
              <a:rPr lang="en-US" baseline="0" dirty="0" smtClean="0"/>
              <a:t>Before going into the point-by-point responses, it is also good to highlight any major changes. For example, let the journal editor know how to find the revised text and any other overall changes, such as English editing, that the manuscript has undergone.</a:t>
            </a:r>
          </a:p>
          <a:p>
            <a:endParaRPr lang="en-US" baseline="0" dirty="0" smtClean="0"/>
          </a:p>
          <a:p>
            <a:r>
              <a:rPr lang="en-US" baseline="0" dirty="0" smtClean="0"/>
              <a:t>After this introduction, you can then go into the point-by-point responses to each of the reviewer comments.</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58</a:t>
            </a:fld>
            <a:endParaRPr lang="de-DE"/>
          </a:p>
        </p:txBody>
      </p:sp>
    </p:spTree>
    <p:extLst>
      <p:ext uri="{BB962C8B-B14F-4D97-AF65-F5344CB8AC3E}">
        <p14:creationId xmlns:p14="http://schemas.microsoft.com/office/powerpoint/2010/main" val="4463407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many cases, you will be agreeing</a:t>
            </a:r>
            <a:r>
              <a:rPr lang="en-US" baseline="0" dirty="0" smtClean="0"/>
              <a:t> with reviewers. You have to make them happy!</a:t>
            </a:r>
          </a:p>
          <a:p>
            <a:endParaRPr lang="en-US" baseline="0" dirty="0" smtClean="0"/>
          </a:p>
          <a:p>
            <a:r>
              <a:rPr lang="en-US" baseline="0" dirty="0" smtClean="0"/>
              <a:t>But the journal editor doesn’t just want you to say “We agree!” They want to know </a:t>
            </a:r>
            <a:r>
              <a:rPr lang="en-US" b="1" i="1" baseline="0" dirty="0" smtClean="0"/>
              <a:t>why</a:t>
            </a:r>
            <a:r>
              <a:rPr lang="en-US" baseline="0" dirty="0" smtClean="0"/>
              <a:t> you agree, showing that you have understood the reviewer’s concern. They want to know </a:t>
            </a:r>
            <a:r>
              <a:rPr lang="en-US" b="1" i="1" baseline="0" dirty="0" smtClean="0"/>
              <a:t>what</a:t>
            </a:r>
            <a:r>
              <a:rPr lang="en-US" baseline="0" dirty="0" smtClean="0"/>
              <a:t> revisions were made to the manuscript, and </a:t>
            </a:r>
            <a:r>
              <a:rPr lang="en-US" b="1" i="1" baseline="0" dirty="0" smtClean="0"/>
              <a:t>where</a:t>
            </a:r>
            <a:r>
              <a:rPr lang="en-US" baseline="0" dirty="0" smtClean="0"/>
              <a:t> these revisions can be found.</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59</a:t>
            </a:fld>
            <a:endParaRPr lang="de-DE"/>
          </a:p>
        </p:txBody>
      </p:sp>
    </p:spTree>
    <p:extLst>
      <p:ext uri="{BB962C8B-B14F-4D97-AF65-F5344CB8AC3E}">
        <p14:creationId xmlns:p14="http://schemas.microsoft.com/office/powerpoint/2010/main" val="11973522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however, it is acceptable to disagree with a reviewer. This is your</a:t>
            </a:r>
            <a:r>
              <a:rPr lang="en-US" baseline="0" dirty="0" smtClean="0"/>
              <a:t> study after all.</a:t>
            </a:r>
          </a:p>
          <a:p>
            <a:endParaRPr lang="en-US" baseline="0" dirty="0" smtClean="0"/>
          </a:p>
          <a:p>
            <a:r>
              <a:rPr lang="en-US" baseline="0" dirty="0" smtClean="0"/>
              <a:t>But if you do decide to disagree, you need to provide evidence to support your claim. In many cases this should be published evidence, even better if this publication is from your target journal.</a:t>
            </a:r>
          </a:p>
          <a:p>
            <a:endParaRPr lang="en-US" baseline="0" dirty="0" smtClean="0"/>
          </a:p>
          <a:p>
            <a:r>
              <a:rPr lang="en-US" baseline="0" dirty="0" smtClean="0"/>
              <a:t>Keep in mind, however, if a reviewer was confused about something you have done, which is likely why you have a disagreement—there is a confusion—it is likely others in your field will be confused as well. So it is a good idea to still revise your manuscript to clarify this confusion, and tell the journal editor where these revisions can be found.</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60</a:t>
            </a:fld>
            <a:endParaRPr lang="de-DE"/>
          </a:p>
        </p:txBody>
      </p:sp>
    </p:spTree>
    <p:extLst>
      <p:ext uri="{BB962C8B-B14F-4D97-AF65-F5344CB8AC3E}">
        <p14:creationId xmlns:p14="http://schemas.microsoft.com/office/powerpoint/2010/main" val="915256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auto">
              <a:spcBef>
                <a:spcPts val="2400"/>
              </a:spcBef>
              <a:spcAft>
                <a:spcPts val="0"/>
              </a:spcAft>
              <a:buClr>
                <a:schemeClr val="accent1"/>
              </a:buClr>
              <a:buFont typeface="Arial" pitchFamily="34" charset="0"/>
              <a:buNone/>
              <a:defRPr/>
            </a:pPr>
            <a:r>
              <a:rPr lang="en-US" sz="1200" noProof="0" dirty="0" smtClean="0">
                <a:solidFill>
                  <a:schemeClr val="tx1"/>
                </a:solidFill>
              </a:rPr>
              <a:t>So what do journal editors want? Not surprisingly, they are interested in high</a:t>
            </a:r>
            <a:r>
              <a:rPr lang="en-US" sz="1200" baseline="0" noProof="0" dirty="0" smtClean="0">
                <a:solidFill>
                  <a:schemeClr val="tx1"/>
                </a:solidFill>
              </a:rPr>
              <a:t> quality research. They understand that these are the types of articles that are widely read and have more impact in the field. These articles will then be more highly cited, improving both the visibility and the impact factor of the journal. And when journals have higher visibility and impact factors, that will increase the number of high quality submissions that the journal will receive. Then, the journal editor can be even more selective to ensure they are publishing high quality research. It is in this way that journal editors improve the visibility and status of their journal in the field, which is one of the main goals journal editors have.</a:t>
            </a:r>
          </a:p>
          <a:p>
            <a:pPr marL="0" indent="0" fontAlgn="auto">
              <a:spcBef>
                <a:spcPts val="2400"/>
              </a:spcBef>
              <a:spcAft>
                <a:spcPts val="0"/>
              </a:spcAft>
              <a:buClr>
                <a:schemeClr val="accent1"/>
              </a:buClr>
              <a:buFont typeface="Arial" pitchFamily="34" charset="0"/>
              <a:buNone/>
              <a:defRPr/>
            </a:pPr>
            <a:endParaRPr lang="en-US" sz="1200" baseline="0" noProof="0" dirty="0" smtClean="0">
              <a:solidFill>
                <a:schemeClr val="tx1"/>
              </a:solidFill>
            </a:endParaRPr>
          </a:p>
          <a:p>
            <a:pPr marL="0" indent="0" fontAlgn="auto">
              <a:spcBef>
                <a:spcPts val="2400"/>
              </a:spcBef>
              <a:spcAft>
                <a:spcPts val="0"/>
              </a:spcAft>
              <a:buClr>
                <a:schemeClr val="accent1"/>
              </a:buClr>
              <a:buFont typeface="Arial" pitchFamily="34" charset="0"/>
              <a:buNone/>
              <a:defRPr/>
            </a:pPr>
            <a:r>
              <a:rPr lang="en-US" sz="1200" baseline="0" noProof="0" dirty="0" smtClean="0">
                <a:solidFill>
                  <a:schemeClr val="tx1"/>
                </a:solidFill>
              </a:rPr>
              <a:t>So what do I mean by “high quality research”? Well, journal editors will often evaluate three key aspects about your study.</a:t>
            </a:r>
          </a:p>
          <a:p>
            <a:pPr marL="171450" indent="-171450" fontAlgn="auto">
              <a:spcBef>
                <a:spcPts val="2400"/>
              </a:spcBef>
              <a:spcAft>
                <a:spcPts val="0"/>
              </a:spcAft>
              <a:buClr>
                <a:schemeClr val="accent1"/>
              </a:buClr>
              <a:buFont typeface="Arial" pitchFamily="34" charset="0"/>
              <a:buChar char="•"/>
              <a:defRPr/>
            </a:pPr>
            <a:r>
              <a:rPr lang="en-US" sz="1200" baseline="0" noProof="0" dirty="0" smtClean="0">
                <a:solidFill>
                  <a:schemeClr val="tx1"/>
                </a:solidFill>
              </a:rPr>
              <a:t>First, they want to ensure your study is original, novel, and is useful for the field. So others in your field can build on what you have done.</a:t>
            </a:r>
          </a:p>
          <a:p>
            <a:pPr marL="171450" indent="-171450" fontAlgn="auto">
              <a:spcBef>
                <a:spcPts val="2400"/>
              </a:spcBef>
              <a:spcAft>
                <a:spcPts val="0"/>
              </a:spcAft>
              <a:buClr>
                <a:schemeClr val="accent1"/>
              </a:buClr>
              <a:buFont typeface="Arial" pitchFamily="34" charset="0"/>
              <a:buChar char="•"/>
              <a:defRPr/>
            </a:pPr>
            <a:r>
              <a:rPr lang="en-US" sz="1200" baseline="0" noProof="0" dirty="0" smtClean="0">
                <a:solidFill>
                  <a:schemeClr val="tx1"/>
                </a:solidFill>
              </a:rPr>
              <a:t>Second, they are interested in manuscripts describing well-designed studies and explain exactly what was done. Of course, these manuscripts need to be well-written to clearly communicate the authors’ ideas.</a:t>
            </a:r>
          </a:p>
          <a:p>
            <a:pPr marL="171450" indent="-171450" fontAlgn="auto">
              <a:spcBef>
                <a:spcPts val="2400"/>
              </a:spcBef>
              <a:spcAft>
                <a:spcPts val="0"/>
              </a:spcAft>
              <a:buClr>
                <a:schemeClr val="accent1"/>
              </a:buClr>
              <a:buFont typeface="Arial" pitchFamily="34" charset="0"/>
              <a:buChar char="•"/>
              <a:defRPr/>
            </a:pPr>
            <a:r>
              <a:rPr lang="en-US" sz="1200" baseline="0" noProof="0" dirty="0" smtClean="0">
                <a:solidFill>
                  <a:schemeClr val="tx1"/>
                </a:solidFill>
              </a:rPr>
              <a:t>Lastly, journal editors understand that to have impact, your paper needs to be interesting to the journal’s readers.</a:t>
            </a:r>
          </a:p>
          <a:p>
            <a:pPr marL="0" indent="0" fontAlgn="auto">
              <a:spcBef>
                <a:spcPts val="2400"/>
              </a:spcBef>
              <a:spcAft>
                <a:spcPts val="0"/>
              </a:spcAft>
              <a:buClr>
                <a:schemeClr val="accent1"/>
              </a:buClr>
              <a:buFont typeface="Arial" pitchFamily="34" charset="0"/>
              <a:buNone/>
              <a:defRPr/>
            </a:pPr>
            <a:endParaRPr lang="en-US" sz="1200" baseline="0" noProof="0" dirty="0" smtClean="0">
              <a:solidFill>
                <a:schemeClr val="tx1"/>
              </a:solidFill>
            </a:endParaRPr>
          </a:p>
          <a:p>
            <a:pPr marL="0" indent="0" fontAlgn="auto">
              <a:spcBef>
                <a:spcPts val="2400"/>
              </a:spcBef>
              <a:spcAft>
                <a:spcPts val="0"/>
              </a:spcAft>
              <a:buClr>
                <a:schemeClr val="accent1"/>
              </a:buClr>
              <a:buFont typeface="Arial" pitchFamily="34" charset="0"/>
              <a:buNone/>
              <a:defRPr/>
            </a:pPr>
            <a:r>
              <a:rPr lang="en-US" sz="1200" baseline="0" noProof="0" dirty="0" smtClean="0">
                <a:solidFill>
                  <a:schemeClr val="tx1"/>
                </a:solidFill>
              </a:rPr>
              <a:t>So please keep these points in mind when preparing your manuscript to ensure this information can be clearly evaluated by the journal editor.</a:t>
            </a:r>
          </a:p>
          <a:p>
            <a:pPr marL="0" indent="0" fontAlgn="auto">
              <a:spcBef>
                <a:spcPts val="2400"/>
              </a:spcBef>
              <a:spcAft>
                <a:spcPts val="0"/>
              </a:spcAft>
              <a:buClr>
                <a:schemeClr val="accent1"/>
              </a:buClr>
              <a:buFont typeface="Arial" pitchFamily="34" charset="0"/>
              <a:buNone/>
              <a:defRPr/>
            </a:pPr>
            <a:endParaRPr lang="en-US" sz="1200" baseline="0" noProof="0" dirty="0" smtClean="0">
              <a:solidFill>
                <a:schemeClr val="tx1"/>
              </a:solidFill>
            </a:endParaRPr>
          </a:p>
          <a:p>
            <a:pPr marL="0" indent="0" fontAlgn="auto">
              <a:spcBef>
                <a:spcPts val="2400"/>
              </a:spcBef>
              <a:spcAft>
                <a:spcPts val="0"/>
              </a:spcAft>
              <a:buClr>
                <a:schemeClr val="accent1"/>
              </a:buClr>
              <a:buFont typeface="Arial" pitchFamily="34" charset="0"/>
              <a:buNone/>
              <a:defRPr/>
            </a:pPr>
            <a:r>
              <a:rPr lang="en-US" sz="1200" baseline="0" noProof="0" dirty="0" smtClean="0">
                <a:solidFill>
                  <a:schemeClr val="tx1"/>
                </a:solidFill>
              </a:rPr>
              <a:t>But in addition to these three key points, journal editors are also interested in one more thing: publication ethics.</a:t>
            </a:r>
            <a:endParaRPr lang="en-US" sz="1200" noProof="0" dirty="0" smtClean="0">
              <a:solidFill>
                <a:schemeClr val="tx1"/>
              </a:solidFill>
            </a:endParaRPr>
          </a:p>
        </p:txBody>
      </p:sp>
      <p:sp>
        <p:nvSpPr>
          <p:cNvPr id="4" name="Slide Number Placeholder 3"/>
          <p:cNvSpPr>
            <a:spLocks noGrp="1"/>
          </p:cNvSpPr>
          <p:nvPr>
            <p:ph type="sldNum" sz="quarter" idx="10"/>
          </p:nvPr>
        </p:nvSpPr>
        <p:spPr/>
        <p:txBody>
          <a:bodyPr/>
          <a:lstStyle/>
          <a:p>
            <a:fld id="{0A51F9BD-5DF6-4FC3-9F68-897DBA21851A}" type="slidenum">
              <a:rPr lang="en-NZ" smtClean="0"/>
              <a:pPr/>
              <a:t>6</a:t>
            </a:fld>
            <a:endParaRPr lang="en-NZ" dirty="0"/>
          </a:p>
        </p:txBody>
      </p:sp>
    </p:spTree>
    <p:extLst>
      <p:ext uri="{BB962C8B-B14F-4D97-AF65-F5344CB8AC3E}">
        <p14:creationId xmlns:p14="http://schemas.microsoft.com/office/powerpoint/2010/main" val="23082022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a:t>
            </a:r>
            <a:r>
              <a:rPr lang="en-US" baseline="0" dirty="0" smtClean="0"/>
              <a:t> you may even get what you feel are unfair comments. </a:t>
            </a:r>
          </a:p>
          <a:p>
            <a:r>
              <a:rPr lang="en-US" baseline="0" dirty="0" smtClean="0"/>
              <a:t/>
            </a:r>
            <a:br>
              <a:rPr lang="en-US" baseline="0" dirty="0" smtClean="0"/>
            </a:br>
            <a:r>
              <a:rPr lang="en-US" baseline="0" dirty="0" smtClean="0"/>
              <a:t>For example, these authors conducted a questionnaire study in Kazakhstan, but the reviewer is asking for this questionnaire to be validated in other countries too. What if you don</a:t>
            </a:r>
            <a:r>
              <a:rPr lang="fr-FR" baseline="0" dirty="0" smtClean="0"/>
              <a:t>’</a:t>
            </a:r>
            <a:r>
              <a:rPr lang="en-US" baseline="0" dirty="0" smtClean="0"/>
              <a:t>t have the resources to conduct this study in other countries? That is an unfair request to make!</a:t>
            </a:r>
          </a:p>
          <a:p>
            <a:endParaRPr lang="en-US" baseline="0" dirty="0" smtClean="0"/>
          </a:p>
          <a:p>
            <a:r>
              <a:rPr lang="en-US" baseline="0" dirty="0" smtClean="0"/>
              <a:t>Well, it is important to understand why reviewers might make these comments. It’s usually for one of two reasons.</a:t>
            </a:r>
          </a:p>
          <a:p>
            <a:pPr marL="171450" indent="-171450">
              <a:buFont typeface="Arial" charset="0"/>
              <a:buChar char="•"/>
            </a:pPr>
            <a:r>
              <a:rPr lang="en-US" baseline="0" dirty="0" smtClean="0"/>
              <a:t>Most commonly, your results are not appropriate for the scope or impact factor of the journal. This is why it’s important to choose the right journal! In this case, maybe you have chosen an international journal to publish your regionally specific findings. So they are telling you that if you want to publish in an international journal, it needs to be clear that this questionnaire is valid for the worldwide readership of the journal.</a:t>
            </a:r>
          </a:p>
          <a:p>
            <a:pPr marL="171450" indent="-171450">
              <a:buFont typeface="Arial" charset="0"/>
              <a:buChar char="•"/>
            </a:pPr>
            <a:r>
              <a:rPr lang="en-US" baseline="0" dirty="0" smtClean="0"/>
              <a:t>More rarely, the reviewer might simply be unfair—maybe they are a competitor trying to make it difficult for you to publish. Luckily, you can often avoid these conflicts. IF you know of any competitors the journal editor should avoid, tell them in your cover letter! You can not only recommend reviewers, but you can ask the journal editor to exclude reviewers as well because of a conflict of interest.</a:t>
            </a:r>
          </a:p>
          <a:p>
            <a:endParaRPr lang="en-US" baseline="0" dirty="0" smtClean="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61</a:t>
            </a:fld>
            <a:endParaRPr lang="de-DE"/>
          </a:p>
        </p:txBody>
      </p:sp>
    </p:spTree>
    <p:extLst>
      <p:ext uri="{BB962C8B-B14F-4D97-AF65-F5344CB8AC3E}">
        <p14:creationId xmlns:p14="http://schemas.microsoft.com/office/powerpoint/2010/main" val="17822805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should you</a:t>
            </a:r>
            <a:r>
              <a:rPr lang="en-US" baseline="0" dirty="0" smtClean="0"/>
              <a:t> do in these cases?</a:t>
            </a:r>
          </a:p>
          <a:p>
            <a:endParaRPr lang="en-US" baseline="0" dirty="0" smtClean="0"/>
          </a:p>
          <a:p>
            <a:r>
              <a:rPr lang="en-US" baseline="0" dirty="0" smtClean="0"/>
              <a:t>First, contact the journal editor as soon as possible. Explain to them why you feel the comment is unfair, and support your claim with published evidence if possible. For example, showing that this journal has previously published papers conducting a questionnaire in a single country.</a:t>
            </a:r>
          </a:p>
          <a:p>
            <a:endParaRPr lang="en-US" baseline="0" dirty="0" smtClean="0"/>
          </a:p>
          <a:p>
            <a:r>
              <a:rPr lang="en-US" baseline="0" dirty="0" smtClean="0"/>
              <a:t>The journal editor will consider your claim and may even contact the reviewer for further clarification.</a:t>
            </a:r>
          </a:p>
          <a:p>
            <a:endParaRPr lang="en-US" baseline="0" dirty="0" smtClean="0"/>
          </a:p>
          <a:p>
            <a:r>
              <a:rPr lang="en-US" baseline="0" dirty="0" smtClean="0"/>
              <a:t>Sometimes, the journal editor may agree with you and tell you that you don’t have to worry about the comment.</a:t>
            </a:r>
          </a:p>
          <a:p>
            <a:endParaRPr lang="en-US" baseline="0" dirty="0" smtClean="0"/>
          </a:p>
          <a:p>
            <a:r>
              <a:rPr lang="en-US" baseline="0" dirty="0" smtClean="0"/>
              <a:t>More commonly, however, they will side with the reviewer and tell you the revision still needs to be made.</a:t>
            </a:r>
          </a:p>
          <a:p>
            <a:endParaRPr lang="en-US" baseline="0" dirty="0" smtClean="0"/>
          </a:p>
          <a:p>
            <a:r>
              <a:rPr lang="en-US" baseline="0" dirty="0" smtClean="0"/>
              <a:t>In this case, you have two options:</a:t>
            </a:r>
          </a:p>
          <a:p>
            <a:pPr marL="171450" indent="-171450">
              <a:buFont typeface="Arial" charset="0"/>
              <a:buChar char="•"/>
            </a:pPr>
            <a:r>
              <a:rPr lang="en-US" baseline="0" dirty="0" smtClean="0"/>
              <a:t>First, you simply do the new experiments, revise the manuscript and resubmit. In this example, you may need to establish a new international collaboration to conduct the questionnaire in another country and add those names as authors on your manuscript.</a:t>
            </a:r>
          </a:p>
          <a:p>
            <a:pPr marL="171450" indent="-171450">
              <a:buFont typeface="Arial" charset="0"/>
              <a:buChar char="•"/>
            </a:pPr>
            <a:r>
              <a:rPr lang="en-US" baseline="0" dirty="0" smtClean="0"/>
              <a:t>Second, if you do not have the time or resources to do these new experiments before the deadline, then you may wish to formally withdraw your submission and resubmit elsewhere. In this case, maybe resubmitting to a regional journal may be a better choice to increase your chances of acceptance.</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62</a:t>
            </a:fld>
            <a:endParaRPr lang="de-DE"/>
          </a:p>
        </p:txBody>
      </p:sp>
    </p:spTree>
    <p:extLst>
      <p:ext uri="{BB962C8B-B14F-4D97-AF65-F5344CB8AC3E}">
        <p14:creationId xmlns:p14="http://schemas.microsoft.com/office/powerpoint/2010/main" val="8469425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these seminars, you will have hopefully increased your chances of acceptance. So what’s next? You should actively promote and track your research in the field!</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63</a:t>
            </a:fld>
            <a:endParaRPr lang="de-DE"/>
          </a:p>
        </p:txBody>
      </p:sp>
    </p:spTree>
    <p:extLst>
      <p:ext uri="{BB962C8B-B14F-4D97-AF65-F5344CB8AC3E}">
        <p14:creationId xmlns:p14="http://schemas.microsoft.com/office/powerpoint/2010/main" val="5246882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presenting</a:t>
            </a:r>
            <a:r>
              <a:rPr lang="en-US" baseline="0" dirty="0" smtClean="0"/>
              <a:t> at your work at conferences, and publishing conference proceedings will be discussed in much more detail after lunch by Alex, you can also promote your work online with social networks. This is especially helpful for open access articles as we discussed earlier.</a:t>
            </a:r>
          </a:p>
          <a:p>
            <a:endParaRPr lang="en-US" baseline="0" dirty="0" smtClean="0"/>
          </a:p>
          <a:p>
            <a:r>
              <a:rPr lang="en-US" baseline="0" dirty="0" smtClean="0"/>
              <a:t>In this study conducted by PLOS ONE, they found a significant increase in downloads after promoting articles on social networks like Twitter and Facebook compared with those not promoted. The more people who know about the work you’ve done, the more downloads you will have, and the more impact you will have in the field. So don’t sit back and passively wait for people to find your work—actively promote it!</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64</a:t>
            </a:fld>
            <a:endParaRPr lang="de-DE"/>
          </a:p>
        </p:txBody>
      </p:sp>
    </p:spTree>
    <p:extLst>
      <p:ext uri="{BB962C8B-B14F-4D97-AF65-F5344CB8AC3E}">
        <p14:creationId xmlns:p14="http://schemas.microsoft.com/office/powerpoint/2010/main" val="70010858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many people here are familiar with </a:t>
            </a:r>
            <a:r>
              <a:rPr lang="en-US" baseline="0" dirty="0" err="1" smtClean="0"/>
              <a:t>altmetrics</a:t>
            </a:r>
            <a:r>
              <a:rPr lang="en-US" baseline="0" dirty="0" smtClean="0"/>
              <a:t>? Please raise your hand…</a:t>
            </a:r>
          </a:p>
          <a:p>
            <a:endParaRPr lang="en-US" baseline="0" dirty="0" smtClean="0"/>
          </a:p>
          <a:p>
            <a:r>
              <a:rPr lang="en-US" baseline="0" dirty="0" smtClean="0"/>
              <a:t>Unlike impact factor and SJR that evaluate the potential impact of journals, </a:t>
            </a:r>
            <a:r>
              <a:rPr lang="en-US" baseline="0" dirty="0" err="1" smtClean="0"/>
              <a:t>altmetrics</a:t>
            </a:r>
            <a:r>
              <a:rPr lang="en-US" baseline="0" dirty="0" smtClean="0"/>
              <a:t> is an article-level metric—attempting to measure the impact of individual articles. </a:t>
            </a:r>
          </a:p>
          <a:p>
            <a:endParaRPr lang="en-US" baseline="0" dirty="0" smtClean="0"/>
          </a:p>
          <a:p>
            <a:r>
              <a:rPr lang="en-US" baseline="0" dirty="0" smtClean="0"/>
              <a:t>Further, unlike the other metrics we discussed that only consider citation, </a:t>
            </a:r>
            <a:r>
              <a:rPr lang="en-US" baseline="0" dirty="0" err="1" smtClean="0"/>
              <a:t>altmetrics</a:t>
            </a:r>
            <a:r>
              <a:rPr lang="en-US" baseline="0" dirty="0" smtClean="0"/>
              <a:t> understand that impact is not only citations, but also discussion in the field. How often is your article being discussed? Therefore, they attempt to measure this by looking how many times your article has been discussed on social networks, blogs, and news sites. You can even see the demographic breakdown of where your article is being discussed as well, which may be useful for some of you. </a:t>
            </a:r>
          </a:p>
          <a:p>
            <a:endParaRPr lang="en-US" baseline="0" dirty="0" smtClean="0"/>
          </a:p>
          <a:p>
            <a:r>
              <a:rPr lang="en-US" baseline="0" dirty="0" smtClean="0"/>
              <a:t>So tracking </a:t>
            </a:r>
            <a:r>
              <a:rPr lang="en-US" baseline="0" dirty="0" err="1" smtClean="0"/>
              <a:t>altmetrics</a:t>
            </a:r>
            <a:r>
              <a:rPr lang="en-US" baseline="0" dirty="0" smtClean="0"/>
              <a:t> can give you more immediate information about the impact your article is having in the field in addition to the number of citations, which normally won’t be seen for maybe a year or two after publication.</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65</a:t>
            </a:fld>
            <a:endParaRPr lang="de-DE"/>
          </a:p>
        </p:txBody>
      </p:sp>
    </p:spTree>
    <p:extLst>
      <p:ext uri="{BB962C8B-B14F-4D97-AF65-F5344CB8AC3E}">
        <p14:creationId xmlns:p14="http://schemas.microsoft.com/office/powerpoint/2010/main" val="15662888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metric to monitor your productively is the H-index, which is based on the citations your articles have received.</a:t>
            </a:r>
          </a:p>
          <a:p>
            <a:endParaRPr lang="en-US" baseline="0" dirty="0" smtClean="0"/>
          </a:p>
          <a:p>
            <a:r>
              <a:rPr lang="en-US" baseline="0" dirty="0" smtClean="0"/>
              <a:t>Simply put, the H-index is the number of articles that have been cited by that number of articles. For example, an H-index of 8, as shown here, means this author has 8 articles that have been cited at least 8 times.</a:t>
            </a:r>
          </a:p>
          <a:p>
            <a:endParaRPr lang="en-US" baseline="0" dirty="0" smtClean="0"/>
          </a:p>
          <a:p>
            <a:r>
              <a:rPr lang="en-US" baseline="0" dirty="0" smtClean="0"/>
              <a:t>Please keep in mind that this will of course be influenced not only by impact, but also by age. The longer an article is around, the higher probability it will be to be cited more often. </a:t>
            </a:r>
          </a:p>
          <a:p>
            <a:endParaRPr lang="en-US" baseline="0" dirty="0" smtClean="0"/>
          </a:p>
          <a:p>
            <a:r>
              <a:rPr lang="en-US" baseline="0" dirty="0" smtClean="0"/>
              <a:t>Further H-index does not take into account the total number of citations, which may be a better indication of article impact. For example these two researchers here both have an H-index of 8 because they both have 8 articles that have been cited at least 8 times. For researcher 1, each was only cited 8 times (for a total of 64 citations), but for researcher 2, each one was cited many more than 8 times. As you can see, the H-index is not useful for comparative analysis, so please be careful.</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66</a:t>
            </a:fld>
            <a:endParaRPr lang="de-DE"/>
          </a:p>
        </p:txBody>
      </p:sp>
    </p:spTree>
    <p:extLst>
      <p:ext uri="{BB962C8B-B14F-4D97-AF65-F5344CB8AC3E}">
        <p14:creationId xmlns:p14="http://schemas.microsoft.com/office/powerpoint/2010/main" val="137149933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t Springer, we understand the challenges you are facing to compete with other institutions and journals worldwide. It is not easy! However, we are here to help.</a:t>
            </a:r>
          </a:p>
          <a:p>
            <a:endParaRPr lang="en-US" baseline="0" dirty="0" smtClean="0"/>
          </a:p>
          <a:p>
            <a:r>
              <a:rPr lang="en-US" baseline="0" dirty="0" smtClean="0"/>
              <a:t>We want to help you improve your publication output and impact at a country, institutional, and author level.</a:t>
            </a:r>
          </a:p>
          <a:p>
            <a:endParaRPr lang="en-US" baseline="0" dirty="0" smtClean="0"/>
          </a:p>
          <a:p>
            <a:r>
              <a:rPr lang="en-US" baseline="0" dirty="0" smtClean="0"/>
              <a:t>We can help in two ways.</a:t>
            </a:r>
          </a:p>
          <a:p>
            <a:endParaRPr lang="en-US" baseline="0" dirty="0" smtClean="0"/>
          </a:p>
          <a:p>
            <a:r>
              <a:rPr lang="en-US" baseline="0" dirty="0" smtClean="0"/>
              <a:t>First, we can provide </a:t>
            </a:r>
            <a:r>
              <a:rPr lang="en-US" b="1" baseline="0" dirty="0" smtClean="0"/>
              <a:t>editorial services </a:t>
            </a:r>
            <a:r>
              <a:rPr lang="en-US" baseline="0" dirty="0" smtClean="0"/>
              <a:t>for journals in your country.</a:t>
            </a:r>
          </a:p>
          <a:p>
            <a:pPr marL="171450" indent="-171450">
              <a:buFont typeface="Arial" charset="0"/>
              <a:buChar char="•"/>
            </a:pPr>
            <a:r>
              <a:rPr lang="en-US" baseline="0" dirty="0" smtClean="0"/>
              <a:t>For journals already being published, we provide individual consultation as to how that journal can improve its quality and visibility in the field. We will then tailor a plan with associated workshops and webinars to help these journals achieve their goals, which may include being better indexed in the field, increasing the number of international submissions, or increasing the number of citations that journal receives. Building on our many years of expertise in academic publishing, we can help ensure your journals increase the impact they have in the field.</a:t>
            </a:r>
          </a:p>
          <a:p>
            <a:pPr marL="171450" indent="-171450">
              <a:buFont typeface="Arial" charset="0"/>
              <a:buChar char="•"/>
            </a:pPr>
            <a:r>
              <a:rPr lang="en-US" baseline="0" dirty="0" smtClean="0"/>
              <a:t>However, we can also work to develop new journals to address the needs in a particular country. Establishing a broad-focused journal that publishes everything is usually not a good idea for countries like Kazakhstan. You need to build on your specific expertise. What makes you different from other regions. By capitalizing on these unique perspectives, we can help develop new journals that are adding real value to the field.</a:t>
            </a:r>
          </a:p>
          <a:p>
            <a:endParaRPr lang="en-US" baseline="0" dirty="0" smtClean="0"/>
          </a:p>
          <a:p>
            <a:r>
              <a:rPr lang="en-US" baseline="0" dirty="0" smtClean="0"/>
              <a:t>Second, we can provide </a:t>
            </a:r>
            <a:r>
              <a:rPr lang="en-US" b="1" baseline="0" dirty="0" smtClean="0"/>
              <a:t>training workshops </a:t>
            </a:r>
            <a:r>
              <a:rPr lang="en-US" baseline="0" dirty="0" smtClean="0"/>
              <a:t>for researchers in Kazakhstan. These hands-on interactive workshops cover a number of topics such as</a:t>
            </a:r>
          </a:p>
          <a:p>
            <a:pPr marL="171450" indent="-171450">
              <a:buFont typeface="Arial" charset="0"/>
              <a:buChar char="•"/>
            </a:pPr>
            <a:r>
              <a:rPr lang="en-US" baseline="0" dirty="0" smtClean="0"/>
              <a:t>Academic publishing, including peer review, open access, and publication ethics.</a:t>
            </a:r>
          </a:p>
          <a:p>
            <a:pPr marL="171450" indent="-171450">
              <a:buFont typeface="Arial" charset="0"/>
              <a:buChar char="•"/>
            </a:pPr>
            <a:r>
              <a:rPr lang="en-US" baseline="0" dirty="0" smtClean="0"/>
              <a:t>How to write high quality articles to improve the publication output of Kazakhstani institutions.</a:t>
            </a:r>
          </a:p>
          <a:p>
            <a:pPr marL="171450" indent="-171450">
              <a:buFont typeface="Arial" charset="0"/>
              <a:buChar char="•"/>
            </a:pPr>
            <a:r>
              <a:rPr lang="en-US" baseline="0" dirty="0" smtClean="0"/>
              <a:t>And how to prepare give effective academic presentations at international conferences, which is an essential skill you need to develop to build your reputation worldwide.</a:t>
            </a:r>
          </a:p>
          <a:p>
            <a:endParaRPr lang="en-US" baseline="0" dirty="0" smtClean="0"/>
          </a:p>
          <a:p>
            <a:r>
              <a:rPr lang="en-US" baseline="0" dirty="0" smtClean="0"/>
              <a:t>Together, the publication development services at Springer can not only help improve the overall publication output of Kazakhstan, but also the reputation of Kazakhstan worldwide.</a:t>
            </a:r>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67</a:t>
            </a:fld>
            <a:endParaRPr lang="de-DE"/>
          </a:p>
        </p:txBody>
      </p:sp>
    </p:spTree>
    <p:extLst>
      <p:ext uri="{BB962C8B-B14F-4D97-AF65-F5344CB8AC3E}">
        <p14:creationId xmlns:p14="http://schemas.microsoft.com/office/powerpoint/2010/main" val="17442479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68</a:t>
            </a:fld>
            <a:endParaRPr lang="de-DE"/>
          </a:p>
        </p:txBody>
      </p:sp>
    </p:spTree>
    <p:extLst>
      <p:ext uri="{BB962C8B-B14F-4D97-AF65-F5344CB8AC3E}">
        <p14:creationId xmlns:p14="http://schemas.microsoft.com/office/powerpoint/2010/main" val="37025750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69</a:t>
            </a:fld>
            <a:endParaRPr lang="de-DE"/>
          </a:p>
        </p:txBody>
      </p:sp>
    </p:spTree>
    <p:extLst>
      <p:ext uri="{BB962C8B-B14F-4D97-AF65-F5344CB8AC3E}">
        <p14:creationId xmlns:p14="http://schemas.microsoft.com/office/powerpoint/2010/main" val="390085761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70</a:t>
            </a:fld>
            <a:endParaRPr lang="de-DE"/>
          </a:p>
        </p:txBody>
      </p:sp>
    </p:spTree>
    <p:extLst>
      <p:ext uri="{BB962C8B-B14F-4D97-AF65-F5344CB8AC3E}">
        <p14:creationId xmlns:p14="http://schemas.microsoft.com/office/powerpoint/2010/main" val="1525074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auto">
              <a:spcBef>
                <a:spcPts val="2400"/>
              </a:spcBef>
              <a:spcAft>
                <a:spcPts val="0"/>
              </a:spcAft>
              <a:buClr>
                <a:schemeClr val="accent1"/>
              </a:buClr>
              <a:buFont typeface="Arial" pitchFamily="34" charset="0"/>
              <a:buNone/>
              <a:defRPr/>
            </a:pPr>
            <a:r>
              <a:rPr lang="en-US" sz="1200" noProof="0" dirty="0" smtClean="0">
                <a:solidFill>
                  <a:schemeClr val="tx1"/>
                </a:solidFill>
              </a:rPr>
              <a:t>Journal editors want to be sure that you have followed the ethical guidelines that are followed worldwide. If you have not, your paper will be rejected.</a:t>
            </a:r>
          </a:p>
          <a:p>
            <a:pPr marL="0" indent="0" fontAlgn="auto">
              <a:spcBef>
                <a:spcPts val="2400"/>
              </a:spcBef>
              <a:spcAft>
                <a:spcPts val="0"/>
              </a:spcAft>
              <a:buClr>
                <a:schemeClr val="accent1"/>
              </a:buClr>
              <a:buFont typeface="Arial" pitchFamily="34" charset="0"/>
              <a:buNone/>
              <a:defRPr/>
            </a:pPr>
            <a:endParaRPr lang="en-US" sz="1200" noProof="0" dirty="0" smtClean="0">
              <a:solidFill>
                <a:schemeClr val="tx1"/>
              </a:solidFill>
            </a:endParaRPr>
          </a:p>
          <a:p>
            <a:pPr marL="0" indent="0" fontAlgn="auto">
              <a:spcBef>
                <a:spcPts val="2400"/>
              </a:spcBef>
              <a:spcAft>
                <a:spcPts val="0"/>
              </a:spcAft>
              <a:buClr>
                <a:schemeClr val="accent1"/>
              </a:buClr>
              <a:buFont typeface="Arial" pitchFamily="34" charset="0"/>
              <a:buNone/>
              <a:defRPr/>
            </a:pPr>
            <a:r>
              <a:rPr lang="en-US" sz="1200" noProof="0" dirty="0" smtClean="0">
                <a:solidFill>
                  <a:schemeClr val="tx1"/>
                </a:solidFill>
              </a:rPr>
              <a:t>So</a:t>
            </a:r>
            <a:r>
              <a:rPr lang="en-US" sz="1200" baseline="0" noProof="0" dirty="0" smtClean="0">
                <a:solidFill>
                  <a:schemeClr val="tx1"/>
                </a:solidFill>
              </a:rPr>
              <a:t> you can cannot plagiarize, meaning that you cannot copy and paste published text into your manuscript. To avoid plagiarism, you need to do two things: (1) paraphrase the idea of that text and (2) cite the source of that idea.</a:t>
            </a:r>
          </a:p>
          <a:p>
            <a:pPr marL="0" indent="0" fontAlgn="auto">
              <a:spcBef>
                <a:spcPts val="2400"/>
              </a:spcBef>
              <a:spcAft>
                <a:spcPts val="0"/>
              </a:spcAft>
              <a:buClr>
                <a:schemeClr val="accent1"/>
              </a:buClr>
              <a:buFont typeface="Arial" pitchFamily="34" charset="0"/>
              <a:buNone/>
              <a:defRPr/>
            </a:pPr>
            <a:endParaRPr lang="en-US" sz="1200" baseline="0" noProof="0" dirty="0" smtClean="0">
              <a:solidFill>
                <a:schemeClr val="tx1"/>
              </a:solidFill>
            </a:endParaRPr>
          </a:p>
          <a:p>
            <a:pPr marL="0" indent="0" fontAlgn="auto">
              <a:spcBef>
                <a:spcPts val="2400"/>
              </a:spcBef>
              <a:spcAft>
                <a:spcPts val="0"/>
              </a:spcAft>
              <a:buClr>
                <a:schemeClr val="accent1"/>
              </a:buClr>
              <a:buFont typeface="Arial" pitchFamily="34" charset="0"/>
              <a:buNone/>
              <a:defRPr/>
            </a:pPr>
            <a:r>
              <a:rPr lang="en-US" sz="1200" baseline="0" noProof="0" dirty="0" smtClean="0">
                <a:solidFill>
                  <a:schemeClr val="tx1"/>
                </a:solidFill>
              </a:rPr>
              <a:t>Although you may be under pressure to publish, you cannot fabricate or falsify data. If journal editors or reviewers ever suspect that you have, they will ask to see the raw data to validate that figure. </a:t>
            </a:r>
          </a:p>
          <a:p>
            <a:pPr marL="0" indent="0" fontAlgn="auto">
              <a:spcBef>
                <a:spcPts val="2400"/>
              </a:spcBef>
              <a:spcAft>
                <a:spcPts val="0"/>
              </a:spcAft>
              <a:buClr>
                <a:schemeClr val="accent1"/>
              </a:buClr>
              <a:buFont typeface="Arial" pitchFamily="34" charset="0"/>
              <a:buNone/>
              <a:defRPr/>
            </a:pPr>
            <a:endParaRPr lang="en-US" sz="1200" baseline="0" noProof="0" dirty="0" smtClean="0">
              <a:solidFill>
                <a:schemeClr val="tx1"/>
              </a:solidFill>
            </a:endParaRPr>
          </a:p>
          <a:p>
            <a:pPr marL="0" indent="0" fontAlgn="auto">
              <a:spcBef>
                <a:spcPts val="2400"/>
              </a:spcBef>
              <a:spcAft>
                <a:spcPts val="0"/>
              </a:spcAft>
              <a:buClr>
                <a:schemeClr val="accent1"/>
              </a:buClr>
              <a:buFont typeface="Arial" pitchFamily="34" charset="0"/>
              <a:buNone/>
              <a:defRPr/>
            </a:pPr>
            <a:r>
              <a:rPr lang="en-US" sz="1200" baseline="0" noProof="0" dirty="0" smtClean="0">
                <a:solidFill>
                  <a:schemeClr val="tx1"/>
                </a:solidFill>
              </a:rPr>
              <a:t>Journal editors also want to ensure that everyone that is listed as an author on your manuscript, qualifies to be an author. For most journals, there are three criteria people need to satisfy to qualify as an author:</a:t>
            </a:r>
          </a:p>
          <a:p>
            <a:pPr marL="171450" indent="-171450" fontAlgn="auto">
              <a:spcBef>
                <a:spcPts val="2400"/>
              </a:spcBef>
              <a:spcAft>
                <a:spcPts val="0"/>
              </a:spcAft>
              <a:buClr>
                <a:schemeClr val="accent1"/>
              </a:buClr>
              <a:buFont typeface="Arial" pitchFamily="34" charset="0"/>
              <a:buChar char="•"/>
              <a:defRPr/>
            </a:pPr>
            <a:r>
              <a:rPr lang="en-US" sz="1200" baseline="0" noProof="0" dirty="0" smtClean="0">
                <a:solidFill>
                  <a:schemeClr val="tx1"/>
                </a:solidFill>
              </a:rPr>
              <a:t>They should have participated in the design of the study or the analysis of the data</a:t>
            </a:r>
          </a:p>
          <a:p>
            <a:pPr marL="171450" indent="-171450" fontAlgn="auto">
              <a:spcBef>
                <a:spcPts val="2400"/>
              </a:spcBef>
              <a:spcAft>
                <a:spcPts val="0"/>
              </a:spcAft>
              <a:buClr>
                <a:schemeClr val="accent1"/>
              </a:buClr>
              <a:buFont typeface="Arial" pitchFamily="34" charset="0"/>
              <a:buChar char="•"/>
              <a:defRPr/>
            </a:pPr>
            <a:r>
              <a:rPr lang="en-US" sz="1200" baseline="0" noProof="0" dirty="0" smtClean="0">
                <a:solidFill>
                  <a:schemeClr val="tx1"/>
                </a:solidFill>
              </a:rPr>
              <a:t>They should have helped write the manuscript or revise it for intellectual content</a:t>
            </a:r>
          </a:p>
          <a:p>
            <a:pPr marL="171450" indent="-171450" fontAlgn="auto">
              <a:spcBef>
                <a:spcPts val="2400"/>
              </a:spcBef>
              <a:spcAft>
                <a:spcPts val="0"/>
              </a:spcAft>
              <a:buClr>
                <a:schemeClr val="accent1"/>
              </a:buClr>
              <a:buFont typeface="Arial" pitchFamily="34" charset="0"/>
              <a:buChar char="•"/>
              <a:defRPr/>
            </a:pPr>
            <a:r>
              <a:rPr lang="en-US" sz="1200" baseline="0" noProof="0" dirty="0" smtClean="0">
                <a:solidFill>
                  <a:schemeClr val="tx1"/>
                </a:solidFill>
              </a:rPr>
              <a:t>And they should have given final approval before submission, meaning they are willing to be responsible for all the published content.</a:t>
            </a:r>
          </a:p>
          <a:p>
            <a:pPr marL="0" indent="0" fontAlgn="auto">
              <a:spcBef>
                <a:spcPts val="2400"/>
              </a:spcBef>
              <a:spcAft>
                <a:spcPts val="0"/>
              </a:spcAft>
              <a:buClr>
                <a:schemeClr val="accent1"/>
              </a:buClr>
              <a:buFont typeface="Arial" pitchFamily="34" charset="0"/>
              <a:buNone/>
              <a:defRPr/>
            </a:pPr>
            <a:r>
              <a:rPr lang="en-US" sz="1200" baseline="0" noProof="0" dirty="0" smtClean="0">
                <a:solidFill>
                  <a:schemeClr val="tx1"/>
                </a:solidFill>
              </a:rPr>
              <a:t>It is only when someone satisfies these three criteria, can they be listed as an author.</a:t>
            </a:r>
          </a:p>
          <a:p>
            <a:pPr marL="0" indent="0" fontAlgn="auto">
              <a:spcBef>
                <a:spcPts val="2400"/>
              </a:spcBef>
              <a:spcAft>
                <a:spcPts val="0"/>
              </a:spcAft>
              <a:buClr>
                <a:schemeClr val="accent1"/>
              </a:buClr>
              <a:buFont typeface="Arial" pitchFamily="34" charset="0"/>
              <a:buNone/>
              <a:defRPr/>
            </a:pPr>
            <a:endParaRPr lang="en-US" sz="1200" baseline="0" noProof="0" dirty="0" smtClean="0">
              <a:solidFill>
                <a:schemeClr val="tx1"/>
              </a:solidFill>
            </a:endParaRPr>
          </a:p>
          <a:p>
            <a:pPr marL="0" indent="0" fontAlgn="auto">
              <a:spcBef>
                <a:spcPts val="2400"/>
              </a:spcBef>
              <a:spcAft>
                <a:spcPts val="0"/>
              </a:spcAft>
              <a:buClr>
                <a:schemeClr val="accent1"/>
              </a:buClr>
              <a:buFont typeface="Arial" pitchFamily="34" charset="0"/>
              <a:buNone/>
              <a:defRPr/>
            </a:pPr>
            <a:r>
              <a:rPr lang="en-US" sz="1200" baseline="0" noProof="0" dirty="0" smtClean="0">
                <a:solidFill>
                  <a:schemeClr val="tx1"/>
                </a:solidFill>
              </a:rPr>
              <a:t>Lastly, you will need to declare any conflicts of interest you might have, either financial or personal. A conflict of interest is anything that may bias your interpretation of the data. So if you are studying a new device, and the company that makes the device funded your study, you have to disclose this information to the journal editor.</a:t>
            </a:r>
            <a:endParaRPr lang="en-US" sz="1200" noProof="0" dirty="0" smtClean="0">
              <a:solidFill>
                <a:schemeClr val="tx1"/>
              </a:solidFill>
            </a:endParaRPr>
          </a:p>
        </p:txBody>
      </p:sp>
      <p:sp>
        <p:nvSpPr>
          <p:cNvPr id="4" name="Slide Number Placeholder 3"/>
          <p:cNvSpPr>
            <a:spLocks noGrp="1"/>
          </p:cNvSpPr>
          <p:nvPr>
            <p:ph type="sldNum" sz="quarter" idx="10"/>
          </p:nvPr>
        </p:nvSpPr>
        <p:spPr/>
        <p:txBody>
          <a:bodyPr/>
          <a:lstStyle/>
          <a:p>
            <a:fld id="{0A51F9BD-5DF6-4FC3-9F68-897DBA21851A}" type="slidenum">
              <a:rPr lang="en-NZ" smtClean="0"/>
              <a:pPr/>
              <a:t>7</a:t>
            </a:fld>
            <a:endParaRPr lang="en-NZ" dirty="0"/>
          </a:p>
        </p:txBody>
      </p:sp>
    </p:spTree>
    <p:extLst>
      <p:ext uri="{BB962C8B-B14F-4D97-AF65-F5344CB8AC3E}">
        <p14:creationId xmlns:p14="http://schemas.microsoft.com/office/powerpoint/2010/main" val="212024733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71</a:t>
            </a:fld>
            <a:endParaRPr lang="de-DE"/>
          </a:p>
        </p:txBody>
      </p:sp>
    </p:spTree>
    <p:extLst>
      <p:ext uri="{BB962C8B-B14F-4D97-AF65-F5344CB8AC3E}">
        <p14:creationId xmlns:p14="http://schemas.microsoft.com/office/powerpoint/2010/main" val="3672815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auto">
              <a:spcBef>
                <a:spcPts val="2400"/>
              </a:spcBef>
              <a:spcAft>
                <a:spcPts val="0"/>
              </a:spcAft>
              <a:buClr>
                <a:schemeClr val="accent1"/>
              </a:buClr>
              <a:buFont typeface="Arial" pitchFamily="34" charset="0"/>
              <a:buNone/>
              <a:defRPr/>
            </a:pPr>
            <a:r>
              <a:rPr lang="en-US" sz="1200" noProof="0" dirty="0" smtClean="0">
                <a:solidFill>
                  <a:schemeClr val="tx1"/>
                </a:solidFill>
              </a:rPr>
              <a:t>So there are a lot of things to consider</a:t>
            </a:r>
            <a:r>
              <a:rPr lang="en-US" sz="1200" baseline="0" noProof="0" dirty="0" smtClean="0">
                <a:solidFill>
                  <a:schemeClr val="tx1"/>
                </a:solidFill>
              </a:rPr>
              <a:t> then when publishing your work. So you may wonder, “Is it really necessary to publish in English? Isn’t it just easier to publish my work in my own language instead?”</a:t>
            </a:r>
          </a:p>
          <a:p>
            <a:pPr marL="0" indent="0" fontAlgn="auto">
              <a:spcBef>
                <a:spcPts val="2400"/>
              </a:spcBef>
              <a:spcAft>
                <a:spcPts val="0"/>
              </a:spcAft>
              <a:buClr>
                <a:schemeClr val="accent1"/>
              </a:buClr>
              <a:buFont typeface="Arial" pitchFamily="34" charset="0"/>
              <a:buNone/>
              <a:defRPr/>
            </a:pPr>
            <a:endParaRPr lang="en-US" sz="1200" baseline="0" noProof="0" dirty="0" smtClean="0">
              <a:solidFill>
                <a:schemeClr val="tx1"/>
              </a:solidFill>
            </a:endParaRPr>
          </a:p>
          <a:p>
            <a:pPr marL="0" indent="0" fontAlgn="auto">
              <a:spcBef>
                <a:spcPts val="2400"/>
              </a:spcBef>
              <a:spcAft>
                <a:spcPts val="0"/>
              </a:spcAft>
              <a:buClr>
                <a:schemeClr val="accent1"/>
              </a:buClr>
              <a:buFont typeface="Arial" pitchFamily="34" charset="0"/>
              <a:buNone/>
              <a:defRPr/>
            </a:pPr>
            <a:r>
              <a:rPr lang="en-US" sz="1200" baseline="0" noProof="0" dirty="0" smtClean="0">
                <a:solidFill>
                  <a:schemeClr val="tx1"/>
                </a:solidFill>
              </a:rPr>
              <a:t>Well, there are a number of reasons you should strongly consider publishing in English.</a:t>
            </a:r>
          </a:p>
          <a:p>
            <a:pPr marL="0" indent="0" fontAlgn="auto">
              <a:spcBef>
                <a:spcPts val="2400"/>
              </a:spcBef>
              <a:spcAft>
                <a:spcPts val="0"/>
              </a:spcAft>
              <a:buClr>
                <a:schemeClr val="accent1"/>
              </a:buClr>
              <a:buFont typeface="Arial" pitchFamily="34" charset="0"/>
              <a:buNone/>
              <a:defRPr/>
            </a:pPr>
            <a:endParaRPr lang="en-US" sz="1200" baseline="0" noProof="0" dirty="0" smtClean="0">
              <a:solidFill>
                <a:schemeClr val="tx1"/>
              </a:solidFill>
            </a:endParaRPr>
          </a:p>
          <a:p>
            <a:pPr marL="0" indent="0" fontAlgn="auto">
              <a:spcBef>
                <a:spcPts val="2400"/>
              </a:spcBef>
              <a:spcAft>
                <a:spcPts val="0"/>
              </a:spcAft>
              <a:buClr>
                <a:schemeClr val="accent1"/>
              </a:buClr>
              <a:buFont typeface="Arial" pitchFamily="34" charset="0"/>
              <a:buNone/>
              <a:defRPr/>
            </a:pPr>
            <a:r>
              <a:rPr lang="en-US" sz="1200" baseline="0" noProof="0" dirty="0" smtClean="0">
                <a:solidFill>
                  <a:schemeClr val="tx1"/>
                </a:solidFill>
              </a:rPr>
              <a:t>First, English is the international language of academics. So if you want to have international impact, you need to publish in English.</a:t>
            </a:r>
          </a:p>
          <a:p>
            <a:pPr marL="0" indent="0" fontAlgn="auto">
              <a:spcBef>
                <a:spcPts val="2400"/>
              </a:spcBef>
              <a:spcAft>
                <a:spcPts val="0"/>
              </a:spcAft>
              <a:buClr>
                <a:schemeClr val="accent1"/>
              </a:buClr>
              <a:buFont typeface="Arial" pitchFamily="34" charset="0"/>
              <a:buNone/>
              <a:defRPr/>
            </a:pPr>
            <a:endParaRPr lang="en-US" sz="1200" baseline="0" noProof="0" dirty="0" smtClean="0">
              <a:solidFill>
                <a:schemeClr val="tx1"/>
              </a:solidFill>
            </a:endParaRPr>
          </a:p>
          <a:p>
            <a:pPr marL="0" indent="0" fontAlgn="auto">
              <a:spcBef>
                <a:spcPts val="2400"/>
              </a:spcBef>
              <a:spcAft>
                <a:spcPts val="0"/>
              </a:spcAft>
              <a:buClr>
                <a:schemeClr val="accent1"/>
              </a:buClr>
              <a:buFont typeface="Arial" pitchFamily="34" charset="0"/>
              <a:buNone/>
              <a:defRPr/>
            </a:pPr>
            <a:r>
              <a:rPr lang="en-US" sz="1200" baseline="0" noProof="0" dirty="0" smtClean="0">
                <a:solidFill>
                  <a:schemeClr val="tx1"/>
                </a:solidFill>
              </a:rPr>
              <a:t>When you do this, you will build your reputation worldwide. You will establish new international collaborations and be invited to speak at international conferences.</a:t>
            </a:r>
          </a:p>
          <a:p>
            <a:pPr marL="0" indent="0" fontAlgn="auto">
              <a:spcBef>
                <a:spcPts val="2400"/>
              </a:spcBef>
              <a:spcAft>
                <a:spcPts val="0"/>
              </a:spcAft>
              <a:buClr>
                <a:schemeClr val="accent1"/>
              </a:buClr>
              <a:buFont typeface="Arial" pitchFamily="34" charset="0"/>
              <a:buNone/>
              <a:defRPr/>
            </a:pPr>
            <a:endParaRPr lang="en-US" sz="1200" baseline="0" noProof="0" dirty="0" smtClean="0">
              <a:solidFill>
                <a:schemeClr val="tx1"/>
              </a:solidFill>
            </a:endParaRPr>
          </a:p>
          <a:p>
            <a:pPr marL="0" indent="0" fontAlgn="auto">
              <a:spcBef>
                <a:spcPts val="2400"/>
              </a:spcBef>
              <a:spcAft>
                <a:spcPts val="0"/>
              </a:spcAft>
              <a:buClr>
                <a:schemeClr val="accent1"/>
              </a:buClr>
              <a:buFont typeface="Arial" pitchFamily="34" charset="0"/>
              <a:buNone/>
              <a:defRPr/>
            </a:pPr>
            <a:r>
              <a:rPr lang="en-US" sz="1200" baseline="0" noProof="0" dirty="0" smtClean="0">
                <a:solidFill>
                  <a:schemeClr val="tx1"/>
                </a:solidFill>
              </a:rPr>
              <a:t>An international publication record will also increase your chances of obtaining funding for your research.</a:t>
            </a:r>
          </a:p>
          <a:p>
            <a:pPr marL="0" indent="0" fontAlgn="auto">
              <a:spcBef>
                <a:spcPts val="2400"/>
              </a:spcBef>
              <a:spcAft>
                <a:spcPts val="0"/>
              </a:spcAft>
              <a:buClr>
                <a:schemeClr val="accent1"/>
              </a:buClr>
              <a:buFont typeface="Arial" pitchFamily="34" charset="0"/>
              <a:buNone/>
              <a:defRPr/>
            </a:pPr>
            <a:endParaRPr lang="en-US" sz="1200" baseline="0" noProof="0" dirty="0" smtClean="0">
              <a:solidFill>
                <a:schemeClr val="tx1"/>
              </a:solidFill>
            </a:endParaRPr>
          </a:p>
          <a:p>
            <a:pPr marL="0" indent="0" fontAlgn="auto">
              <a:spcBef>
                <a:spcPts val="2400"/>
              </a:spcBef>
              <a:spcAft>
                <a:spcPts val="0"/>
              </a:spcAft>
              <a:buClr>
                <a:schemeClr val="accent1"/>
              </a:buClr>
              <a:buFont typeface="Arial" pitchFamily="34" charset="0"/>
              <a:buNone/>
              <a:defRPr/>
            </a:pPr>
            <a:r>
              <a:rPr lang="en-US" sz="1200" baseline="0" noProof="0" dirty="0" smtClean="0">
                <a:solidFill>
                  <a:schemeClr val="tx1"/>
                </a:solidFill>
              </a:rPr>
              <a:t>All of this will help you advance in your career. So if you want to be successful in your field, you need to publish in English.</a:t>
            </a:r>
          </a:p>
          <a:p>
            <a:pPr marL="0" indent="0" fontAlgn="auto">
              <a:spcBef>
                <a:spcPts val="2400"/>
              </a:spcBef>
              <a:spcAft>
                <a:spcPts val="0"/>
              </a:spcAft>
              <a:buClr>
                <a:schemeClr val="accent1"/>
              </a:buClr>
              <a:buFont typeface="Arial" pitchFamily="34" charset="0"/>
              <a:buNone/>
              <a:defRPr/>
            </a:pPr>
            <a:endParaRPr lang="en-US" sz="1200" baseline="0" noProof="0" dirty="0" smtClean="0">
              <a:solidFill>
                <a:schemeClr val="tx1"/>
              </a:solidFill>
            </a:endParaRPr>
          </a:p>
          <a:p>
            <a:pPr marL="0" indent="0" fontAlgn="auto">
              <a:spcBef>
                <a:spcPts val="2400"/>
              </a:spcBef>
              <a:spcAft>
                <a:spcPts val="0"/>
              </a:spcAft>
              <a:buClr>
                <a:schemeClr val="accent1"/>
              </a:buClr>
              <a:buFont typeface="Arial" pitchFamily="34" charset="0"/>
              <a:buNone/>
              <a:defRPr/>
            </a:pPr>
            <a:r>
              <a:rPr lang="en-US" sz="1200" baseline="0" noProof="0" dirty="0" smtClean="0">
                <a:solidFill>
                  <a:schemeClr val="tx1"/>
                </a:solidFill>
              </a:rPr>
              <a:t>However, I understand that publishing in English is a challenge for many non-native English speaking authors. So in the next section, I will give you some advice on how to write more effectively in English.</a:t>
            </a:r>
            <a:endParaRPr lang="en-US" sz="1200" noProof="0" dirty="0" smtClean="0">
              <a:solidFill>
                <a:schemeClr val="tx1"/>
              </a:solidFill>
            </a:endParaRPr>
          </a:p>
        </p:txBody>
      </p:sp>
      <p:sp>
        <p:nvSpPr>
          <p:cNvPr id="4" name="Slide Number Placeholder 3"/>
          <p:cNvSpPr>
            <a:spLocks noGrp="1"/>
          </p:cNvSpPr>
          <p:nvPr>
            <p:ph type="sldNum" sz="quarter" idx="10"/>
          </p:nvPr>
        </p:nvSpPr>
        <p:spPr/>
        <p:txBody>
          <a:bodyPr/>
          <a:lstStyle/>
          <a:p>
            <a:fld id="{0A51F9BD-5DF6-4FC3-9F68-897DBA21851A}" type="slidenum">
              <a:rPr lang="en-NZ" smtClean="0"/>
              <a:pPr/>
              <a:t>8</a:t>
            </a:fld>
            <a:endParaRPr lang="en-NZ" dirty="0"/>
          </a:p>
        </p:txBody>
      </p:sp>
    </p:spTree>
    <p:extLst>
      <p:ext uri="{BB962C8B-B14F-4D97-AF65-F5344CB8AC3E}">
        <p14:creationId xmlns:p14="http://schemas.microsoft.com/office/powerpoint/2010/main" val="1255463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when I say “Effective English”, I’m not talking about spelling and grammar, Microsoft Word can help you with that!</a:t>
            </a:r>
          </a:p>
          <a:p>
            <a:endParaRPr lang="en-US" baseline="0" dirty="0" smtClean="0"/>
          </a:p>
          <a:p>
            <a:r>
              <a:rPr lang="en-US" baseline="0" dirty="0" smtClean="0"/>
              <a:t>I mean how to clearly communicate your ideas in English, improve your readability.</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9</a:t>
            </a:fld>
            <a:endParaRPr lang="de-DE"/>
          </a:p>
        </p:txBody>
      </p:sp>
    </p:spTree>
    <p:extLst>
      <p:ext uri="{BB962C8B-B14F-4D97-AF65-F5344CB8AC3E}">
        <p14:creationId xmlns:p14="http://schemas.microsoft.com/office/powerpoint/2010/main" val="26080869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0_title slide default">
    <p:spTree>
      <p:nvGrpSpPr>
        <p:cNvPr id="1" name=""/>
        <p:cNvGrpSpPr/>
        <p:nvPr/>
      </p:nvGrpSpPr>
      <p:grpSpPr>
        <a:xfrm>
          <a:off x="0" y="0"/>
          <a:ext cx="0" cy="0"/>
          <a:chOff x="0" y="0"/>
          <a:chExt cx="0" cy="0"/>
        </a:xfrm>
      </p:grpSpPr>
      <p:sp>
        <p:nvSpPr>
          <p:cNvPr id="10" name="Rechteck 9"/>
          <p:cNvSpPr/>
          <p:nvPr userDrawn="1"/>
        </p:nvSpPr>
        <p:spPr bwMode="auto">
          <a:xfrm>
            <a:off x="0" y="0"/>
            <a:ext cx="9180000" cy="6912000"/>
          </a:xfrm>
          <a:prstGeom prst="rect">
            <a:avLst/>
          </a:prstGeom>
          <a:gradFill flip="none" rotWithShape="1">
            <a:gsLst>
              <a:gs pos="100000">
                <a:schemeClr val="accent1"/>
              </a:gs>
              <a:gs pos="0">
                <a:schemeClr val="tx1"/>
              </a:gs>
            </a:gsLst>
            <a:lin ang="18900000" scaled="0"/>
            <a:tileRect/>
          </a:gradFill>
          <a:ln w="9525" cap="flat" cmpd="sng" algn="ctr">
            <a:noFill/>
            <a:prstDash val="solid"/>
            <a:round/>
            <a:headEnd type="none" w="med" len="med"/>
            <a:tailEnd type="none" w="med" len="med"/>
          </a:ln>
          <a:effectLst/>
        </p:spPr>
        <p:txBody>
          <a:bodyPr wrap="none"/>
          <a:lstStyle>
            <a:lvl1pPr>
              <a:defRPr sz="1600">
                <a:solidFill>
                  <a:schemeClr val="tx2"/>
                </a:solidFill>
                <a:latin typeface="Arial" charset="0"/>
                <a:ea typeface="Geneva" charset="0"/>
                <a:cs typeface="Geneva" charset="0"/>
              </a:defRPr>
            </a:lvl1pPr>
            <a:lvl2pPr marL="37931725" indent="-37474525">
              <a:defRPr sz="1600">
                <a:solidFill>
                  <a:schemeClr val="tx2"/>
                </a:solidFill>
                <a:latin typeface="Arial" charset="0"/>
                <a:ea typeface="Geneva" charset="0"/>
              </a:defRPr>
            </a:lvl2pPr>
            <a:lvl3pPr>
              <a:defRPr sz="1600">
                <a:solidFill>
                  <a:schemeClr val="tx2"/>
                </a:solidFill>
                <a:latin typeface="Arial" charset="0"/>
                <a:ea typeface="Geneva" charset="0"/>
              </a:defRPr>
            </a:lvl3pPr>
            <a:lvl4pPr>
              <a:defRPr sz="1600">
                <a:solidFill>
                  <a:schemeClr val="tx2"/>
                </a:solidFill>
                <a:latin typeface="Arial" charset="0"/>
                <a:ea typeface="Geneva" charset="0"/>
              </a:defRPr>
            </a:lvl4pPr>
            <a:lvl5pPr>
              <a:defRPr sz="1600">
                <a:solidFill>
                  <a:schemeClr val="tx2"/>
                </a:solidFill>
                <a:latin typeface="Arial" charset="0"/>
                <a:ea typeface="Geneva" charset="0"/>
              </a:defRPr>
            </a:lvl5pPr>
            <a:lvl6pPr marL="457200" eaLnBrk="0" fontAlgn="base" hangingPunct="0">
              <a:spcBef>
                <a:spcPct val="50000"/>
              </a:spcBef>
              <a:spcAft>
                <a:spcPct val="0"/>
              </a:spcAft>
              <a:defRPr sz="1600">
                <a:solidFill>
                  <a:schemeClr val="tx2"/>
                </a:solidFill>
                <a:latin typeface="Arial" charset="0"/>
                <a:ea typeface="Geneva" charset="0"/>
              </a:defRPr>
            </a:lvl6pPr>
            <a:lvl7pPr marL="914400" eaLnBrk="0" fontAlgn="base" hangingPunct="0">
              <a:spcBef>
                <a:spcPct val="50000"/>
              </a:spcBef>
              <a:spcAft>
                <a:spcPct val="0"/>
              </a:spcAft>
              <a:defRPr sz="1600">
                <a:solidFill>
                  <a:schemeClr val="tx2"/>
                </a:solidFill>
                <a:latin typeface="Arial" charset="0"/>
                <a:ea typeface="Geneva" charset="0"/>
              </a:defRPr>
            </a:lvl7pPr>
            <a:lvl8pPr marL="1371600" eaLnBrk="0" fontAlgn="base" hangingPunct="0">
              <a:spcBef>
                <a:spcPct val="50000"/>
              </a:spcBef>
              <a:spcAft>
                <a:spcPct val="0"/>
              </a:spcAft>
              <a:defRPr sz="1600">
                <a:solidFill>
                  <a:schemeClr val="tx2"/>
                </a:solidFill>
                <a:latin typeface="Arial" charset="0"/>
                <a:ea typeface="Geneva" charset="0"/>
              </a:defRPr>
            </a:lvl8pPr>
            <a:lvl9pPr marL="1828800" eaLnBrk="0" fontAlgn="base" hangingPunct="0">
              <a:spcBef>
                <a:spcPct val="50000"/>
              </a:spcBef>
              <a:spcAft>
                <a:spcPct val="0"/>
              </a:spcAft>
              <a:defRPr sz="1600">
                <a:solidFill>
                  <a:schemeClr val="tx2"/>
                </a:solidFill>
                <a:latin typeface="Arial" charset="0"/>
                <a:ea typeface="Geneva" charset="0"/>
              </a:defRPr>
            </a:lvl9pPr>
          </a:lstStyle>
          <a:p>
            <a:pPr>
              <a:defRPr/>
            </a:pPr>
            <a:endParaRPr lang="de-DE" dirty="0" smtClean="0">
              <a:latin typeface="Calibri"/>
            </a:endParaRPr>
          </a:p>
        </p:txBody>
      </p:sp>
      <p:pic>
        <p:nvPicPr>
          <p:cNvPr id="19" name="Bild 10" descr="n_PPT CoverPict_Springer_6.8..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04561" y="993427"/>
            <a:ext cx="4027487" cy="4955909"/>
          </a:xfrm>
          <a:prstGeom prst="rect">
            <a:avLst/>
          </a:prstGeom>
        </p:spPr>
      </p:pic>
      <p:sp>
        <p:nvSpPr>
          <p:cNvPr id="17" name="Rectangle 5"/>
          <p:cNvSpPr>
            <a:spLocks noGrp="1" noChangeArrowheads="1"/>
          </p:cNvSpPr>
          <p:nvPr>
            <p:ph type="subTitle" idx="1"/>
          </p:nvPr>
        </p:nvSpPr>
        <p:spPr>
          <a:xfrm>
            <a:off x="3779667" y="5537200"/>
            <a:ext cx="4896021" cy="765373"/>
          </a:xfrm>
          <a:ln>
            <a:noFill/>
          </a:ln>
        </p:spPr>
        <p:txBody>
          <a:bodyPr/>
          <a:lstStyle>
            <a:lvl1pPr marL="0" indent="0">
              <a:buFont typeface="Times" charset="0"/>
              <a:buNone/>
              <a:defRPr>
                <a:solidFill>
                  <a:schemeClr val="bg2">
                    <a:lumMod val="90000"/>
                  </a:schemeClr>
                </a:solidFill>
                <a:latin typeface="Calibri"/>
                <a:cs typeface="Calibri"/>
              </a:defRPr>
            </a:lvl1pPr>
          </a:lstStyle>
          <a:p>
            <a:r>
              <a:rPr lang="en-US" smtClean="0"/>
              <a:t>Click to edit Master subtitle style</a:t>
            </a:r>
            <a:endParaRPr lang="de-DE" dirty="0"/>
          </a:p>
        </p:txBody>
      </p:sp>
      <p:sp>
        <p:nvSpPr>
          <p:cNvPr id="20" name="Rectangle 4"/>
          <p:cNvSpPr>
            <a:spLocks noGrp="1" noChangeArrowheads="1"/>
          </p:cNvSpPr>
          <p:nvPr>
            <p:ph type="ctrTitle"/>
          </p:nvPr>
        </p:nvSpPr>
        <p:spPr>
          <a:xfrm>
            <a:off x="3772652" y="4165600"/>
            <a:ext cx="4903036" cy="1209040"/>
          </a:xfrm>
        </p:spPr>
        <p:txBody>
          <a:bodyPr anchor="t" anchorCtr="0"/>
          <a:lstStyle>
            <a:lvl1pPr>
              <a:defRPr sz="3400" b="0" i="0" spc="30">
                <a:solidFill>
                  <a:schemeClr val="bg1"/>
                </a:solidFill>
                <a:latin typeface="+mj-lt"/>
                <a:cs typeface="Cambria"/>
              </a:defRPr>
            </a:lvl1pPr>
          </a:lstStyle>
          <a:p>
            <a:r>
              <a:rPr lang="en-US" smtClean="0"/>
              <a:t>Click to edit Master title style</a:t>
            </a:r>
            <a:endParaRPr lang="de-DE" dirty="0"/>
          </a:p>
        </p:txBody>
      </p:sp>
      <p:pic>
        <p:nvPicPr>
          <p:cNvPr id="12" name="Bild 11" descr="verlauf.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79703" y="2888489"/>
            <a:ext cx="5410200" cy="1016000"/>
          </a:xfrm>
          <a:prstGeom prst="rect">
            <a:avLst/>
          </a:prstGeom>
        </p:spPr>
      </p:pic>
      <p:pic>
        <p:nvPicPr>
          <p:cNvPr id="9" name="Bild 8" descr="Springer_pms.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4042834" y="3130549"/>
            <a:ext cx="1997075" cy="530225"/>
          </a:xfrm>
          <a:prstGeom prst="rect">
            <a:avLst/>
          </a:prstGeom>
        </p:spPr>
      </p:pic>
    </p:spTree>
    <p:extLst>
      <p:ext uri="{BB962C8B-B14F-4D97-AF65-F5344CB8AC3E}">
        <p14:creationId xmlns:p14="http://schemas.microsoft.com/office/powerpoint/2010/main" val="592265696"/>
      </p:ext>
    </p:extLst>
  </p:cSld>
  <p:clrMapOvr>
    <a:masterClrMapping/>
  </p:clrMapOvr>
  <p:transition spd="slow"/>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6918184"/>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9" name="Rectangle 6"/>
          <p:cNvSpPr>
            <a:spLocks noGrp="1" noChangeArrowheads="1"/>
          </p:cNvSpPr>
          <p:nvPr>
            <p:ph idx="11"/>
          </p:nvPr>
        </p:nvSpPr>
        <p:spPr bwMode="auto">
          <a:xfrm>
            <a:off x="525463" y="1439863"/>
            <a:ext cx="8062912"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5"/>
          <p:cNvSpPr>
            <a:spLocks noGrp="1" noChangeArrowheads="1"/>
          </p:cNvSpPr>
          <p:nvPr>
            <p:ph type="title"/>
          </p:nvPr>
        </p:nvSpPr>
        <p:spPr bwMode="auto">
          <a:xfrm>
            <a:off x="523875" y="816123"/>
            <a:ext cx="8135937" cy="39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de-DE" dirty="0"/>
              <a:t>Mastertitelformat bearbeiten</a:t>
            </a:r>
          </a:p>
        </p:txBody>
      </p:sp>
    </p:spTree>
    <p:extLst>
      <p:ext uri="{BB962C8B-B14F-4D97-AF65-F5344CB8AC3E}">
        <p14:creationId xmlns:p14="http://schemas.microsoft.com/office/powerpoint/2010/main" val="376696776"/>
      </p:ext>
    </p:extLst>
  </p:cSld>
  <p:clrMapOvr>
    <a:masterClrMapping/>
  </p:clrMapOvr>
  <p:transition spd="slow"/>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10" name="Rechteck 9"/>
          <p:cNvSpPr/>
          <p:nvPr userDrawn="1"/>
        </p:nvSpPr>
        <p:spPr bwMode="auto">
          <a:xfrm>
            <a:off x="0" y="0"/>
            <a:ext cx="9180000" cy="6912000"/>
          </a:xfrm>
          <a:prstGeom prst="rect">
            <a:avLst/>
          </a:prstGeom>
          <a:gradFill flip="none" rotWithShape="1">
            <a:gsLst>
              <a:gs pos="100000">
                <a:srgbClr val="0D4389"/>
              </a:gs>
              <a:gs pos="10000">
                <a:srgbClr val="031D45"/>
              </a:gs>
            </a:gsLst>
            <a:lin ang="18000000" scaled="0"/>
            <a:tileRect/>
          </a:gradFill>
          <a:ln w="9525" cap="flat" cmpd="sng" algn="ctr">
            <a:noFill/>
            <a:prstDash val="solid"/>
            <a:round/>
            <a:headEnd type="none" w="med" len="med"/>
            <a:tailEnd type="none" w="med" len="med"/>
          </a:ln>
          <a:effectLst/>
        </p:spPr>
        <p:txBody>
          <a:bodyPr wrap="none"/>
          <a:lstStyle>
            <a:lvl1pPr>
              <a:defRPr sz="1600">
                <a:solidFill>
                  <a:schemeClr val="tx2"/>
                </a:solidFill>
                <a:latin typeface="Arial" charset="0"/>
                <a:ea typeface="Geneva" charset="0"/>
                <a:cs typeface="Geneva" charset="0"/>
              </a:defRPr>
            </a:lvl1pPr>
            <a:lvl2pPr marL="37931725" indent="-37474525">
              <a:defRPr sz="1600">
                <a:solidFill>
                  <a:schemeClr val="tx2"/>
                </a:solidFill>
                <a:latin typeface="Arial" charset="0"/>
                <a:ea typeface="Geneva" charset="0"/>
              </a:defRPr>
            </a:lvl2pPr>
            <a:lvl3pPr>
              <a:defRPr sz="1600">
                <a:solidFill>
                  <a:schemeClr val="tx2"/>
                </a:solidFill>
                <a:latin typeface="Arial" charset="0"/>
                <a:ea typeface="Geneva" charset="0"/>
              </a:defRPr>
            </a:lvl3pPr>
            <a:lvl4pPr>
              <a:defRPr sz="1600">
                <a:solidFill>
                  <a:schemeClr val="tx2"/>
                </a:solidFill>
                <a:latin typeface="Arial" charset="0"/>
                <a:ea typeface="Geneva" charset="0"/>
              </a:defRPr>
            </a:lvl4pPr>
            <a:lvl5pPr>
              <a:defRPr sz="1600">
                <a:solidFill>
                  <a:schemeClr val="tx2"/>
                </a:solidFill>
                <a:latin typeface="Arial" charset="0"/>
                <a:ea typeface="Geneva" charset="0"/>
              </a:defRPr>
            </a:lvl5pPr>
            <a:lvl6pPr marL="457200" eaLnBrk="0" fontAlgn="base" hangingPunct="0">
              <a:spcBef>
                <a:spcPct val="50000"/>
              </a:spcBef>
              <a:spcAft>
                <a:spcPct val="0"/>
              </a:spcAft>
              <a:defRPr sz="1600">
                <a:solidFill>
                  <a:schemeClr val="tx2"/>
                </a:solidFill>
                <a:latin typeface="Arial" charset="0"/>
                <a:ea typeface="Geneva" charset="0"/>
              </a:defRPr>
            </a:lvl6pPr>
            <a:lvl7pPr marL="914400" eaLnBrk="0" fontAlgn="base" hangingPunct="0">
              <a:spcBef>
                <a:spcPct val="50000"/>
              </a:spcBef>
              <a:spcAft>
                <a:spcPct val="0"/>
              </a:spcAft>
              <a:defRPr sz="1600">
                <a:solidFill>
                  <a:schemeClr val="tx2"/>
                </a:solidFill>
                <a:latin typeface="Arial" charset="0"/>
                <a:ea typeface="Geneva" charset="0"/>
              </a:defRPr>
            </a:lvl7pPr>
            <a:lvl8pPr marL="1371600" eaLnBrk="0" fontAlgn="base" hangingPunct="0">
              <a:spcBef>
                <a:spcPct val="50000"/>
              </a:spcBef>
              <a:spcAft>
                <a:spcPct val="0"/>
              </a:spcAft>
              <a:defRPr sz="1600">
                <a:solidFill>
                  <a:schemeClr val="tx2"/>
                </a:solidFill>
                <a:latin typeface="Arial" charset="0"/>
                <a:ea typeface="Geneva" charset="0"/>
              </a:defRPr>
            </a:lvl8pPr>
            <a:lvl9pPr marL="1828800" eaLnBrk="0" fontAlgn="base" hangingPunct="0">
              <a:spcBef>
                <a:spcPct val="50000"/>
              </a:spcBef>
              <a:spcAft>
                <a:spcPct val="0"/>
              </a:spcAft>
              <a:defRPr sz="1600">
                <a:solidFill>
                  <a:schemeClr val="tx2"/>
                </a:solidFill>
                <a:latin typeface="Arial" charset="0"/>
                <a:ea typeface="Geneva" charset="0"/>
              </a:defRPr>
            </a:lvl9pPr>
          </a:lstStyle>
          <a:p>
            <a:pPr>
              <a:defRPr/>
            </a:pPr>
            <a:endParaRPr lang="de-DE" dirty="0" smtClean="0">
              <a:latin typeface="Calibri"/>
            </a:endParaRPr>
          </a:p>
        </p:txBody>
      </p:sp>
      <p:pic>
        <p:nvPicPr>
          <p:cNvPr id="11" name="Bild 10" descr="ppt_screen_Horse.gif"/>
          <p:cNvPicPr>
            <a:picLocks noChangeAspect="1"/>
          </p:cNvPicPr>
          <p:nvPr userDrawn="1"/>
        </p:nvPicPr>
        <p:blipFill>
          <a:blip r:embed="rId2" cstate="print">
            <a:alphaModFix amt="8000"/>
            <a:duotone>
              <a:prstClr val="black"/>
              <a:srgbClr val="0092D2">
                <a:tint val="45000"/>
                <a:satMod val="400000"/>
              </a:srgbClr>
            </a:duotone>
            <a:extLst/>
          </a:blip>
          <a:srcRect/>
          <a:stretch>
            <a:fillRect/>
          </a:stretch>
        </p:blipFill>
        <p:spPr bwMode="auto">
          <a:xfrm>
            <a:off x="827584" y="908720"/>
            <a:ext cx="4332288" cy="5173663"/>
          </a:xfrm>
          <a:prstGeom prst="rect">
            <a:avLst/>
          </a:prstGeom>
          <a:noFill/>
          <a:ln>
            <a:noFill/>
          </a:ln>
          <a:extLst/>
        </p:spPr>
      </p:pic>
      <p:grpSp>
        <p:nvGrpSpPr>
          <p:cNvPr id="12" name="Gruppierung 11"/>
          <p:cNvGrpSpPr/>
          <p:nvPr userDrawn="1"/>
        </p:nvGrpSpPr>
        <p:grpSpPr>
          <a:xfrm>
            <a:off x="3779838" y="2409825"/>
            <a:ext cx="5400674" cy="1008063"/>
            <a:chOff x="3779838" y="2905125"/>
            <a:chExt cx="5400674" cy="1008063"/>
          </a:xfrm>
        </p:grpSpPr>
        <p:grpSp>
          <p:nvGrpSpPr>
            <p:cNvPr id="16" name="Gruppierung 15"/>
            <p:cNvGrpSpPr/>
            <p:nvPr userDrawn="1"/>
          </p:nvGrpSpPr>
          <p:grpSpPr>
            <a:xfrm>
              <a:off x="3779838" y="2905125"/>
              <a:ext cx="5400674" cy="1008063"/>
              <a:chOff x="3779838" y="2905125"/>
              <a:chExt cx="5400674" cy="1008063"/>
            </a:xfrm>
          </p:grpSpPr>
          <p:sp>
            <p:nvSpPr>
              <p:cNvPr id="18" name="Abgerundetes Rechteck 17"/>
              <p:cNvSpPr/>
              <p:nvPr userDrawn="1"/>
            </p:nvSpPr>
            <p:spPr bwMode="auto">
              <a:xfrm>
                <a:off x="8064896" y="2905125"/>
                <a:ext cx="1115616" cy="1008063"/>
              </a:xfrm>
              <a:prstGeom prst="roundRect">
                <a:avLst>
                  <a:gd name="adj" fmla="val 0"/>
                </a:avLst>
              </a:prstGeom>
              <a:gradFill flip="none" rotWithShape="1">
                <a:gsLst>
                  <a:gs pos="0">
                    <a:schemeClr val="bg2"/>
                  </a:gs>
                  <a:gs pos="100000">
                    <a:schemeClr val="bg1">
                      <a:lumMod val="95000"/>
                    </a:schemeClr>
                  </a:gs>
                </a:gsLst>
                <a:lin ang="16200000" scaled="0"/>
                <a:tileRect/>
              </a:gradFill>
              <a:ln w="9525" cap="flat" cmpd="sng" algn="ctr">
                <a:noFill/>
                <a:prstDash val="solid"/>
                <a:round/>
                <a:headEnd type="none" w="med" len="med"/>
                <a:tailEnd type="none" w="med" len="med"/>
              </a:ln>
              <a:effectLst/>
            </p:spPr>
            <p:txBody>
              <a:bodyPr wrap="none"/>
              <a:lstStyle/>
              <a:p>
                <a:pPr>
                  <a:defRPr/>
                </a:pPr>
                <a:endParaRPr lang="de-DE" dirty="0">
                  <a:latin typeface="Calibri"/>
                  <a:ea typeface="Geneva" charset="0"/>
                  <a:cs typeface="Geneva" charset="0"/>
                </a:endParaRPr>
              </a:p>
            </p:txBody>
          </p:sp>
          <p:sp>
            <p:nvSpPr>
              <p:cNvPr id="19" name="Abgerundetes Rechteck 18"/>
              <p:cNvSpPr/>
              <p:nvPr userDrawn="1"/>
            </p:nvSpPr>
            <p:spPr bwMode="auto">
              <a:xfrm>
                <a:off x="3779838" y="2905125"/>
                <a:ext cx="4680593" cy="1008063"/>
              </a:xfrm>
              <a:prstGeom prst="roundRect">
                <a:avLst>
                  <a:gd name="adj" fmla="val 4341"/>
                </a:avLst>
              </a:prstGeom>
              <a:gradFill flip="none" rotWithShape="1">
                <a:gsLst>
                  <a:gs pos="0">
                    <a:schemeClr val="bg2"/>
                  </a:gs>
                  <a:gs pos="100000">
                    <a:schemeClr val="bg1">
                      <a:lumMod val="95000"/>
                    </a:schemeClr>
                  </a:gs>
                </a:gsLst>
                <a:lin ang="16200000" scaled="0"/>
                <a:tileRect/>
              </a:gradFill>
              <a:ln w="9525" cap="flat" cmpd="sng" algn="ctr">
                <a:noFill/>
                <a:prstDash val="solid"/>
                <a:round/>
                <a:headEnd type="none" w="med" len="med"/>
                <a:tailEnd type="none" w="med" len="med"/>
              </a:ln>
              <a:effectLst/>
            </p:spPr>
            <p:txBody>
              <a:bodyPr wrap="none"/>
              <a:lstStyle/>
              <a:p>
                <a:pPr>
                  <a:defRPr/>
                </a:pPr>
                <a:endParaRPr lang="de-DE" dirty="0">
                  <a:latin typeface="Calibri"/>
                  <a:ea typeface="Geneva" charset="0"/>
                  <a:cs typeface="Geneva" charset="0"/>
                </a:endParaRPr>
              </a:p>
            </p:txBody>
          </p:sp>
        </p:grpSp>
        <p:pic>
          <p:nvPicPr>
            <p:cNvPr id="17" name="Bild 11"/>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4067175" y="3119438"/>
              <a:ext cx="1998663"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2516" name="Rectangle 4"/>
          <p:cNvSpPr>
            <a:spLocks noGrp="1" noChangeArrowheads="1"/>
          </p:cNvSpPr>
          <p:nvPr userDrawn="1">
            <p:ph type="ctrTitle"/>
          </p:nvPr>
        </p:nvSpPr>
        <p:spPr>
          <a:xfrm>
            <a:off x="4064000" y="3686483"/>
            <a:ext cx="4540448" cy="950517"/>
          </a:xfrm>
        </p:spPr>
        <p:txBody>
          <a:bodyPr/>
          <a:lstStyle>
            <a:lvl1pPr>
              <a:defRPr sz="3400" b="0" i="0" spc="30">
                <a:solidFill>
                  <a:schemeClr val="bg1"/>
                </a:solidFill>
                <a:latin typeface="+mj-lt"/>
                <a:cs typeface="Cambria"/>
              </a:defRPr>
            </a:lvl1pPr>
          </a:lstStyle>
          <a:p>
            <a:r>
              <a:rPr lang="de-DE" dirty="0" smtClean="0"/>
              <a:t>Mastertitelformat bearbeiten</a:t>
            </a:r>
            <a:endParaRPr lang="de-DE" dirty="0"/>
          </a:p>
        </p:txBody>
      </p:sp>
      <p:sp>
        <p:nvSpPr>
          <p:cNvPr id="192517" name="Rectangle 5"/>
          <p:cNvSpPr>
            <a:spLocks noGrp="1" noChangeArrowheads="1"/>
          </p:cNvSpPr>
          <p:nvPr userDrawn="1">
            <p:ph type="subTitle" idx="1"/>
          </p:nvPr>
        </p:nvSpPr>
        <p:spPr>
          <a:xfrm>
            <a:off x="4064000" y="4871403"/>
            <a:ext cx="4540448" cy="287258"/>
          </a:xfrm>
        </p:spPr>
        <p:txBody>
          <a:bodyPr/>
          <a:lstStyle>
            <a:lvl1pPr marL="0" indent="0">
              <a:buFont typeface="Times" charset="0"/>
              <a:buNone/>
              <a:defRPr>
                <a:solidFill>
                  <a:schemeClr val="bg2">
                    <a:lumMod val="90000"/>
                  </a:schemeClr>
                </a:solidFill>
                <a:latin typeface="Calibri"/>
                <a:cs typeface="Calibri"/>
              </a:defRPr>
            </a:lvl1pPr>
          </a:lstStyle>
          <a:p>
            <a:r>
              <a:rPr lang="de-DE" dirty="0" smtClean="0"/>
              <a:t>Master-Untertitelformat bearbeiten</a:t>
            </a:r>
            <a:endParaRPr lang="de-DE" dirty="0"/>
          </a:p>
        </p:txBody>
      </p:sp>
    </p:spTree>
    <p:extLst>
      <p:ext uri="{BB962C8B-B14F-4D97-AF65-F5344CB8AC3E}">
        <p14:creationId xmlns:p14="http://schemas.microsoft.com/office/powerpoint/2010/main" val="725174439"/>
      </p:ext>
    </p:extLst>
  </p:cSld>
  <p:clrMapOvr>
    <a:masterClrMapping/>
  </p:clrMapOvr>
  <p:transition spd="slow"/>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fault text">
    <p:spTree>
      <p:nvGrpSpPr>
        <p:cNvPr id="1" name=""/>
        <p:cNvGrpSpPr/>
        <p:nvPr/>
      </p:nvGrpSpPr>
      <p:grpSpPr>
        <a:xfrm>
          <a:off x="0" y="0"/>
          <a:ext cx="0" cy="0"/>
          <a:chOff x="0" y="0"/>
          <a:chExt cx="0" cy="0"/>
        </a:xfrm>
      </p:grpSpPr>
      <p:sp>
        <p:nvSpPr>
          <p:cNvPr id="9" name="Rectangle 6"/>
          <p:cNvSpPr>
            <a:spLocks noGrp="1" noChangeArrowheads="1"/>
          </p:cNvSpPr>
          <p:nvPr>
            <p:ph idx="11" hasCustomPrompt="1"/>
          </p:nvPr>
        </p:nvSpPr>
        <p:spPr bwMode="auto">
          <a:xfrm>
            <a:off x="522000" y="1519237"/>
            <a:ext cx="8136000"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0" marR="0" indent="0" algn="l" defTabSz="914400" rtl="0" eaLnBrk="1" fontAlgn="base" latinLnBrk="0" hangingPunct="1">
              <a:lnSpc>
                <a:spcPts val="2200"/>
              </a:lnSpc>
              <a:spcBef>
                <a:spcPts val="900"/>
              </a:spcBef>
              <a:spcAft>
                <a:spcPct val="0"/>
              </a:spcAft>
              <a:buClr>
                <a:srgbClr val="005BB9"/>
              </a:buClr>
              <a:buSzPct val="100000"/>
              <a:buFont typeface="Arial" charset="0"/>
              <a:buNone/>
              <a:tabLst/>
              <a:defRPr sz="1800">
                <a:solidFill>
                  <a:schemeClr val="tx2"/>
                </a:solidFill>
              </a:defRPr>
            </a:lvl1pPr>
            <a:lvl2pPr>
              <a:defRPr sz="1800"/>
            </a:lvl2pPr>
            <a:lvl3pPr>
              <a:defRPr sz="1800"/>
            </a:lvl3pPr>
            <a:lvl4pPr>
              <a:defRPr sz="1800"/>
            </a:lvl4pPr>
            <a:lvl5pPr>
              <a:defRPr sz="1800"/>
            </a:lvl5pPr>
          </a:lstStyle>
          <a:p>
            <a:pPr lvl="0"/>
            <a:r>
              <a:rPr lang="en-US" dirty="0" smtClean="0"/>
              <a:t>Click to edit text</a:t>
            </a:r>
          </a:p>
          <a:p>
            <a:pPr lvl="0"/>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ext 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p:txBody>
      </p:sp>
      <p:sp>
        <p:nvSpPr>
          <p:cNvPr id="4" name="Titel 3"/>
          <p:cNvSpPr>
            <a:spLocks noGrp="1"/>
          </p:cNvSpPr>
          <p:nvPr>
            <p:ph type="title" hasCustomPrompt="1"/>
          </p:nvPr>
        </p:nvSpPr>
        <p:spPr/>
        <p:txBody>
          <a:bodyPr/>
          <a:lstStyle>
            <a:lvl1pPr>
              <a:defRPr/>
            </a:lvl1pPr>
          </a:lstStyle>
          <a:p>
            <a:r>
              <a:rPr lang="de-DE" dirty="0" smtClean="0"/>
              <a:t>Click </a:t>
            </a:r>
            <a:r>
              <a:rPr lang="de-DE" dirty="0" err="1" smtClean="0"/>
              <a:t>to</a:t>
            </a:r>
            <a:r>
              <a:rPr lang="de-DE" dirty="0" smtClean="0"/>
              <a:t> </a:t>
            </a:r>
            <a:r>
              <a:rPr lang="de-DE" dirty="0" err="1" smtClean="0"/>
              <a:t>edit</a:t>
            </a:r>
            <a:r>
              <a:rPr lang="de-DE" dirty="0" smtClean="0"/>
              <a:t> Headline</a:t>
            </a:r>
            <a:endParaRPr lang="de-DE" dirty="0"/>
          </a:p>
        </p:txBody>
      </p:sp>
    </p:spTree>
    <p:extLst>
      <p:ext uri="{BB962C8B-B14F-4D97-AF65-F5344CB8AC3E}">
        <p14:creationId xmlns:p14="http://schemas.microsoft.com/office/powerpoint/2010/main" val="1479831993"/>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ulleted li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Rectangle 6"/>
          <p:cNvSpPr>
            <a:spLocks noGrp="1" noChangeArrowheads="1"/>
          </p:cNvSpPr>
          <p:nvPr>
            <p:ph idx="11" hasCustomPrompt="1"/>
          </p:nvPr>
        </p:nvSpPr>
        <p:spPr bwMode="auto">
          <a:xfrm>
            <a:off x="522000" y="1512000"/>
            <a:ext cx="8136000" cy="48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tIns="0"/>
          <a:lstStyle>
            <a:lvl1pPr marL="174625" indent="-174625">
              <a:buFont typeface="Arial" pitchFamily="34" charset="0"/>
              <a:buChar char="•"/>
              <a:defRPr sz="1800">
                <a:solidFill>
                  <a:schemeClr val="tx2"/>
                </a:solidFill>
              </a:defRPr>
            </a:lvl1pPr>
            <a:lvl2pPr marL="363538" indent="-174625">
              <a:buFont typeface="Arial" pitchFamily="34" charset="0"/>
              <a:buChar char="•"/>
              <a:defRPr sz="1800">
                <a:solidFill>
                  <a:schemeClr val="tx2"/>
                </a:solidFill>
              </a:defRPr>
            </a:lvl2pPr>
            <a:lvl3pPr marL="538163" indent="-174625">
              <a:buFont typeface="Arial" pitchFamily="34" charset="0"/>
              <a:buChar char="•"/>
              <a:defRPr sz="1800" baseline="0">
                <a:solidFill>
                  <a:schemeClr val="tx2"/>
                </a:solidFill>
              </a:defRPr>
            </a:lvl3pPr>
            <a:lvl4pPr marL="712788" indent="-174625">
              <a:buFont typeface="Arial" pitchFamily="34" charset="0"/>
              <a:buChar char="•"/>
              <a:defRPr sz="1800" baseline="0">
                <a:solidFill>
                  <a:schemeClr val="tx2"/>
                </a:solidFill>
              </a:defRPr>
            </a:lvl4pPr>
            <a:lvl5pPr marL="901700" indent="-174625">
              <a:buFont typeface="Arial" pitchFamily="34" charset="0"/>
              <a:buChar char="•"/>
              <a:defRPr sz="1800" baseline="0">
                <a:solidFill>
                  <a:schemeClr val="tx2"/>
                </a:solidFill>
              </a:defRPr>
            </a:lvl5pPr>
          </a:lstStyle>
          <a:p>
            <a:pPr lvl="0"/>
            <a:r>
              <a:rPr lang="de-DE" dirty="0" smtClean="0"/>
              <a:t>Click </a:t>
            </a:r>
            <a:r>
              <a:rPr lang="de-DE" dirty="0" err="1" smtClean="0"/>
              <a:t>to</a:t>
            </a:r>
            <a:r>
              <a:rPr lang="de-DE" dirty="0" smtClean="0"/>
              <a:t> </a:t>
            </a:r>
            <a:r>
              <a:rPr lang="de-DE" dirty="0" err="1" smtClean="0"/>
              <a:t>edit</a:t>
            </a:r>
            <a:r>
              <a:rPr lang="de-DE" dirty="0" smtClean="0"/>
              <a:t> </a:t>
            </a:r>
            <a:r>
              <a:rPr lang="de-DE" dirty="0" err="1" smtClean="0"/>
              <a:t>bulleted</a:t>
            </a:r>
            <a:r>
              <a:rPr lang="de-DE" dirty="0" smtClean="0"/>
              <a:t> </a:t>
            </a:r>
            <a:r>
              <a:rPr lang="de-DE" dirty="0" err="1" smtClean="0"/>
              <a:t>list</a:t>
            </a:r>
            <a:endParaRPr lang="de-DE" dirty="0" smtClean="0"/>
          </a:p>
          <a:p>
            <a:pPr lvl="1"/>
            <a:r>
              <a:rPr lang="de-DE" dirty="0" smtClean="0"/>
              <a:t>List </a:t>
            </a:r>
            <a:r>
              <a:rPr lang="de-DE" dirty="0" err="1" smtClean="0"/>
              <a:t>level</a:t>
            </a:r>
            <a:r>
              <a:rPr lang="de-DE" dirty="0" smtClean="0"/>
              <a:t> 2</a:t>
            </a:r>
          </a:p>
          <a:p>
            <a:pPr lvl="2"/>
            <a:r>
              <a:rPr lang="de-DE" dirty="0" smtClean="0"/>
              <a:t>List </a:t>
            </a:r>
            <a:r>
              <a:rPr lang="de-DE" dirty="0" err="1" smtClean="0"/>
              <a:t>level</a:t>
            </a:r>
            <a:r>
              <a:rPr lang="de-DE" dirty="0" smtClean="0"/>
              <a:t> 3</a:t>
            </a:r>
          </a:p>
          <a:p>
            <a:pPr lvl="3"/>
            <a:r>
              <a:rPr lang="de-DE" dirty="0" smtClean="0"/>
              <a:t>List </a:t>
            </a:r>
            <a:r>
              <a:rPr lang="de-DE" dirty="0" err="1" smtClean="0"/>
              <a:t>level</a:t>
            </a:r>
            <a:r>
              <a:rPr lang="de-DE" dirty="0" smtClean="0"/>
              <a:t> 4</a:t>
            </a:r>
          </a:p>
          <a:p>
            <a:pPr lvl="4"/>
            <a:r>
              <a:rPr lang="de-DE" dirty="0" smtClean="0"/>
              <a:t>List </a:t>
            </a:r>
            <a:r>
              <a:rPr lang="de-DE" dirty="0" err="1" smtClean="0"/>
              <a:t>level</a:t>
            </a:r>
            <a:r>
              <a:rPr lang="de-DE" dirty="0" smtClean="0"/>
              <a:t> 5</a:t>
            </a:r>
            <a:endParaRPr lang="de-DE" dirty="0"/>
          </a:p>
        </p:txBody>
      </p:sp>
    </p:spTree>
    <p:extLst>
      <p:ext uri="{BB962C8B-B14F-4D97-AF65-F5344CB8AC3E}">
        <p14:creationId xmlns:p14="http://schemas.microsoft.com/office/powerpoint/2010/main" val="1972792597"/>
      </p:ext>
    </p:extLst>
  </p:cSld>
  <p:clrMapOvr>
    <a:masterClrMapping/>
  </p:clrMapOvr>
  <p:transition spd="slow"/>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wo column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Content Placeholder 6"/>
          <p:cNvSpPr>
            <a:spLocks noGrp="1" noChangeArrowheads="1"/>
          </p:cNvSpPr>
          <p:nvPr>
            <p:ph idx="11" hasCustomPrompt="1"/>
          </p:nvPr>
        </p:nvSpPr>
        <p:spPr bwMode="auto">
          <a:xfrm>
            <a:off x="522000" y="1512000"/>
            <a:ext cx="396000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dirty="0" smtClean="0"/>
              <a:t>Click </a:t>
            </a:r>
            <a:r>
              <a:rPr lang="de-DE" dirty="0" err="1" smtClean="0"/>
              <a:t>to</a:t>
            </a:r>
            <a:r>
              <a:rPr lang="de-DE" dirty="0" smtClean="0"/>
              <a:t> </a:t>
            </a:r>
            <a:r>
              <a:rPr lang="de-DE" dirty="0" err="1" smtClean="0"/>
              <a:t>edit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endParaRPr lang="de-DE" dirty="0"/>
          </a:p>
        </p:txBody>
      </p:sp>
      <p:sp>
        <p:nvSpPr>
          <p:cNvPr id="4" name="Rectangle 6"/>
          <p:cNvSpPr>
            <a:spLocks noGrp="1" noChangeArrowheads="1"/>
          </p:cNvSpPr>
          <p:nvPr>
            <p:ph idx="12" hasCustomPrompt="1"/>
          </p:nvPr>
        </p:nvSpPr>
        <p:spPr bwMode="auto">
          <a:xfrm>
            <a:off x="4680000" y="1512000"/>
            <a:ext cx="396000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dirty="0" smtClean="0"/>
              <a:t>Click </a:t>
            </a:r>
            <a:r>
              <a:rPr lang="de-DE" dirty="0" err="1" smtClean="0"/>
              <a:t>to</a:t>
            </a:r>
            <a:r>
              <a:rPr lang="de-DE" dirty="0" smtClean="0"/>
              <a:t> </a:t>
            </a:r>
            <a:r>
              <a:rPr lang="de-DE" dirty="0" err="1" smtClean="0"/>
              <a:t>edit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endParaRPr lang="de-DE" dirty="0"/>
          </a:p>
        </p:txBody>
      </p:sp>
    </p:spTree>
    <p:extLst>
      <p:ext uri="{BB962C8B-B14F-4D97-AF65-F5344CB8AC3E}">
        <p14:creationId xmlns:p14="http://schemas.microsoft.com/office/powerpoint/2010/main" val="824572475"/>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Textplatzhalter 2"/>
          <p:cNvSpPr>
            <a:spLocks noGrp="1"/>
          </p:cNvSpPr>
          <p:nvPr>
            <p:ph type="body" idx="1" hasCustomPrompt="1"/>
          </p:nvPr>
        </p:nvSpPr>
        <p:spPr>
          <a:xfrm>
            <a:off x="522000" y="1512000"/>
            <a:ext cx="3960000" cy="287258"/>
          </a:xfrm>
        </p:spPr>
        <p:txBody>
          <a:bodyPr/>
          <a:lstStyle>
            <a:lvl1pPr marL="0" indent="0">
              <a:buNone/>
              <a:defRPr sz="1600" b="1">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Headline</a:t>
            </a:r>
          </a:p>
        </p:txBody>
      </p:sp>
      <p:sp>
        <p:nvSpPr>
          <p:cNvPr id="4" name="Inhaltsplatzhalter 3"/>
          <p:cNvSpPr>
            <a:spLocks noGrp="1"/>
          </p:cNvSpPr>
          <p:nvPr>
            <p:ph sz="half" idx="2" hasCustomPrompt="1"/>
          </p:nvPr>
        </p:nvSpPr>
        <p:spPr>
          <a:xfrm>
            <a:off x="522000" y="1944000"/>
            <a:ext cx="3960000" cy="2160000"/>
          </a:xfrm>
        </p:spPr>
        <p:txBody>
          <a:bodyPr/>
          <a:lstStyle>
            <a:lvl1pPr marL="177800" indent="-177800">
              <a:lnSpc>
                <a:spcPct val="100000"/>
              </a:lnSpc>
              <a:buClr>
                <a:schemeClr val="tx2">
                  <a:lumMod val="75000"/>
                  <a:lumOff val="25000"/>
                </a:schemeClr>
              </a:buClr>
              <a:buFont typeface="Arial"/>
              <a:buChar char="•"/>
              <a:defRPr sz="1600">
                <a:solidFill>
                  <a:schemeClr val="tx2"/>
                </a:solidFill>
              </a:defRPr>
            </a:lvl1pPr>
            <a:lvl2pPr marL="371475" indent="-179388">
              <a:lnSpc>
                <a:spcPct val="100000"/>
              </a:lnSpc>
              <a:buClr>
                <a:schemeClr val="tx2">
                  <a:lumMod val="75000"/>
                  <a:lumOff val="25000"/>
                </a:schemeClr>
              </a:buClr>
              <a:buFont typeface="Arial" pitchFamily="34" charset="0"/>
              <a:buChar char="•"/>
              <a:defRPr sz="1600">
                <a:solidFill>
                  <a:schemeClr val="tx2"/>
                </a:solidFill>
              </a:defRPr>
            </a:lvl2pPr>
            <a:lvl3pPr marL="563563" indent="-190500">
              <a:lnSpc>
                <a:spcPct val="100000"/>
              </a:lnSpc>
              <a:buClr>
                <a:schemeClr val="tx2">
                  <a:lumMod val="75000"/>
                  <a:lumOff val="25000"/>
                </a:schemeClr>
              </a:buClr>
              <a:buFont typeface="Arial"/>
              <a:buChar char="•"/>
              <a:defRPr sz="1600">
                <a:solidFill>
                  <a:schemeClr val="tx2"/>
                </a:solidFill>
              </a:defRPr>
            </a:lvl3pPr>
            <a:lvl4pPr marL="760413" indent="-195263">
              <a:lnSpc>
                <a:spcPct val="100000"/>
              </a:lnSpc>
              <a:buClr>
                <a:schemeClr val="tx2">
                  <a:lumMod val="75000"/>
                  <a:lumOff val="25000"/>
                </a:schemeClr>
              </a:buClr>
              <a:buFont typeface="Arial" pitchFamily="34" charset="0"/>
              <a:buChar char="•"/>
              <a:defRPr sz="1600">
                <a:solidFill>
                  <a:schemeClr val="tx2"/>
                </a:solidFill>
              </a:defRPr>
            </a:lvl4pPr>
            <a:lvl5pPr marL="941388" indent="-174625">
              <a:lnSpc>
                <a:spcPct val="100000"/>
              </a:lnSpc>
              <a:buClr>
                <a:schemeClr val="tx2">
                  <a:lumMod val="75000"/>
                  <a:lumOff val="25000"/>
                </a:schemeClr>
              </a:buClr>
              <a:buFont typeface="Arial"/>
              <a:buChar char="•"/>
              <a:defRPr sz="1600">
                <a:solidFill>
                  <a:schemeClr val="tx2"/>
                </a:solidFill>
              </a:defRPr>
            </a:lvl5pPr>
            <a:lvl6pPr>
              <a:defRPr sz="1600"/>
            </a:lvl6pPr>
            <a:lvl7pPr>
              <a:defRPr sz="1600"/>
            </a:lvl7pPr>
            <a:lvl8pPr>
              <a:defRPr sz="1600"/>
            </a:lvl8pPr>
            <a:lvl9pPr>
              <a:defRPr sz="1600"/>
            </a:lvl9pPr>
          </a:lstStyle>
          <a:p>
            <a:pPr lvl="0"/>
            <a:r>
              <a:rPr lang="de-DE" dirty="0" smtClean="0"/>
              <a:t>Click </a:t>
            </a:r>
            <a:r>
              <a:rPr lang="de-DE" dirty="0" err="1" smtClean="0"/>
              <a:t>to</a:t>
            </a:r>
            <a:r>
              <a:rPr lang="de-DE" dirty="0" smtClean="0"/>
              <a:t> </a:t>
            </a:r>
            <a:r>
              <a:rPr lang="de-DE" dirty="0" err="1" smtClean="0"/>
              <a:t>edit</a:t>
            </a:r>
            <a:r>
              <a:rPr lang="de-DE" dirty="0" smtClean="0"/>
              <a:t> </a:t>
            </a:r>
            <a:r>
              <a:rPr lang="de-DE" dirty="0" err="1" smtClean="0"/>
              <a:t>bulleted</a:t>
            </a:r>
            <a:r>
              <a:rPr lang="de-DE" dirty="0" smtClean="0"/>
              <a:t> </a:t>
            </a:r>
            <a:r>
              <a:rPr lang="de-DE" dirty="0" err="1" smtClean="0"/>
              <a:t>list</a:t>
            </a:r>
            <a:endParaRPr lang="de-DE" dirty="0" smtClean="0"/>
          </a:p>
          <a:p>
            <a:pPr lvl="1"/>
            <a:r>
              <a:rPr lang="de-DE" dirty="0" smtClean="0"/>
              <a:t>List </a:t>
            </a:r>
            <a:r>
              <a:rPr lang="de-DE" dirty="0" err="1" smtClean="0"/>
              <a:t>level</a:t>
            </a:r>
            <a:r>
              <a:rPr lang="de-DE" dirty="0" smtClean="0"/>
              <a:t> 2</a:t>
            </a:r>
          </a:p>
          <a:p>
            <a:pPr lvl="2"/>
            <a:r>
              <a:rPr lang="de-DE" dirty="0" smtClean="0"/>
              <a:t>List </a:t>
            </a:r>
            <a:r>
              <a:rPr lang="de-DE" dirty="0" err="1" smtClean="0"/>
              <a:t>level</a:t>
            </a:r>
            <a:r>
              <a:rPr lang="de-DE" dirty="0" smtClean="0"/>
              <a:t> 3</a:t>
            </a:r>
          </a:p>
          <a:p>
            <a:pPr lvl="3"/>
            <a:r>
              <a:rPr lang="de-DE" dirty="0" smtClean="0"/>
              <a:t>List </a:t>
            </a:r>
            <a:r>
              <a:rPr lang="de-DE" dirty="0" err="1" smtClean="0"/>
              <a:t>level</a:t>
            </a:r>
            <a:r>
              <a:rPr lang="de-DE" dirty="0" smtClean="0"/>
              <a:t> 4</a:t>
            </a:r>
          </a:p>
          <a:p>
            <a:pPr lvl="4"/>
            <a:r>
              <a:rPr lang="de-DE" dirty="0" smtClean="0"/>
              <a:t>List </a:t>
            </a:r>
            <a:r>
              <a:rPr lang="de-DE" dirty="0" err="1" smtClean="0"/>
              <a:t>level</a:t>
            </a:r>
            <a:r>
              <a:rPr lang="de-DE" dirty="0" smtClean="0"/>
              <a:t> 5</a:t>
            </a:r>
            <a:endParaRPr lang="de-DE" dirty="0"/>
          </a:p>
        </p:txBody>
      </p:sp>
      <p:sp>
        <p:nvSpPr>
          <p:cNvPr id="5" name="Textplatzhalter 4"/>
          <p:cNvSpPr>
            <a:spLocks noGrp="1"/>
          </p:cNvSpPr>
          <p:nvPr>
            <p:ph type="body" sz="quarter" idx="3" hasCustomPrompt="1"/>
          </p:nvPr>
        </p:nvSpPr>
        <p:spPr>
          <a:xfrm>
            <a:off x="4680000" y="1512000"/>
            <a:ext cx="3960000" cy="287258"/>
          </a:xfrm>
        </p:spPr>
        <p:txBody>
          <a:bodyPr/>
          <a:lstStyle>
            <a:lvl1pPr marL="0" indent="0">
              <a:buNone/>
              <a:defRPr sz="1600" b="1">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Headline</a:t>
            </a:r>
          </a:p>
        </p:txBody>
      </p:sp>
      <p:sp>
        <p:nvSpPr>
          <p:cNvPr id="6" name="Inhaltsplatzhalter 3"/>
          <p:cNvSpPr>
            <a:spLocks noGrp="1"/>
          </p:cNvSpPr>
          <p:nvPr>
            <p:ph sz="half" idx="10" hasCustomPrompt="1"/>
          </p:nvPr>
        </p:nvSpPr>
        <p:spPr>
          <a:xfrm>
            <a:off x="4680000" y="1944000"/>
            <a:ext cx="3960000" cy="2160000"/>
          </a:xfrm>
        </p:spPr>
        <p:txBody>
          <a:bodyPr/>
          <a:lstStyle>
            <a:lvl1pPr marL="177800" indent="-177800">
              <a:lnSpc>
                <a:spcPct val="100000"/>
              </a:lnSpc>
              <a:buClr>
                <a:schemeClr val="tx2">
                  <a:lumMod val="75000"/>
                  <a:lumOff val="25000"/>
                </a:schemeClr>
              </a:buClr>
              <a:buFont typeface="Arial"/>
              <a:buChar char="•"/>
              <a:defRPr sz="1600">
                <a:solidFill>
                  <a:schemeClr val="tx2"/>
                </a:solidFill>
              </a:defRPr>
            </a:lvl1pPr>
            <a:lvl2pPr marL="371475" indent="-179388">
              <a:lnSpc>
                <a:spcPct val="100000"/>
              </a:lnSpc>
              <a:buClr>
                <a:schemeClr val="tx2">
                  <a:lumMod val="75000"/>
                  <a:lumOff val="25000"/>
                </a:schemeClr>
              </a:buClr>
              <a:buFont typeface="Arial" pitchFamily="34" charset="0"/>
              <a:buChar char="•"/>
              <a:defRPr sz="1600">
                <a:solidFill>
                  <a:schemeClr val="tx2"/>
                </a:solidFill>
              </a:defRPr>
            </a:lvl2pPr>
            <a:lvl3pPr marL="563563" indent="-190500">
              <a:lnSpc>
                <a:spcPct val="100000"/>
              </a:lnSpc>
              <a:buClr>
                <a:schemeClr val="tx2">
                  <a:lumMod val="75000"/>
                  <a:lumOff val="25000"/>
                </a:schemeClr>
              </a:buClr>
              <a:buFont typeface="Arial"/>
              <a:buChar char="•"/>
              <a:defRPr sz="1600">
                <a:solidFill>
                  <a:schemeClr val="tx2"/>
                </a:solidFill>
              </a:defRPr>
            </a:lvl3pPr>
            <a:lvl4pPr marL="760413" indent="-195263">
              <a:lnSpc>
                <a:spcPct val="100000"/>
              </a:lnSpc>
              <a:buClr>
                <a:schemeClr val="tx2">
                  <a:lumMod val="75000"/>
                  <a:lumOff val="25000"/>
                </a:schemeClr>
              </a:buClr>
              <a:buFont typeface="Arial" pitchFamily="34" charset="0"/>
              <a:buChar char="•"/>
              <a:defRPr sz="1600">
                <a:solidFill>
                  <a:schemeClr val="tx2"/>
                </a:solidFill>
              </a:defRPr>
            </a:lvl4pPr>
            <a:lvl5pPr marL="941388" indent="-174625">
              <a:lnSpc>
                <a:spcPct val="100000"/>
              </a:lnSpc>
              <a:buClr>
                <a:schemeClr val="tx2">
                  <a:lumMod val="75000"/>
                  <a:lumOff val="25000"/>
                </a:schemeClr>
              </a:buClr>
              <a:buFont typeface="Arial"/>
              <a:buChar char="•"/>
              <a:defRPr sz="1600">
                <a:solidFill>
                  <a:schemeClr val="tx2"/>
                </a:solidFill>
              </a:defRPr>
            </a:lvl5pPr>
            <a:lvl6pPr>
              <a:defRPr sz="1600"/>
            </a:lvl6pPr>
            <a:lvl7pPr>
              <a:defRPr sz="1600"/>
            </a:lvl7pPr>
            <a:lvl8pPr>
              <a:defRPr sz="1600"/>
            </a:lvl8pPr>
            <a:lvl9pPr>
              <a:defRPr sz="1600"/>
            </a:lvl9pPr>
          </a:lstStyle>
          <a:p>
            <a:pPr lvl="0"/>
            <a:r>
              <a:rPr lang="de-DE" dirty="0" smtClean="0"/>
              <a:t>Click </a:t>
            </a:r>
            <a:r>
              <a:rPr lang="de-DE" dirty="0" err="1" smtClean="0"/>
              <a:t>to</a:t>
            </a:r>
            <a:r>
              <a:rPr lang="de-DE" dirty="0" smtClean="0"/>
              <a:t> </a:t>
            </a:r>
            <a:r>
              <a:rPr lang="de-DE" dirty="0" err="1" smtClean="0"/>
              <a:t>edit</a:t>
            </a:r>
            <a:r>
              <a:rPr lang="de-DE" dirty="0" smtClean="0"/>
              <a:t> </a:t>
            </a:r>
            <a:r>
              <a:rPr lang="de-DE" dirty="0" err="1" smtClean="0"/>
              <a:t>bulleted</a:t>
            </a:r>
            <a:r>
              <a:rPr lang="de-DE" dirty="0" smtClean="0"/>
              <a:t> </a:t>
            </a:r>
            <a:r>
              <a:rPr lang="de-DE" dirty="0" err="1" smtClean="0"/>
              <a:t>list</a:t>
            </a:r>
            <a:endParaRPr lang="de-DE" dirty="0" smtClean="0"/>
          </a:p>
          <a:p>
            <a:pPr lvl="1"/>
            <a:r>
              <a:rPr lang="de-DE" dirty="0" smtClean="0"/>
              <a:t>List </a:t>
            </a:r>
            <a:r>
              <a:rPr lang="de-DE" dirty="0" err="1" smtClean="0"/>
              <a:t>level</a:t>
            </a:r>
            <a:r>
              <a:rPr lang="de-DE" dirty="0" smtClean="0"/>
              <a:t> 2</a:t>
            </a:r>
          </a:p>
          <a:p>
            <a:pPr lvl="2"/>
            <a:r>
              <a:rPr lang="de-DE" dirty="0" smtClean="0"/>
              <a:t>List </a:t>
            </a:r>
            <a:r>
              <a:rPr lang="de-DE" dirty="0" err="1" smtClean="0"/>
              <a:t>level</a:t>
            </a:r>
            <a:r>
              <a:rPr lang="de-DE" dirty="0" smtClean="0"/>
              <a:t> 3</a:t>
            </a:r>
          </a:p>
          <a:p>
            <a:pPr lvl="3"/>
            <a:r>
              <a:rPr lang="de-DE" dirty="0" smtClean="0"/>
              <a:t>List </a:t>
            </a:r>
            <a:r>
              <a:rPr lang="de-DE" dirty="0" err="1" smtClean="0"/>
              <a:t>level</a:t>
            </a:r>
            <a:r>
              <a:rPr lang="de-DE" dirty="0" smtClean="0"/>
              <a:t> 4</a:t>
            </a:r>
          </a:p>
          <a:p>
            <a:pPr lvl="4"/>
            <a:r>
              <a:rPr lang="de-DE" dirty="0" smtClean="0"/>
              <a:t>List </a:t>
            </a:r>
            <a:r>
              <a:rPr lang="de-DE" dirty="0" err="1" smtClean="0"/>
              <a:t>level</a:t>
            </a:r>
            <a:r>
              <a:rPr lang="de-DE" dirty="0" smtClean="0"/>
              <a:t> 5</a:t>
            </a:r>
            <a:endParaRPr lang="de-DE" dirty="0"/>
          </a:p>
        </p:txBody>
      </p:sp>
    </p:spTree>
    <p:extLst>
      <p:ext uri="{BB962C8B-B14F-4D97-AF65-F5344CB8AC3E}">
        <p14:creationId xmlns:p14="http://schemas.microsoft.com/office/powerpoint/2010/main" val="3313955779"/>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Content Placeholder 5"/>
          <p:cNvSpPr>
            <a:spLocks noGrp="1"/>
          </p:cNvSpPr>
          <p:nvPr>
            <p:ph sz="quarter" idx="10"/>
          </p:nvPr>
        </p:nvSpPr>
        <p:spPr>
          <a:xfrm>
            <a:off x="520700" y="1519239"/>
            <a:ext cx="8154988" cy="4160062"/>
          </a:xfrm>
        </p:spPr>
        <p:txBody>
          <a:bodyPr/>
          <a:lstStyle/>
          <a:p>
            <a:pPr lvl="0"/>
            <a:r>
              <a:rPr lang="en-US" smtClean="0"/>
              <a:t>Click to edit Master text styles</a:t>
            </a:r>
          </a:p>
        </p:txBody>
      </p:sp>
    </p:spTree>
    <p:extLst>
      <p:ext uri="{BB962C8B-B14F-4D97-AF65-F5344CB8AC3E}">
        <p14:creationId xmlns:p14="http://schemas.microsoft.com/office/powerpoint/2010/main" val="1065438641"/>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ab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Table Placeholder 3"/>
          <p:cNvSpPr>
            <a:spLocks noGrp="1"/>
          </p:cNvSpPr>
          <p:nvPr>
            <p:ph type="tbl" sz="quarter" idx="10"/>
          </p:nvPr>
        </p:nvSpPr>
        <p:spPr>
          <a:xfrm>
            <a:off x="520700" y="1519238"/>
            <a:ext cx="8154988" cy="4879975"/>
          </a:xfrm>
        </p:spPr>
        <p:txBody>
          <a:bodyPr/>
          <a:lstStyle/>
          <a:p>
            <a:r>
              <a:rPr lang="en-US" smtClean="0"/>
              <a:t>Click icon to add table</a:t>
            </a:r>
            <a:endParaRPr lang="de-DE"/>
          </a:p>
        </p:txBody>
      </p:sp>
    </p:spTree>
    <p:extLst>
      <p:ext uri="{BB962C8B-B14F-4D97-AF65-F5344CB8AC3E}">
        <p14:creationId xmlns:p14="http://schemas.microsoft.com/office/powerpoint/2010/main" val="6982319"/>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8774804"/>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basic grid">
    <p:spTree>
      <p:nvGrpSpPr>
        <p:cNvPr id="1" name=""/>
        <p:cNvGrpSpPr/>
        <p:nvPr/>
      </p:nvGrpSpPr>
      <p:grpSpPr>
        <a:xfrm>
          <a:off x="0" y="0"/>
          <a:ext cx="0" cy="0"/>
          <a:chOff x="0" y="0"/>
          <a:chExt cx="0" cy="0"/>
        </a:xfrm>
      </p:grpSpPr>
      <p:sp>
        <p:nvSpPr>
          <p:cNvPr id="3" name="Titel 1"/>
          <p:cNvSpPr>
            <a:spLocks noGrp="1"/>
          </p:cNvSpPr>
          <p:nvPr>
            <p:ph type="title" hasCustomPrompt="1"/>
          </p:nvPr>
        </p:nvSpPr>
        <p:spPr>
          <a:xfrm>
            <a:off x="3635897" y="2996952"/>
            <a:ext cx="1800200" cy="504056"/>
          </a:xfrm>
        </p:spPr>
        <p:txBody>
          <a:bodyPr/>
          <a:lstStyle>
            <a:lvl1pPr>
              <a:defRPr sz="3000">
                <a:solidFill>
                  <a:srgbClr val="999999"/>
                </a:solidFill>
              </a:defRPr>
            </a:lvl1pPr>
          </a:lstStyle>
          <a:p>
            <a:r>
              <a:rPr lang="de-DE" dirty="0" smtClean="0">
                <a:latin typeface="Calibri" charset="0"/>
                <a:ea typeface="Calibri" charset="0"/>
              </a:rPr>
              <a:t>Basic </a:t>
            </a:r>
            <a:r>
              <a:rPr lang="de-DE" dirty="0" err="1" smtClean="0">
                <a:latin typeface="Calibri" charset="0"/>
                <a:ea typeface="Calibri" charset="0"/>
              </a:rPr>
              <a:t>Grid</a:t>
            </a:r>
            <a:endParaRPr lang="de-DE" dirty="0">
              <a:latin typeface="Calibri" charset="0"/>
              <a:ea typeface="Calibri" charset="0"/>
            </a:endParaRPr>
          </a:p>
        </p:txBody>
      </p:sp>
      <p:grpSp>
        <p:nvGrpSpPr>
          <p:cNvPr id="4" name="Gruppierung 26"/>
          <p:cNvGrpSpPr/>
          <p:nvPr userDrawn="1"/>
        </p:nvGrpSpPr>
        <p:grpSpPr>
          <a:xfrm>
            <a:off x="503999" y="908720"/>
            <a:ext cx="8172000" cy="5974680"/>
            <a:chOff x="539552" y="908720"/>
            <a:chExt cx="8157581" cy="5974680"/>
          </a:xfrm>
        </p:grpSpPr>
        <p:cxnSp>
          <p:nvCxnSpPr>
            <p:cNvPr id="5" name="Gerade Verbindung 8"/>
            <p:cNvCxnSpPr>
              <a:cxnSpLocks noChangeShapeType="1"/>
            </p:cNvCxnSpPr>
            <p:nvPr/>
          </p:nvCxnSpPr>
          <p:spPr bwMode="auto">
            <a:xfrm>
              <a:off x="546755" y="927770"/>
              <a:ext cx="0" cy="5949280"/>
            </a:xfrm>
            <a:prstGeom prst="line">
              <a:avLst/>
            </a:prstGeom>
            <a:noFill/>
            <a:ln w="9525">
              <a:solidFill>
                <a:schemeClr val="accent4"/>
              </a:solidFill>
              <a:round/>
              <a:headEnd/>
              <a:tailEnd/>
            </a:ln>
            <a:extLst>
              <a:ext uri="{909E8E84-426E-40DD-AFC4-6F175D3DCCD1}">
                <a14:hiddenFill xmlns:a14="http://schemas.microsoft.com/office/drawing/2010/main">
                  <a:noFill/>
                </a14:hiddenFill>
              </a:ext>
            </a:extLst>
          </p:spPr>
        </p:cxnSp>
        <p:cxnSp>
          <p:nvCxnSpPr>
            <p:cNvPr id="6" name="Gerade Verbindung 9"/>
            <p:cNvCxnSpPr>
              <a:cxnSpLocks noChangeShapeType="1"/>
            </p:cNvCxnSpPr>
            <p:nvPr/>
          </p:nvCxnSpPr>
          <p:spPr bwMode="auto">
            <a:xfrm>
              <a:off x="8690163" y="908720"/>
              <a:ext cx="0" cy="5974680"/>
            </a:xfrm>
            <a:prstGeom prst="line">
              <a:avLst/>
            </a:prstGeom>
            <a:noFill/>
            <a:ln w="9525">
              <a:solidFill>
                <a:schemeClr val="accent4"/>
              </a:solidFill>
              <a:round/>
              <a:headEnd/>
              <a:tailEnd/>
            </a:ln>
            <a:extLst>
              <a:ext uri="{909E8E84-426E-40DD-AFC4-6F175D3DCCD1}">
                <a14:hiddenFill xmlns:a14="http://schemas.microsoft.com/office/drawing/2010/main">
                  <a:noFill/>
                </a14:hiddenFill>
              </a:ext>
            </a:extLst>
          </p:spPr>
        </p:cxnSp>
        <p:cxnSp>
          <p:nvCxnSpPr>
            <p:cNvPr id="7" name="Gerade Verbindung 6"/>
            <p:cNvCxnSpPr>
              <a:cxnSpLocks noChangeShapeType="1"/>
            </p:cNvCxnSpPr>
            <p:nvPr/>
          </p:nvCxnSpPr>
          <p:spPr bwMode="auto">
            <a:xfrm>
              <a:off x="553105" y="1162099"/>
              <a:ext cx="8143200" cy="0"/>
            </a:xfrm>
            <a:prstGeom prst="line">
              <a:avLst/>
            </a:prstGeom>
            <a:noFill/>
            <a:ln w="9525">
              <a:solidFill>
                <a:schemeClr val="accent4"/>
              </a:solidFill>
              <a:prstDash val="dash"/>
              <a:round/>
              <a:headEnd/>
              <a:tailEnd/>
            </a:ln>
            <a:extLst>
              <a:ext uri="{909E8E84-426E-40DD-AFC4-6F175D3DCCD1}">
                <a14:hiddenFill xmlns:a14="http://schemas.microsoft.com/office/drawing/2010/main">
                  <a:noFill/>
                </a14:hiddenFill>
              </a:ext>
            </a:extLst>
          </p:spPr>
        </p:cxnSp>
        <p:cxnSp>
          <p:nvCxnSpPr>
            <p:cNvPr id="8" name="Gerade Verbindung 7"/>
            <p:cNvCxnSpPr>
              <a:cxnSpLocks noChangeShapeType="1"/>
            </p:cNvCxnSpPr>
            <p:nvPr/>
          </p:nvCxnSpPr>
          <p:spPr bwMode="auto">
            <a:xfrm flipV="1">
              <a:off x="539552" y="912813"/>
              <a:ext cx="8157581" cy="16623"/>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cxnSp>
        <p:cxnSp>
          <p:nvCxnSpPr>
            <p:cNvPr id="9" name="Gerade Verbindung 12"/>
            <p:cNvCxnSpPr>
              <a:cxnSpLocks noChangeShapeType="1"/>
            </p:cNvCxnSpPr>
            <p:nvPr userDrawn="1"/>
          </p:nvCxnSpPr>
          <p:spPr bwMode="auto">
            <a:xfrm>
              <a:off x="557521" y="6390000"/>
              <a:ext cx="8129433" cy="0"/>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cxnSp>
        <p:cxnSp>
          <p:nvCxnSpPr>
            <p:cNvPr id="10" name="Gerade Verbindung 12"/>
            <p:cNvCxnSpPr>
              <a:cxnSpLocks noChangeShapeType="1"/>
            </p:cNvCxnSpPr>
            <p:nvPr userDrawn="1"/>
          </p:nvCxnSpPr>
          <p:spPr bwMode="auto">
            <a:xfrm>
              <a:off x="546935" y="1514320"/>
              <a:ext cx="8143200" cy="0"/>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180223043"/>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9" name="Rectangle 5"/>
          <p:cNvSpPr>
            <a:spLocks noGrp="1" noChangeArrowheads="1"/>
          </p:cNvSpPr>
          <p:nvPr>
            <p:ph type="title"/>
          </p:nvPr>
        </p:nvSpPr>
        <p:spPr bwMode="auto">
          <a:xfrm>
            <a:off x="520700" y="918000"/>
            <a:ext cx="8155238" cy="304699"/>
          </a:xfrm>
          <a:prstGeom prst="rect">
            <a:avLst/>
          </a:prstGeom>
          <a:noFill/>
          <a:ln>
            <a:noFill/>
          </a:ln>
          <a:extLs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de-DE" dirty="0" smtClean="0"/>
              <a:t>Click </a:t>
            </a:r>
            <a:r>
              <a:rPr lang="de-DE" dirty="0" err="1" smtClean="0"/>
              <a:t>to</a:t>
            </a:r>
            <a:r>
              <a:rPr lang="de-DE" dirty="0" smtClean="0"/>
              <a:t> </a:t>
            </a:r>
            <a:r>
              <a:rPr lang="de-DE" dirty="0" err="1" smtClean="0"/>
              <a:t>edit</a:t>
            </a:r>
            <a:r>
              <a:rPr lang="de-DE" dirty="0" smtClean="0"/>
              <a:t> Headline</a:t>
            </a:r>
            <a:endParaRPr lang="de-DE" dirty="0"/>
          </a:p>
        </p:txBody>
      </p:sp>
      <p:sp>
        <p:nvSpPr>
          <p:cNvPr id="14340" name="Rectangle 6"/>
          <p:cNvSpPr>
            <a:spLocks noGrp="1" noChangeArrowheads="1"/>
          </p:cNvSpPr>
          <p:nvPr>
            <p:ph type="body" idx="1"/>
          </p:nvPr>
        </p:nvSpPr>
        <p:spPr bwMode="auto">
          <a:xfrm>
            <a:off x="520700" y="1512000"/>
            <a:ext cx="8155238" cy="48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p>
            <a:pPr marL="0" marR="0" lvl="0" indent="0" algn="l" defTabSz="914400" rtl="0" eaLnBrk="1" fontAlgn="base" latinLnBrk="0" hangingPunct="1">
              <a:lnSpc>
                <a:spcPts val="2200"/>
              </a:lnSpc>
              <a:spcBef>
                <a:spcPts val="900"/>
              </a:spcBef>
              <a:spcAft>
                <a:spcPct val="0"/>
              </a:spcAft>
              <a:buClr>
                <a:srgbClr val="005BB9"/>
              </a:buClr>
              <a:buSzPct val="100000"/>
              <a:buFont typeface="Arial" charset="0"/>
              <a:buNone/>
              <a:tabLst/>
              <a:defRPr/>
            </a:pPr>
            <a:r>
              <a:rPr lang="de-DE" dirty="0" smtClean="0"/>
              <a:t>Click </a:t>
            </a:r>
            <a:r>
              <a:rPr lang="de-DE" dirty="0" err="1" smtClean="0"/>
              <a:t>to</a:t>
            </a:r>
            <a:r>
              <a:rPr lang="de-DE" dirty="0" smtClean="0"/>
              <a:t> </a:t>
            </a:r>
            <a:r>
              <a:rPr lang="de-DE" dirty="0" err="1" smtClean="0"/>
              <a:t>edit</a:t>
            </a:r>
            <a:r>
              <a:rPr lang="de-DE" dirty="0" smtClean="0"/>
              <a:t> </a:t>
            </a:r>
            <a:r>
              <a:rPr lang="de-DE" dirty="0" err="1" smtClean="0"/>
              <a:t>text</a:t>
            </a:r>
            <a:r>
              <a:rPr lang="de-DE" dirty="0" smtClean="0"/>
              <a:t> </a:t>
            </a:r>
          </a:p>
          <a:p>
            <a:pPr marL="0" marR="0" lvl="0" indent="0" algn="l" defTabSz="914400" rtl="0" eaLnBrk="1" fontAlgn="base" latinLnBrk="0" hangingPunct="1">
              <a:lnSpc>
                <a:spcPts val="2200"/>
              </a:lnSpc>
              <a:spcBef>
                <a:spcPts val="900"/>
              </a:spcBef>
              <a:spcAft>
                <a:spcPct val="0"/>
              </a:spcAft>
              <a:buClr>
                <a:srgbClr val="005BB9"/>
              </a:buClr>
              <a:buSzPct val="100000"/>
              <a:buFont typeface="Arial" charset="0"/>
              <a:buNone/>
              <a:tabLst/>
              <a:defRPr/>
            </a:pP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t</a:t>
            </a:r>
            <a:r>
              <a:rPr lang="de-DE" dirty="0" err="1" smtClean="0"/>
              <a: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p>
        </p:txBody>
      </p:sp>
      <p:pic>
        <p:nvPicPr>
          <p:cNvPr id="8" name="Bild 1" descr="Kopfbalken.png"/>
          <p:cNvPicPr>
            <a:picLocks/>
          </p:cNvPicPr>
          <p:nvPr/>
        </p:nvPicPr>
        <p:blipFill>
          <a:blip r:embed="rId14" cstate="email">
            <a:extLst>
              <a:ext uri="{28A0092B-C50C-407E-A947-70E740481C1C}">
                <a14:useLocalDpi xmlns:a14="http://schemas.microsoft.com/office/drawing/2010/main" val="0"/>
              </a:ext>
            </a:extLst>
          </a:blip>
          <a:stretch>
            <a:fillRect/>
          </a:stretch>
        </p:blipFill>
        <p:spPr>
          <a:xfrm>
            <a:off x="203835" y="0"/>
            <a:ext cx="8940165" cy="612000"/>
          </a:xfrm>
          <a:prstGeom prst="rect">
            <a:avLst/>
          </a:prstGeom>
        </p:spPr>
      </p:pic>
      <p:sp>
        <p:nvSpPr>
          <p:cNvPr id="9" name="Rectangle 8"/>
          <p:cNvSpPr>
            <a:spLocks noChangeArrowheads="1"/>
          </p:cNvSpPr>
          <p:nvPr/>
        </p:nvSpPr>
        <p:spPr bwMode="auto">
          <a:xfrm>
            <a:off x="522000" y="212400"/>
            <a:ext cx="259238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80000" rIns="0" bIns="36000" anchor="ctr"/>
          <a:lstStyle/>
          <a:p>
            <a:pPr algn="l">
              <a:spcBef>
                <a:spcPct val="0"/>
              </a:spcBef>
            </a:pPr>
            <a:r>
              <a:rPr lang="en-US" sz="900" noProof="0" dirty="0" smtClean="0">
                <a:solidFill>
                  <a:schemeClr val="accent4"/>
                </a:solidFill>
                <a:latin typeface="Calibri" charset="0"/>
                <a:cs typeface="Calibri" charset="0"/>
              </a:rPr>
              <a:t>Springer</a:t>
            </a:r>
            <a:r>
              <a:rPr lang="en-US" sz="900" baseline="0" noProof="0" dirty="0" smtClean="0">
                <a:solidFill>
                  <a:schemeClr val="accent4"/>
                </a:solidFill>
                <a:latin typeface="Calibri" charset="0"/>
                <a:cs typeface="Calibri" charset="0"/>
              </a:rPr>
              <a:t> Author Academy</a:t>
            </a:r>
            <a:r>
              <a:rPr lang="en-US" sz="900" noProof="0" dirty="0" smtClean="0">
                <a:solidFill>
                  <a:schemeClr val="accent4"/>
                </a:solidFill>
                <a:latin typeface="Calibri" charset="0"/>
                <a:cs typeface="Calibri" charset="0"/>
              </a:rPr>
              <a:t>| </a:t>
            </a:r>
            <a:fld id="{A1A0AA79-7A1D-9248-9DC2-6DAA7CB659D3}" type="datetime1">
              <a:rPr lang="en-US" sz="900" noProof="0" smtClean="0">
                <a:solidFill>
                  <a:schemeClr val="accent4"/>
                </a:solidFill>
                <a:latin typeface="Calibri" charset="0"/>
                <a:cs typeface="Calibri" charset="0"/>
              </a:rPr>
              <a:pPr algn="l">
                <a:spcBef>
                  <a:spcPct val="0"/>
                </a:spcBef>
              </a:pPr>
              <a:t>6/12/2015</a:t>
            </a:fld>
            <a:r>
              <a:rPr lang="en-US" sz="900" noProof="0" dirty="0" smtClean="0">
                <a:solidFill>
                  <a:schemeClr val="accent4"/>
                </a:solidFill>
                <a:latin typeface="Calibri" charset="0"/>
                <a:cs typeface="Calibri" charset="0"/>
              </a:rPr>
              <a:t> | </a:t>
            </a:r>
            <a:fld id="{DC98D910-DD3F-4044-BE0F-F09D484DEDD5}" type="slidenum">
              <a:rPr lang="en-US" sz="900" noProof="0" smtClean="0">
                <a:solidFill>
                  <a:schemeClr val="accent4"/>
                </a:solidFill>
                <a:latin typeface="Calibri" charset="0"/>
                <a:cs typeface="Calibri" charset="0"/>
              </a:rPr>
              <a:pPr algn="l">
                <a:spcBef>
                  <a:spcPct val="0"/>
                </a:spcBef>
              </a:pPr>
              <a:t>‹#›</a:t>
            </a:fld>
            <a:endParaRPr lang="en-US" sz="900" noProof="0" dirty="0" smtClean="0">
              <a:solidFill>
                <a:schemeClr val="accent4"/>
              </a:solidFill>
              <a:latin typeface="Calibri" charset="0"/>
              <a:cs typeface="Calibri" charset="0"/>
            </a:endParaRPr>
          </a:p>
          <a:p>
            <a:pPr algn="l">
              <a:spcBef>
                <a:spcPct val="0"/>
              </a:spcBef>
            </a:pPr>
            <a:endParaRPr lang="de-DE" sz="900" b="1" dirty="0">
              <a:latin typeface="Calibri" charset="0"/>
              <a:cs typeface="Geneva" charset="0"/>
            </a:endParaRPr>
          </a:p>
        </p:txBody>
      </p:sp>
      <p:sp>
        <p:nvSpPr>
          <p:cNvPr id="13" name="Abgerundetes Rechteck 8"/>
          <p:cNvSpPr/>
          <p:nvPr/>
        </p:nvSpPr>
        <p:spPr bwMode="auto">
          <a:xfrm flipV="1">
            <a:off x="0" y="0"/>
            <a:ext cx="180000" cy="612000"/>
          </a:xfrm>
          <a:prstGeom prst="roundRect">
            <a:avLst>
              <a:gd name="adj" fmla="val 0"/>
            </a:avLst>
          </a:prstGeom>
          <a:gradFill flip="none" rotWithShape="1">
            <a:gsLst>
              <a:gs pos="10000">
                <a:schemeClr val="accent2"/>
              </a:gs>
              <a:gs pos="100000">
                <a:schemeClr val="accent1"/>
              </a:gs>
            </a:gsLst>
            <a:lin ang="16200000" scaled="0"/>
            <a:tileRect/>
          </a:gradFill>
          <a:ln w="9525" cap="flat" cmpd="sng" algn="ctr">
            <a:noFill/>
            <a:prstDash val="solid"/>
            <a:round/>
            <a:headEnd type="none" w="med" len="med"/>
            <a:tailEnd type="none" w="med" len="med"/>
          </a:ln>
          <a:effectLst/>
        </p:spPr>
        <p:txBody>
          <a:bodyPr wrap="square">
            <a:spAutoFit/>
          </a:bodyPr>
          <a:lstStyle/>
          <a:p>
            <a:pPr>
              <a:defRPr/>
            </a:pPr>
            <a:endParaRPr lang="de-DE" dirty="0">
              <a:ln>
                <a:noFill/>
              </a:ln>
              <a:latin typeface="Calibri"/>
              <a:ea typeface="Geneva" charset="0"/>
              <a:cs typeface="Geneva" charset="0"/>
            </a:endParaRPr>
          </a:p>
        </p:txBody>
      </p:sp>
      <p:cxnSp>
        <p:nvCxnSpPr>
          <p:cNvPr id="10" name="Gerade Verbindung 9"/>
          <p:cNvCxnSpPr/>
          <p:nvPr userDrawn="1"/>
        </p:nvCxnSpPr>
        <p:spPr bwMode="auto">
          <a:xfrm>
            <a:off x="7350409" y="115888"/>
            <a:ext cx="0" cy="360362"/>
          </a:xfrm>
          <a:prstGeom prst="line">
            <a:avLst/>
          </a:prstGeom>
          <a:solidFill>
            <a:srgbClr val="D1DDE9"/>
          </a:solidFill>
          <a:ln w="9525" cap="flat" cmpd="sng" algn="ctr">
            <a:solidFill>
              <a:schemeClr val="bg1">
                <a:lumMod val="75000"/>
              </a:schemeClr>
            </a:solidFill>
            <a:prstDash val="solid"/>
            <a:round/>
            <a:headEnd type="none" w="med" len="med"/>
            <a:tailEnd type="none" w="med" len="med"/>
          </a:ln>
          <a:effectLst/>
        </p:spPr>
      </p:cxnSp>
      <p:pic>
        <p:nvPicPr>
          <p:cNvPr id="11" name="Bild 10" descr="Springer_pms.png"/>
          <p:cNvPicPr>
            <a:picLocks noChangeAspect="1"/>
          </p:cNvPicPr>
          <p:nvPr userDrawn="1"/>
        </p:nvPicPr>
        <p:blipFill>
          <a:blip r:embed="rId15" cstate="email">
            <a:extLst>
              <a:ext uri="{28A0092B-C50C-407E-A947-70E740481C1C}">
                <a14:useLocalDpi xmlns:a14="http://schemas.microsoft.com/office/drawing/2010/main" val="0"/>
              </a:ext>
            </a:extLst>
          </a:blip>
          <a:stretch>
            <a:fillRect/>
          </a:stretch>
        </p:blipFill>
        <p:spPr>
          <a:xfrm>
            <a:off x="7598833" y="141817"/>
            <a:ext cx="1118362" cy="296926"/>
          </a:xfrm>
          <a:prstGeom prst="rect">
            <a:avLst/>
          </a:prstGeom>
        </p:spPr>
      </p:pic>
    </p:spTree>
  </p:cSld>
  <p:clrMap bg1="lt1" tx1="dk1" bg2="lt2" tx2="dk2" accent1="accent1" accent2="accent2" accent3="accent3" accent4="accent4" accent5="accent5" accent6="accent6" hlink="hlink" folHlink="folHlink"/>
  <p:sldLayoutIdLst>
    <p:sldLayoutId id="2147485154" r:id="rId1"/>
    <p:sldLayoutId id="2147485156" r:id="rId2"/>
    <p:sldLayoutId id="2147485164" r:id="rId3"/>
    <p:sldLayoutId id="2147485165" r:id="rId4"/>
    <p:sldLayoutId id="2147485166" r:id="rId5"/>
    <p:sldLayoutId id="2147485167" r:id="rId6"/>
    <p:sldLayoutId id="2147485168" r:id="rId7"/>
    <p:sldLayoutId id="2147485169" r:id="rId8"/>
    <p:sldLayoutId id="2147485170" r:id="rId9"/>
    <p:sldLayoutId id="2147485171" r:id="rId10"/>
    <p:sldLayoutId id="2147485172" r:id="rId11"/>
    <p:sldLayoutId id="2147485173" r:id="rId12"/>
  </p:sldLayoutIdLst>
  <p:transition spd="slow"/>
  <p:timing>
    <p:tnLst>
      <p:par>
        <p:cTn id="1" dur="indefinite" restart="never" nodeType="tmRoot"/>
      </p:par>
    </p:tnLst>
  </p:timing>
  <p:txStyles>
    <p:titleStyle>
      <a:lvl1pPr algn="l" rtl="0" eaLnBrk="1" fontAlgn="base" hangingPunct="1">
        <a:lnSpc>
          <a:spcPct val="90000"/>
        </a:lnSpc>
        <a:spcBef>
          <a:spcPct val="0"/>
        </a:spcBef>
        <a:spcAft>
          <a:spcPct val="0"/>
        </a:spcAft>
        <a:defRPr sz="2200" b="1">
          <a:solidFill>
            <a:srgbClr val="00468A"/>
          </a:solidFill>
          <a:latin typeface="+mj-lt"/>
          <a:ea typeface="Calibri"/>
          <a:cs typeface="Lucida Sans"/>
        </a:defRPr>
      </a:lvl1pPr>
      <a:lvl2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2pPr>
      <a:lvl3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3pPr>
      <a:lvl4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4pPr>
      <a:lvl5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5pPr>
      <a:lvl6pPr marL="457200" algn="l" rtl="0" eaLnBrk="1" fontAlgn="base" hangingPunct="1">
        <a:lnSpc>
          <a:spcPct val="90000"/>
        </a:lnSpc>
        <a:spcBef>
          <a:spcPct val="0"/>
        </a:spcBef>
        <a:spcAft>
          <a:spcPct val="0"/>
        </a:spcAft>
        <a:defRPr sz="2100" b="1">
          <a:solidFill>
            <a:schemeClr val="tx2"/>
          </a:solidFill>
          <a:latin typeface="Arial" charset="0"/>
        </a:defRPr>
      </a:lvl6pPr>
      <a:lvl7pPr marL="914400" algn="l" rtl="0" eaLnBrk="1" fontAlgn="base" hangingPunct="1">
        <a:lnSpc>
          <a:spcPct val="90000"/>
        </a:lnSpc>
        <a:spcBef>
          <a:spcPct val="0"/>
        </a:spcBef>
        <a:spcAft>
          <a:spcPct val="0"/>
        </a:spcAft>
        <a:defRPr sz="2100" b="1">
          <a:solidFill>
            <a:schemeClr val="tx2"/>
          </a:solidFill>
          <a:latin typeface="Arial" charset="0"/>
        </a:defRPr>
      </a:lvl7pPr>
      <a:lvl8pPr marL="1371600" algn="l" rtl="0" eaLnBrk="1" fontAlgn="base" hangingPunct="1">
        <a:lnSpc>
          <a:spcPct val="90000"/>
        </a:lnSpc>
        <a:spcBef>
          <a:spcPct val="0"/>
        </a:spcBef>
        <a:spcAft>
          <a:spcPct val="0"/>
        </a:spcAft>
        <a:defRPr sz="2100" b="1">
          <a:solidFill>
            <a:schemeClr val="tx2"/>
          </a:solidFill>
          <a:latin typeface="Arial" charset="0"/>
        </a:defRPr>
      </a:lvl8pPr>
      <a:lvl9pPr marL="1828800" algn="l" rtl="0" eaLnBrk="1" fontAlgn="base" hangingPunct="1">
        <a:lnSpc>
          <a:spcPct val="90000"/>
        </a:lnSpc>
        <a:spcBef>
          <a:spcPct val="0"/>
        </a:spcBef>
        <a:spcAft>
          <a:spcPct val="0"/>
        </a:spcAft>
        <a:defRPr sz="2100" b="1">
          <a:solidFill>
            <a:schemeClr val="tx2"/>
          </a:solidFill>
          <a:latin typeface="Arial" charset="0"/>
        </a:defRPr>
      </a:lvl9pPr>
    </p:titleStyle>
    <p:bodyStyle>
      <a:lvl1pPr marL="0" marR="0" indent="0" algn="l" defTabSz="914400" rtl="0" eaLnBrk="1" fontAlgn="base" latinLnBrk="0" hangingPunct="1">
        <a:lnSpc>
          <a:spcPts val="2200"/>
        </a:lnSpc>
        <a:spcBef>
          <a:spcPts val="900"/>
        </a:spcBef>
        <a:spcAft>
          <a:spcPct val="0"/>
        </a:spcAft>
        <a:buClr>
          <a:srgbClr val="005BB9"/>
        </a:buClr>
        <a:buSzPct val="100000"/>
        <a:buFont typeface="Arial" charset="0"/>
        <a:buNone/>
        <a:tabLst/>
        <a:defRPr lang="de-DE" sz="1800" baseline="0">
          <a:solidFill>
            <a:schemeClr val="tx2"/>
          </a:solidFill>
          <a:latin typeface="Calibri"/>
          <a:ea typeface="ヒラギノ角ゴ Pro W3" pitchFamily="-65" charset="-128"/>
          <a:cs typeface="ヒラギノ角ゴ Pro W3" pitchFamily="-65" charset="-128"/>
        </a:defRPr>
      </a:lvl1pPr>
      <a:lvl2pPr marL="0" indent="0" algn="l" rtl="0" eaLnBrk="1" fontAlgn="base" hangingPunct="1">
        <a:lnSpc>
          <a:spcPts val="2200"/>
        </a:lnSpc>
        <a:spcBef>
          <a:spcPts val="900"/>
        </a:spcBef>
        <a:spcAft>
          <a:spcPct val="0"/>
        </a:spcAft>
        <a:buClr>
          <a:srgbClr val="005BB9"/>
        </a:buClr>
        <a:buSzPct val="100000"/>
        <a:buFont typeface="Arial" charset="0"/>
        <a:buNone/>
        <a:defRPr lang="de-DE" sz="1800" dirty="0">
          <a:solidFill>
            <a:schemeClr val="tx2"/>
          </a:solidFill>
          <a:latin typeface="Calibri"/>
          <a:ea typeface="ヒラギノ角ゴ Pro W3" charset="-128"/>
          <a:cs typeface="ヒラギノ角ゴ Pro W3" charset="0"/>
        </a:defRPr>
      </a:lvl2pPr>
      <a:lvl3pPr marL="0" indent="0" algn="l" rtl="0" eaLnBrk="1" fontAlgn="base" hangingPunct="1">
        <a:lnSpc>
          <a:spcPts val="2200"/>
        </a:lnSpc>
        <a:spcBef>
          <a:spcPts val="900"/>
        </a:spcBef>
        <a:spcAft>
          <a:spcPct val="0"/>
        </a:spcAft>
        <a:buClr>
          <a:srgbClr val="005BB9"/>
        </a:buClr>
        <a:buSzPct val="100000"/>
        <a:buFont typeface="Arial" charset="0"/>
        <a:buNone/>
        <a:defRPr lang="de-DE" sz="1800" dirty="0">
          <a:solidFill>
            <a:schemeClr val="tx2"/>
          </a:solidFill>
          <a:latin typeface="Calibri"/>
          <a:ea typeface="ＭＳ Ｐゴシック" charset="0"/>
          <a:cs typeface="Geneva" charset="-128"/>
        </a:defRPr>
      </a:lvl3pPr>
      <a:lvl4pPr marL="0" indent="0" algn="l" rtl="0" eaLnBrk="1" fontAlgn="base" hangingPunct="1">
        <a:lnSpc>
          <a:spcPts val="2200"/>
        </a:lnSpc>
        <a:spcBef>
          <a:spcPts val="900"/>
        </a:spcBef>
        <a:spcAft>
          <a:spcPct val="0"/>
        </a:spcAft>
        <a:buClr>
          <a:srgbClr val="005BB9"/>
        </a:buClr>
        <a:buSzPct val="100000"/>
        <a:buFont typeface="Arial" charset="0"/>
        <a:buNone/>
        <a:defRPr lang="de-DE" sz="1800" dirty="0">
          <a:solidFill>
            <a:schemeClr val="tx2"/>
          </a:solidFill>
          <a:latin typeface="Calibri"/>
          <a:ea typeface="Geneva" charset="-128"/>
          <a:cs typeface="Geneva" charset="0"/>
        </a:defRPr>
      </a:lvl4pPr>
      <a:lvl5pPr marL="0" indent="0" algn="l" rtl="0" eaLnBrk="1" fontAlgn="base" hangingPunct="1">
        <a:lnSpc>
          <a:spcPts val="2200"/>
        </a:lnSpc>
        <a:spcBef>
          <a:spcPts val="900"/>
        </a:spcBef>
        <a:spcAft>
          <a:spcPct val="0"/>
        </a:spcAft>
        <a:buClr>
          <a:srgbClr val="005BB9"/>
        </a:buClr>
        <a:buSzPct val="100000"/>
        <a:buFont typeface="Arial" charset="0"/>
        <a:buNone/>
        <a:defRPr lang="de-DE" sz="1800" dirty="0">
          <a:solidFill>
            <a:schemeClr val="tx2"/>
          </a:solidFill>
          <a:latin typeface="Calibri"/>
          <a:ea typeface="Geneva" charset="-128"/>
          <a:cs typeface="Geneva" charset="0"/>
        </a:defRPr>
      </a:lvl5pPr>
      <a:lvl6pPr marL="13985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6pPr>
      <a:lvl7pPr marL="18557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7pPr>
      <a:lvl8pPr marL="23129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8pPr>
      <a:lvl9pPr marL="27701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1.xml"/><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www.springeropen.com/funding" TargetMode="External"/><Relationship Id="rId2" Type="http://schemas.openxmlformats.org/officeDocument/2006/relationships/notesSlide" Target="../notesSlides/notesSlide29.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382108" y="5574559"/>
            <a:ext cx="3600480" cy="1094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lnSpc>
                <a:spcPct val="120000"/>
              </a:lnSpc>
              <a:spcBef>
                <a:spcPts val="0"/>
              </a:spcBef>
            </a:pPr>
            <a:r>
              <a:rPr lang="en-US" sz="2400" b="1" dirty="0" err="1" smtClean="0">
                <a:solidFill>
                  <a:srgbClr val="FFFFFF"/>
                </a:solidFill>
                <a:latin typeface="+mj-lt"/>
              </a:rPr>
              <a:t>Dr</a:t>
            </a:r>
            <a:r>
              <a:rPr lang="en-US" sz="2400" b="1" dirty="0" smtClean="0">
                <a:solidFill>
                  <a:srgbClr val="FFFFFF"/>
                </a:solidFill>
                <a:latin typeface="+mj-lt"/>
              </a:rPr>
              <a:t> Jeffrey Robens</a:t>
            </a:r>
            <a:endParaRPr lang="en-US" sz="2400" b="1" dirty="0">
              <a:solidFill>
                <a:srgbClr val="FFFFFF"/>
              </a:solidFill>
              <a:latin typeface="+mj-lt"/>
            </a:endParaRPr>
          </a:p>
          <a:p>
            <a:pPr algn="r">
              <a:lnSpc>
                <a:spcPct val="120000"/>
              </a:lnSpc>
              <a:spcBef>
                <a:spcPts val="0"/>
              </a:spcBef>
            </a:pPr>
            <a:r>
              <a:rPr lang="en-US" sz="2000" dirty="0" smtClean="0">
                <a:solidFill>
                  <a:srgbClr val="FFFFFF"/>
                </a:solidFill>
                <a:latin typeface="+mj-lt"/>
              </a:rPr>
              <a:t>Editorial Development Manager</a:t>
            </a:r>
            <a:endParaRPr lang="en-US" sz="2000" dirty="0">
              <a:solidFill>
                <a:srgbClr val="FFFFFF"/>
              </a:solidFill>
              <a:latin typeface="+mj-lt"/>
            </a:endParaRPr>
          </a:p>
        </p:txBody>
      </p:sp>
      <p:sp>
        <p:nvSpPr>
          <p:cNvPr id="2" name="Title 1"/>
          <p:cNvSpPr>
            <a:spLocks noGrp="1"/>
          </p:cNvSpPr>
          <p:nvPr>
            <p:ph type="ctrTitle"/>
          </p:nvPr>
        </p:nvSpPr>
        <p:spPr>
          <a:xfrm>
            <a:off x="881508" y="4175389"/>
            <a:ext cx="7542463" cy="873827"/>
          </a:xfrm>
        </p:spPr>
        <p:txBody>
          <a:bodyPr>
            <a:normAutofit/>
          </a:bodyPr>
          <a:lstStyle/>
          <a:p>
            <a:pPr algn="ctr">
              <a:lnSpc>
                <a:spcPct val="100000"/>
              </a:lnSpc>
            </a:pPr>
            <a:r>
              <a:rPr lang="en-GB" b="1" i="1" dirty="0" smtClean="0"/>
              <a:t>Publishing scientific research</a:t>
            </a:r>
            <a:r>
              <a:rPr lang="ru-RU" b="1" i="1" dirty="0" smtClean="0"/>
              <a:t> </a:t>
            </a:r>
            <a:r>
              <a:rPr lang="de-DE" b="1" i="1" dirty="0" smtClean="0"/>
              <a:t>in </a:t>
            </a:r>
            <a:r>
              <a:rPr lang="en-US" b="1" i="1" dirty="0" smtClean="0"/>
              <a:t>journals</a:t>
            </a:r>
            <a:endParaRPr lang="en-NZ" dirty="0">
              <a:solidFill>
                <a:schemeClr val="bg2">
                  <a:lumMod val="75000"/>
                </a:schemeClr>
              </a:solidFill>
            </a:endParaRPr>
          </a:p>
        </p:txBody>
      </p:sp>
      <p:sp>
        <p:nvSpPr>
          <p:cNvPr id="3" name="TextBox 2"/>
          <p:cNvSpPr txBox="1"/>
          <p:nvPr/>
        </p:nvSpPr>
        <p:spPr>
          <a:xfrm>
            <a:off x="251424" y="6489408"/>
            <a:ext cx="4950660" cy="360048"/>
          </a:xfrm>
          <a:prstGeom prst="rect">
            <a:avLst/>
          </a:prstGeom>
          <a:noFill/>
        </p:spPr>
        <p:txBody>
          <a:bodyPr wrap="square" lIns="0" tIns="0" rIns="0" bIns="0" rtlCol="0">
            <a:noAutofit/>
          </a:bodyPr>
          <a:lstStyle/>
          <a:p>
            <a:pPr algn="l">
              <a:lnSpc>
                <a:spcPts val="2200"/>
              </a:lnSpc>
              <a:spcBef>
                <a:spcPts val="900"/>
              </a:spcBef>
              <a:buClr>
                <a:schemeClr val="accent2"/>
              </a:buClr>
              <a:buSzPct val="100000"/>
            </a:pPr>
            <a:r>
              <a:rPr lang="en-US" sz="1800" b="1" dirty="0" smtClean="0">
                <a:solidFill>
                  <a:schemeClr val="bg1"/>
                </a:solidFill>
                <a:latin typeface="+mn-lt"/>
              </a:rPr>
              <a:t>Download at: </a:t>
            </a:r>
            <a:r>
              <a:rPr lang="en-US" sz="1800" dirty="0" smtClean="0">
                <a:solidFill>
                  <a:schemeClr val="bg1"/>
                </a:solidFill>
                <a:latin typeface="+mn-lt"/>
              </a:rPr>
              <a:t>tinyurl.com/springer-kazakhstan2015  </a:t>
            </a:r>
          </a:p>
        </p:txBody>
      </p:sp>
    </p:spTree>
    <p:extLst>
      <p:ext uri="{BB962C8B-B14F-4D97-AF65-F5344CB8AC3E}">
        <p14:creationId xmlns:p14="http://schemas.microsoft.com/office/powerpoint/2010/main" val="63547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1460" y="728640"/>
            <a:ext cx="8461888" cy="304699"/>
          </a:xfrm>
        </p:spPr>
        <p:txBody>
          <a:bodyPr>
            <a:noAutofit/>
          </a:bodyPr>
          <a:lstStyle/>
          <a:p>
            <a:r>
              <a:rPr lang="de-DE" sz="3200" dirty="0" smtClean="0"/>
              <a:t>Improve readability</a:t>
            </a:r>
            <a:endParaRPr lang="de-DE" sz="3200" dirty="0"/>
          </a:p>
        </p:txBody>
      </p:sp>
      <p:sp>
        <p:nvSpPr>
          <p:cNvPr id="10" name="Rounded Rectangle 9"/>
          <p:cNvSpPr/>
          <p:nvPr/>
        </p:nvSpPr>
        <p:spPr>
          <a:xfrm>
            <a:off x="601077" y="1358724"/>
            <a:ext cx="7992888" cy="1602212"/>
          </a:xfrm>
          <a:prstGeom prst="roundRect">
            <a:avLst>
              <a:gd name="adj" fmla="val 11646"/>
            </a:avLst>
          </a:prstGeom>
          <a:solidFill>
            <a:schemeClr val="bg1"/>
          </a:solid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r>
              <a:rPr kumimoji="1" lang="en-US" altLang="ja-JP" sz="3200" b="1" i="1" u="sng" dirty="0" smtClean="0">
                <a:solidFill>
                  <a:schemeClr val="accent1"/>
                </a:solidFill>
              </a:rPr>
              <a:t>Use short sentences</a:t>
            </a:r>
          </a:p>
          <a:p>
            <a:pPr algn="ctr">
              <a:spcBef>
                <a:spcPts val="0"/>
              </a:spcBef>
            </a:pPr>
            <a:endParaRPr kumimoji="1" lang="en-US" altLang="ja-JP" sz="1200" b="1" i="1" u="sng" dirty="0" smtClean="0">
              <a:solidFill>
                <a:schemeClr val="accent1"/>
              </a:solidFill>
            </a:endParaRPr>
          </a:p>
          <a:p>
            <a:pPr algn="ctr">
              <a:spcBef>
                <a:spcPts val="0"/>
              </a:spcBef>
            </a:pPr>
            <a:r>
              <a:rPr kumimoji="1" lang="en-US" altLang="ja-JP" sz="2800" b="1" dirty="0" smtClean="0">
                <a:solidFill>
                  <a:schemeClr val="tx2">
                    <a:lumMod val="75000"/>
                  </a:schemeClr>
                </a:solidFill>
              </a:rPr>
              <a:t>Limit your sentences to 15–20 words</a:t>
            </a:r>
          </a:p>
          <a:p>
            <a:pPr algn="ctr">
              <a:spcBef>
                <a:spcPts val="0"/>
              </a:spcBef>
            </a:pPr>
            <a:r>
              <a:rPr kumimoji="1" lang="en-US" altLang="ja-JP" sz="2800" b="1" dirty="0" smtClean="0">
                <a:solidFill>
                  <a:schemeClr val="tx2">
                    <a:lumMod val="75000"/>
                  </a:schemeClr>
                </a:solidFill>
              </a:rPr>
              <a:t>One idea per sentence</a:t>
            </a:r>
            <a:endParaRPr kumimoji="1" lang="ja-JP" altLang="en-US" sz="2800" b="1" dirty="0">
              <a:solidFill>
                <a:schemeClr val="tx2">
                  <a:lumMod val="75000"/>
                </a:schemeClr>
              </a:solidFill>
            </a:endParaRPr>
          </a:p>
        </p:txBody>
      </p:sp>
      <p:sp>
        <p:nvSpPr>
          <p:cNvPr id="11" name="Rounded Rectangle 10"/>
          <p:cNvSpPr/>
          <p:nvPr/>
        </p:nvSpPr>
        <p:spPr>
          <a:xfrm>
            <a:off x="601077" y="3158964"/>
            <a:ext cx="7992888" cy="3330444"/>
          </a:xfrm>
          <a:prstGeom prst="roundRect">
            <a:avLst>
              <a:gd name="adj" fmla="val 6890"/>
            </a:avLst>
          </a:prstGeom>
          <a:solidFill>
            <a:schemeClr val="bg1"/>
          </a:solidFill>
          <a:ln w="190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r>
              <a:rPr kumimoji="1" lang="en-US" altLang="ja-JP" sz="3200" b="1" i="1" u="sng" dirty="0" smtClean="0">
                <a:solidFill>
                  <a:schemeClr val="accent2"/>
                </a:solidFill>
              </a:rPr>
              <a:t>Use active voice</a:t>
            </a:r>
          </a:p>
          <a:p>
            <a:pPr algn="ctr">
              <a:spcBef>
                <a:spcPts val="0"/>
              </a:spcBef>
            </a:pPr>
            <a:endParaRPr kumimoji="1" lang="en-US" altLang="ja-JP" sz="1200" b="1" i="1" u="sng" dirty="0" smtClean="0">
              <a:solidFill>
                <a:schemeClr val="accent3">
                  <a:lumMod val="75000"/>
                </a:schemeClr>
              </a:solidFill>
            </a:endParaRPr>
          </a:p>
          <a:p>
            <a:pPr algn="ctr">
              <a:spcBef>
                <a:spcPts val="0"/>
              </a:spcBef>
            </a:pPr>
            <a:r>
              <a:rPr kumimoji="1" lang="en-US" altLang="ja-JP" sz="2800" b="1" dirty="0" smtClean="0">
                <a:solidFill>
                  <a:schemeClr val="tx2">
                    <a:lumMod val="75000"/>
                  </a:schemeClr>
                </a:solidFill>
              </a:rPr>
              <a:t>More simple, direct, and easier to read</a:t>
            </a:r>
            <a:endParaRPr kumimoji="1" lang="en-US" altLang="ja-JP" sz="1200" b="1" dirty="0" smtClean="0">
              <a:solidFill>
                <a:schemeClr val="tx1"/>
              </a:solidFill>
            </a:endParaRPr>
          </a:p>
          <a:p>
            <a:pPr algn="l">
              <a:spcBef>
                <a:spcPts val="0"/>
              </a:spcBef>
            </a:pPr>
            <a:r>
              <a:rPr kumimoji="1" lang="en-US" altLang="ja-JP" sz="2000" b="1" i="1" u="sng" dirty="0" smtClean="0">
                <a:solidFill>
                  <a:srgbClr val="C00000"/>
                </a:solidFill>
              </a:rPr>
              <a:t>Passive:</a:t>
            </a:r>
          </a:p>
          <a:p>
            <a:pPr algn="l">
              <a:spcBef>
                <a:spcPts val="0"/>
              </a:spcBef>
            </a:pPr>
            <a:r>
              <a:rPr kumimoji="1" lang="en-US" altLang="ja-JP" sz="2000" b="1" dirty="0" smtClean="0">
                <a:solidFill>
                  <a:schemeClr val="tx2"/>
                </a:solidFill>
              </a:rPr>
              <a:t>The models comparing the economic growth and diversification of Southeast Asia and Central Asia </a:t>
            </a:r>
            <a:r>
              <a:rPr kumimoji="1" lang="en-US" altLang="ja-JP" sz="2000" b="1" u="sng" dirty="0" smtClean="0">
                <a:solidFill>
                  <a:schemeClr val="tx2"/>
                </a:solidFill>
              </a:rPr>
              <a:t>were evaluated</a:t>
            </a:r>
            <a:r>
              <a:rPr kumimoji="1" lang="en-US" altLang="ja-JP" sz="2000" b="1" dirty="0" smtClean="0">
                <a:solidFill>
                  <a:schemeClr val="tx2"/>
                </a:solidFill>
              </a:rPr>
              <a:t>.</a:t>
            </a:r>
          </a:p>
          <a:p>
            <a:pPr algn="l">
              <a:spcBef>
                <a:spcPts val="0"/>
              </a:spcBef>
            </a:pPr>
            <a:endParaRPr kumimoji="1" lang="en-US" altLang="ja-JP" sz="1200" b="1" dirty="0" smtClean="0">
              <a:solidFill>
                <a:schemeClr val="tx2"/>
              </a:solidFill>
            </a:endParaRPr>
          </a:p>
          <a:p>
            <a:pPr algn="l">
              <a:spcBef>
                <a:spcPts val="0"/>
              </a:spcBef>
            </a:pPr>
            <a:r>
              <a:rPr kumimoji="1" lang="en-US" altLang="ja-JP" sz="2000" b="1" i="1" u="sng" dirty="0" smtClean="0">
                <a:solidFill>
                  <a:srgbClr val="C00000"/>
                </a:solidFill>
              </a:rPr>
              <a:t>Active:</a:t>
            </a:r>
          </a:p>
          <a:p>
            <a:pPr algn="l">
              <a:spcBef>
                <a:spcPts val="0"/>
              </a:spcBef>
            </a:pPr>
            <a:r>
              <a:rPr kumimoji="1" lang="en-US" altLang="ja-JP" sz="2000" b="1" u="sng" dirty="0" smtClean="0">
                <a:solidFill>
                  <a:schemeClr val="tx2"/>
                </a:solidFill>
              </a:rPr>
              <a:t>We evaluated</a:t>
            </a:r>
            <a:r>
              <a:rPr kumimoji="1" lang="en-US" altLang="ja-JP" sz="2000" b="1" dirty="0" smtClean="0">
                <a:solidFill>
                  <a:schemeClr val="tx2"/>
                </a:solidFill>
              </a:rPr>
              <a:t> the models comparing the economic growth and diversification of Southeast Asia and Central Asia.</a:t>
            </a:r>
            <a:endParaRPr lang="en-US" altLang="ja-JP" sz="2000" b="1" dirty="0" smtClean="0">
              <a:solidFill>
                <a:schemeClr val="tx2"/>
              </a:solidFill>
            </a:endParaRPr>
          </a:p>
        </p:txBody>
      </p:sp>
    </p:spTree>
    <p:extLst>
      <p:ext uri="{BB962C8B-B14F-4D97-AF65-F5344CB8AC3E}">
        <p14:creationId xmlns:p14="http://schemas.microsoft.com/office/powerpoint/2010/main" val="72655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500"/>
                                        <p:tgtEl>
                                          <p:spTgt spid="1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500"/>
                                        <p:tgtEl>
                                          <p:spTgt spid="1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xEl>
                                              <p:pRg st="3" end="3"/>
                                            </p:txEl>
                                          </p:spTgt>
                                        </p:tgtEl>
                                        <p:attrNameLst>
                                          <p:attrName>style.visibility</p:attrName>
                                        </p:attrNameLst>
                                      </p:cBhvr>
                                      <p:to>
                                        <p:strVal val="visible"/>
                                      </p:to>
                                    </p:set>
                                    <p:animEffect transition="in" filter="fade">
                                      <p:cBhvr>
                                        <p:cTn id="20" dur="500"/>
                                        <p:tgtEl>
                                          <p:spTgt spid="10">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bg/>
                                          </p:spTgt>
                                        </p:tgtEl>
                                        <p:attrNameLst>
                                          <p:attrName>style.visibility</p:attrName>
                                        </p:attrNameLst>
                                      </p:cBhvr>
                                      <p:to>
                                        <p:strVal val="visible"/>
                                      </p:to>
                                    </p:set>
                                    <p:animEffect transition="in" filter="fade">
                                      <p:cBhvr>
                                        <p:cTn id="25" dur="500"/>
                                        <p:tgtEl>
                                          <p:spTgt spid="11">
                                            <p:bg/>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fade">
                                      <p:cBhvr>
                                        <p:cTn id="28" dur="500"/>
                                        <p:tgtEl>
                                          <p:spTgt spid="1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xEl>
                                              <p:pRg st="2" end="2"/>
                                            </p:txEl>
                                          </p:spTgt>
                                        </p:tgtEl>
                                        <p:attrNameLst>
                                          <p:attrName>style.visibility</p:attrName>
                                        </p:attrNameLst>
                                      </p:cBhvr>
                                      <p:to>
                                        <p:strVal val="visible"/>
                                      </p:to>
                                    </p:set>
                                    <p:animEffect transition="in" filter="fade">
                                      <p:cBhvr>
                                        <p:cTn id="33" dur="500"/>
                                        <p:tgtEl>
                                          <p:spTgt spid="11">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xEl>
                                              <p:pRg st="3" end="3"/>
                                            </p:txEl>
                                          </p:spTgt>
                                        </p:tgtEl>
                                        <p:attrNameLst>
                                          <p:attrName>style.visibility</p:attrName>
                                        </p:attrNameLst>
                                      </p:cBhvr>
                                      <p:to>
                                        <p:strVal val="visible"/>
                                      </p:to>
                                    </p:set>
                                    <p:animEffect transition="in" filter="fade">
                                      <p:cBhvr>
                                        <p:cTn id="38" dur="500"/>
                                        <p:tgtEl>
                                          <p:spTgt spid="11">
                                            <p:txEl>
                                              <p:pRg st="3" end="3"/>
                                            </p:txEl>
                                          </p:spTgt>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1">
                                            <p:txEl>
                                              <p:pRg st="4" end="4"/>
                                            </p:txEl>
                                          </p:spTgt>
                                        </p:tgtEl>
                                        <p:attrNameLst>
                                          <p:attrName>style.visibility</p:attrName>
                                        </p:attrNameLst>
                                      </p:cBhvr>
                                      <p:to>
                                        <p:strVal val="visible"/>
                                      </p:to>
                                    </p:set>
                                    <p:animEffect transition="in" filter="fade">
                                      <p:cBhvr>
                                        <p:cTn id="42" dur="500"/>
                                        <p:tgtEl>
                                          <p:spTgt spid="11">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xEl>
                                              <p:pRg st="6" end="6"/>
                                            </p:txEl>
                                          </p:spTgt>
                                        </p:tgtEl>
                                        <p:attrNameLst>
                                          <p:attrName>style.visibility</p:attrName>
                                        </p:attrNameLst>
                                      </p:cBhvr>
                                      <p:to>
                                        <p:strVal val="visible"/>
                                      </p:to>
                                    </p:set>
                                    <p:animEffect transition="in" filter="fade">
                                      <p:cBhvr>
                                        <p:cTn id="47" dur="500"/>
                                        <p:tgtEl>
                                          <p:spTgt spid="11">
                                            <p:txEl>
                                              <p:pRg st="6" end="6"/>
                                            </p:txEl>
                                          </p:spTgt>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1">
                                            <p:txEl>
                                              <p:pRg st="7" end="7"/>
                                            </p:txEl>
                                          </p:spTgt>
                                        </p:tgtEl>
                                        <p:attrNameLst>
                                          <p:attrName>style.visibility</p:attrName>
                                        </p:attrNameLst>
                                      </p:cBhvr>
                                      <p:to>
                                        <p:strVal val="visible"/>
                                      </p:to>
                                    </p:set>
                                    <p:animEffect transition="in" filter="fade">
                                      <p:cBhvr>
                                        <p:cTn id="51"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1"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521460" y="728640"/>
            <a:ext cx="8461888" cy="304699"/>
          </a:xfrm>
        </p:spPr>
        <p:txBody>
          <a:bodyPr>
            <a:noAutofit/>
          </a:bodyPr>
          <a:lstStyle/>
          <a:p>
            <a:r>
              <a:rPr lang="de-DE" sz="3200" dirty="0" smtClean="0"/>
              <a:t>Use active voice</a:t>
            </a:r>
            <a:endParaRPr lang="de-DE" sz="3200" dirty="0"/>
          </a:p>
        </p:txBody>
      </p:sp>
      <p:sp>
        <p:nvSpPr>
          <p:cNvPr id="5" name="Rounded Rectangle 4"/>
          <p:cNvSpPr/>
          <p:nvPr/>
        </p:nvSpPr>
        <p:spPr>
          <a:xfrm>
            <a:off x="2746417" y="3073524"/>
            <a:ext cx="6125029" cy="600345"/>
          </a:xfrm>
          <a:prstGeom prst="roundRect">
            <a:avLst/>
          </a:prstGeom>
          <a:solidFill>
            <a:schemeClr val="bg1"/>
          </a:solidFill>
          <a:ln w="190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2"/>
                </a:solidFill>
              </a:rPr>
              <a:t>“Use </a:t>
            </a:r>
            <a:r>
              <a:rPr lang="en-US" dirty="0">
                <a:solidFill>
                  <a:schemeClr val="tx2"/>
                </a:solidFill>
              </a:rPr>
              <a:t>the </a:t>
            </a:r>
            <a:r>
              <a:rPr lang="en-US" b="1" i="1" dirty="0">
                <a:solidFill>
                  <a:schemeClr val="tx2"/>
                </a:solidFill>
              </a:rPr>
              <a:t>active voice </a:t>
            </a:r>
            <a:r>
              <a:rPr lang="en-US" dirty="0">
                <a:solidFill>
                  <a:schemeClr val="tx2"/>
                </a:solidFill>
              </a:rPr>
              <a:t>when it is less wordy and more direct than the passive</a:t>
            </a:r>
            <a:r>
              <a:rPr lang="en-US" dirty="0" smtClean="0">
                <a:solidFill>
                  <a:schemeClr val="tx2"/>
                </a:solidFill>
              </a:rPr>
              <a:t>”.</a:t>
            </a:r>
            <a:endParaRPr lang="en-US" dirty="0">
              <a:solidFill>
                <a:schemeClr val="tx2"/>
              </a:solidFill>
            </a:endParaRPr>
          </a:p>
        </p:txBody>
      </p:sp>
      <p:sp>
        <p:nvSpPr>
          <p:cNvPr id="6" name="Rounded Rectangle 5"/>
          <p:cNvSpPr/>
          <p:nvPr/>
        </p:nvSpPr>
        <p:spPr>
          <a:xfrm>
            <a:off x="2746903" y="1917342"/>
            <a:ext cx="6125029" cy="360040"/>
          </a:xfrm>
          <a:prstGeom prst="roundRect">
            <a:avLst/>
          </a:prstGeom>
          <a:solidFill>
            <a:srgbClr val="FFFFFF"/>
          </a:solidFill>
          <a:ln w="1905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1"/>
                </a:solidFill>
              </a:rPr>
              <a:t>“Use </a:t>
            </a:r>
            <a:r>
              <a:rPr lang="en-US" dirty="0">
                <a:solidFill>
                  <a:schemeClr val="accent1"/>
                </a:solidFill>
              </a:rPr>
              <a:t>the </a:t>
            </a:r>
            <a:r>
              <a:rPr lang="en-US" b="1" i="1" dirty="0">
                <a:solidFill>
                  <a:schemeClr val="accent1"/>
                </a:solidFill>
              </a:rPr>
              <a:t>active voice </a:t>
            </a:r>
            <a:r>
              <a:rPr lang="en-US" dirty="0">
                <a:solidFill>
                  <a:schemeClr val="accent1"/>
                </a:solidFill>
              </a:rPr>
              <a:t>rather than the passive voice…”. </a:t>
            </a:r>
            <a:endParaRPr lang="en-US" dirty="0" smtClean="0">
              <a:solidFill>
                <a:schemeClr val="accent1"/>
              </a:solidFill>
            </a:endParaRPr>
          </a:p>
        </p:txBody>
      </p:sp>
      <p:sp>
        <p:nvSpPr>
          <p:cNvPr id="7" name="Rounded Rectangle 6"/>
          <p:cNvSpPr/>
          <p:nvPr/>
        </p:nvSpPr>
        <p:spPr>
          <a:xfrm>
            <a:off x="2747006" y="2378311"/>
            <a:ext cx="6120680" cy="594284"/>
          </a:xfrm>
          <a:prstGeom prst="roundRect">
            <a:avLst/>
          </a:prstGeom>
          <a:solidFill>
            <a:srgbClr val="FFFFFF"/>
          </a:solidFill>
          <a:ln w="19050" cmpd="sng">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3">
                    <a:lumMod val="75000"/>
                  </a:schemeClr>
                </a:solidFill>
              </a:rPr>
              <a:t>“As </a:t>
            </a:r>
            <a:r>
              <a:rPr lang="en-US" dirty="0">
                <a:solidFill>
                  <a:schemeClr val="accent3">
                    <a:lumMod val="75000"/>
                  </a:schemeClr>
                </a:solidFill>
              </a:rPr>
              <a:t>a matter of style, passive voice is typically, but not always, inferior to </a:t>
            </a:r>
            <a:r>
              <a:rPr lang="en-US" b="1" i="1" dirty="0">
                <a:solidFill>
                  <a:schemeClr val="accent3">
                    <a:lumMod val="75000"/>
                  </a:schemeClr>
                </a:solidFill>
              </a:rPr>
              <a:t>active voice</a:t>
            </a:r>
            <a:r>
              <a:rPr lang="en-US" dirty="0">
                <a:solidFill>
                  <a:schemeClr val="accent3">
                    <a:lumMod val="75000"/>
                  </a:schemeClr>
                </a:solidFill>
              </a:rPr>
              <a:t>”. </a:t>
            </a:r>
          </a:p>
        </p:txBody>
      </p:sp>
      <p:sp>
        <p:nvSpPr>
          <p:cNvPr id="8" name="Rounded Rectangle 7"/>
          <p:cNvSpPr/>
          <p:nvPr/>
        </p:nvSpPr>
        <p:spPr>
          <a:xfrm>
            <a:off x="2746417" y="1448736"/>
            <a:ext cx="6120680" cy="367677"/>
          </a:xfrm>
          <a:prstGeom prst="roundRect">
            <a:avLst/>
          </a:prstGeom>
          <a:solidFill>
            <a:srgbClr val="FFFFFF"/>
          </a:solidFill>
          <a:ln w="19050" cmpd="sng">
            <a:solidFill>
              <a:srgbClr val="512AA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512AAD"/>
                </a:solidFill>
              </a:rPr>
              <a:t>“In </a:t>
            </a:r>
            <a:r>
              <a:rPr lang="en-US" dirty="0">
                <a:solidFill>
                  <a:srgbClr val="512AAD"/>
                </a:solidFill>
              </a:rPr>
              <a:t>general, authors should use the </a:t>
            </a:r>
            <a:r>
              <a:rPr lang="en-US" b="1" i="1" dirty="0">
                <a:solidFill>
                  <a:srgbClr val="512AAD"/>
                </a:solidFill>
              </a:rPr>
              <a:t>active voice</a:t>
            </a:r>
            <a:r>
              <a:rPr lang="en-US" dirty="0" smtClean="0">
                <a:solidFill>
                  <a:srgbClr val="512AAD"/>
                </a:solidFill>
              </a:rPr>
              <a:t>…”</a:t>
            </a:r>
            <a:endParaRPr lang="en-US" dirty="0">
              <a:solidFill>
                <a:srgbClr val="512AAD"/>
              </a:solidFill>
            </a:endParaRPr>
          </a:p>
        </p:txBody>
      </p:sp>
      <p:sp>
        <p:nvSpPr>
          <p:cNvPr id="9" name="Rounded Rectangle 8"/>
          <p:cNvSpPr/>
          <p:nvPr/>
        </p:nvSpPr>
        <p:spPr>
          <a:xfrm>
            <a:off x="297659" y="3073524"/>
            <a:ext cx="2295872" cy="600344"/>
          </a:xfrm>
          <a:prstGeom prst="round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i="1" dirty="0" smtClean="0"/>
              <a:t>ACS Style Guide</a:t>
            </a:r>
            <a:endParaRPr lang="en-US" sz="2000" b="1" i="1" dirty="0"/>
          </a:p>
        </p:txBody>
      </p:sp>
      <p:sp>
        <p:nvSpPr>
          <p:cNvPr id="12" name="Rounded Rectangle 11"/>
          <p:cNvSpPr/>
          <p:nvPr/>
        </p:nvSpPr>
        <p:spPr>
          <a:xfrm>
            <a:off x="298145" y="1917342"/>
            <a:ext cx="2295872" cy="360040"/>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i="1" dirty="0" err="1" smtClean="0"/>
              <a:t>APA</a:t>
            </a:r>
            <a:r>
              <a:rPr lang="en-US" sz="2000" b="1" i="1" dirty="0" smtClean="0"/>
              <a:t> Style </a:t>
            </a:r>
            <a:endParaRPr lang="en-US" sz="2000" b="1" i="1" dirty="0"/>
          </a:p>
        </p:txBody>
      </p:sp>
      <p:sp>
        <p:nvSpPr>
          <p:cNvPr id="13" name="Rounded Rectangle 12"/>
          <p:cNvSpPr/>
          <p:nvPr/>
        </p:nvSpPr>
        <p:spPr>
          <a:xfrm>
            <a:off x="298145" y="2378311"/>
            <a:ext cx="2295872" cy="594284"/>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i="1" dirty="0" smtClean="0"/>
              <a:t>Chicago Style Guide</a:t>
            </a:r>
            <a:endParaRPr lang="en-US" sz="2000" b="1" i="1" dirty="0"/>
          </a:p>
        </p:txBody>
      </p:sp>
      <p:sp>
        <p:nvSpPr>
          <p:cNvPr id="14" name="Rounded Rectangle 13"/>
          <p:cNvSpPr/>
          <p:nvPr/>
        </p:nvSpPr>
        <p:spPr>
          <a:xfrm>
            <a:off x="298145" y="1448736"/>
            <a:ext cx="2295872" cy="367677"/>
          </a:xfrm>
          <a:prstGeom prst="roundRect">
            <a:avLst/>
          </a:prstGeom>
          <a:solidFill>
            <a:srgbClr val="512AA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i="1" dirty="0" smtClean="0"/>
              <a:t>AMA Style</a:t>
            </a:r>
            <a:endParaRPr lang="en-US" sz="2000" b="1" i="1" dirty="0"/>
          </a:p>
        </p:txBody>
      </p:sp>
      <p:sp>
        <p:nvSpPr>
          <p:cNvPr id="15" name="Rounded Rectangle 14"/>
          <p:cNvSpPr/>
          <p:nvPr/>
        </p:nvSpPr>
        <p:spPr>
          <a:xfrm>
            <a:off x="2746417" y="3774798"/>
            <a:ext cx="6120680" cy="576064"/>
          </a:xfrm>
          <a:prstGeom prst="roundRect">
            <a:avLst/>
          </a:prstGeom>
          <a:solidFill>
            <a:srgbClr val="FFFFFF"/>
          </a:solidFill>
          <a:ln w="19050" cmpd="sng">
            <a:solidFill>
              <a:srgbClr val="E851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E85100"/>
                </a:solidFill>
              </a:rPr>
              <a:t>“</a:t>
            </a:r>
            <a:r>
              <a:rPr lang="en-US" dirty="0">
                <a:solidFill>
                  <a:srgbClr val="E85100"/>
                </a:solidFill>
              </a:rPr>
              <a:t>Use </a:t>
            </a:r>
            <a:r>
              <a:rPr lang="en-US" b="1" i="1" dirty="0">
                <a:solidFill>
                  <a:srgbClr val="E85100"/>
                </a:solidFill>
              </a:rPr>
              <a:t>active voice. </a:t>
            </a:r>
            <a:r>
              <a:rPr lang="en-US" dirty="0">
                <a:solidFill>
                  <a:srgbClr val="E85100"/>
                </a:solidFill>
              </a:rPr>
              <a:t>The use of active rather than passive voice produces clearer, more concise writing</a:t>
            </a:r>
            <a:r>
              <a:rPr lang="en-US" altLang="ja-JP" dirty="0" smtClean="0">
                <a:solidFill>
                  <a:srgbClr val="E85100"/>
                </a:solidFill>
              </a:rPr>
              <a:t>”</a:t>
            </a:r>
          </a:p>
        </p:txBody>
      </p:sp>
      <p:sp>
        <p:nvSpPr>
          <p:cNvPr id="16" name="Rounded Rectangle 15"/>
          <p:cNvSpPr/>
          <p:nvPr/>
        </p:nvSpPr>
        <p:spPr>
          <a:xfrm>
            <a:off x="298145" y="3774797"/>
            <a:ext cx="2295872" cy="576064"/>
          </a:xfrm>
          <a:prstGeom prst="roundRect">
            <a:avLst/>
          </a:prstGeom>
          <a:solidFill>
            <a:srgbClr val="E851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i="1" dirty="0" smtClean="0"/>
              <a:t>SPE Style</a:t>
            </a:r>
            <a:endParaRPr lang="en-US" sz="2000" b="1" i="1" dirty="0"/>
          </a:p>
        </p:txBody>
      </p:sp>
      <p:sp>
        <p:nvSpPr>
          <p:cNvPr id="17" name="Rounded Rectangle 16"/>
          <p:cNvSpPr/>
          <p:nvPr/>
        </p:nvSpPr>
        <p:spPr>
          <a:xfrm>
            <a:off x="2746903" y="4451791"/>
            <a:ext cx="6125029" cy="576064"/>
          </a:xfrm>
          <a:prstGeom prst="roundRect">
            <a:avLst/>
          </a:prstGeom>
          <a:solidFill>
            <a:srgbClr val="FFFFFF"/>
          </a:solidFill>
          <a:ln w="1905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1"/>
                </a:solidFill>
              </a:rPr>
              <a:t>“Wherever possible, use </a:t>
            </a:r>
            <a:r>
              <a:rPr lang="en-US" b="1" i="1" dirty="0">
                <a:solidFill>
                  <a:schemeClr val="accent1"/>
                </a:solidFill>
              </a:rPr>
              <a:t>active</a:t>
            </a:r>
            <a:r>
              <a:rPr lang="en-US" dirty="0">
                <a:solidFill>
                  <a:schemeClr val="accent1"/>
                </a:solidFill>
              </a:rPr>
              <a:t> </a:t>
            </a:r>
            <a:r>
              <a:rPr lang="en-US" b="1" i="1" dirty="0">
                <a:solidFill>
                  <a:schemeClr val="accent1"/>
                </a:solidFill>
              </a:rPr>
              <a:t>verbs</a:t>
            </a:r>
            <a:r>
              <a:rPr lang="en-US" dirty="0">
                <a:solidFill>
                  <a:schemeClr val="accent1"/>
                </a:solidFill>
              </a:rPr>
              <a:t> that demonstrate what is being done and who is doing it</a:t>
            </a:r>
            <a:r>
              <a:rPr lang="en-US" dirty="0" smtClean="0">
                <a:solidFill>
                  <a:schemeClr val="accent1"/>
                </a:solidFill>
              </a:rPr>
              <a:t>…”</a:t>
            </a:r>
          </a:p>
        </p:txBody>
      </p:sp>
      <p:sp>
        <p:nvSpPr>
          <p:cNvPr id="18" name="Rounded Rectangle 17"/>
          <p:cNvSpPr/>
          <p:nvPr/>
        </p:nvSpPr>
        <p:spPr>
          <a:xfrm>
            <a:off x="298145" y="4451790"/>
            <a:ext cx="2295872" cy="576064"/>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i="1" dirty="0" smtClean="0"/>
              <a:t>ASCE Style </a:t>
            </a:r>
            <a:endParaRPr lang="en-US" sz="2000" b="1" i="1" dirty="0"/>
          </a:p>
        </p:txBody>
      </p:sp>
      <p:sp>
        <p:nvSpPr>
          <p:cNvPr id="19" name="Rounded Rectangle 18"/>
          <p:cNvSpPr/>
          <p:nvPr/>
        </p:nvSpPr>
        <p:spPr>
          <a:xfrm>
            <a:off x="2746417" y="5128781"/>
            <a:ext cx="6125029" cy="576064"/>
          </a:xfrm>
          <a:prstGeom prst="roundRect">
            <a:avLst/>
          </a:prstGeom>
          <a:solidFill>
            <a:srgbClr val="FFFFFF"/>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t>
            </a:r>
            <a:r>
              <a:rPr lang="en-US" dirty="0">
                <a:solidFill>
                  <a:schemeClr val="tx1"/>
                </a:solidFill>
              </a:rPr>
              <a:t>Use </a:t>
            </a:r>
            <a:r>
              <a:rPr lang="en-US" b="1" i="1" dirty="0">
                <a:solidFill>
                  <a:schemeClr val="tx1"/>
                </a:solidFill>
              </a:rPr>
              <a:t>active voice </a:t>
            </a:r>
            <a:r>
              <a:rPr lang="en-US" dirty="0">
                <a:solidFill>
                  <a:schemeClr val="tx1"/>
                </a:solidFill>
              </a:rPr>
              <a:t>by default; research shows readers comprehend it more quickly than passive voice</a:t>
            </a:r>
            <a:r>
              <a:rPr lang="en-US" dirty="0" smtClean="0">
                <a:solidFill>
                  <a:schemeClr val="tx1"/>
                </a:solidFill>
              </a:rPr>
              <a:t>…”</a:t>
            </a:r>
          </a:p>
        </p:txBody>
      </p:sp>
      <p:sp>
        <p:nvSpPr>
          <p:cNvPr id="20" name="Rounded Rectangle 19"/>
          <p:cNvSpPr/>
          <p:nvPr/>
        </p:nvSpPr>
        <p:spPr>
          <a:xfrm>
            <a:off x="297659" y="5128781"/>
            <a:ext cx="2295872" cy="576064"/>
          </a:xfrm>
          <a:prstGeom prst="round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i="1" dirty="0" smtClean="0"/>
              <a:t>IEEE</a:t>
            </a:r>
            <a:endParaRPr lang="en-US" sz="2000" b="1" i="1" dirty="0"/>
          </a:p>
        </p:txBody>
      </p:sp>
    </p:spTree>
    <p:extLst>
      <p:ext uri="{BB962C8B-B14F-4D97-AF65-F5344CB8AC3E}">
        <p14:creationId xmlns:p14="http://schemas.microsoft.com/office/powerpoint/2010/main" val="253136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1460" y="728640"/>
            <a:ext cx="8461888" cy="304699"/>
          </a:xfrm>
        </p:spPr>
        <p:txBody>
          <a:bodyPr>
            <a:noAutofit/>
          </a:bodyPr>
          <a:lstStyle/>
          <a:p>
            <a:r>
              <a:rPr lang="de-DE" sz="3200" dirty="0" err="1" smtClean="0"/>
              <a:t>Sentence</a:t>
            </a:r>
            <a:r>
              <a:rPr lang="de-DE" sz="3200" dirty="0" smtClean="0"/>
              <a:t> </a:t>
            </a:r>
            <a:r>
              <a:rPr lang="de-DE" sz="3200" dirty="0" err="1" smtClean="0"/>
              <a:t>structure</a:t>
            </a:r>
            <a:endParaRPr lang="de-DE" sz="3200" dirty="0"/>
          </a:p>
        </p:txBody>
      </p:sp>
      <p:sp>
        <p:nvSpPr>
          <p:cNvPr id="6" name="Rounded Rectangle 5"/>
          <p:cNvSpPr/>
          <p:nvPr/>
        </p:nvSpPr>
        <p:spPr>
          <a:xfrm>
            <a:off x="811521" y="4743108"/>
            <a:ext cx="7416824" cy="1008112"/>
          </a:xfrm>
          <a:prstGeom prst="round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defRPr/>
            </a:pPr>
            <a:r>
              <a:rPr lang="en-US" sz="2800" b="1" i="1" dirty="0" smtClean="0">
                <a:solidFill>
                  <a:srgbClr val="FFFFFF"/>
                </a:solidFill>
                <a:latin typeface="+mj-lt"/>
                <a:ea typeface="Lucida Grande"/>
                <a:cs typeface="Calibri"/>
              </a:rPr>
              <a:t>Readers focus at the </a:t>
            </a:r>
            <a:r>
              <a:rPr lang="en-US" sz="2800" b="1" i="1" dirty="0" smtClean="0">
                <a:solidFill>
                  <a:srgbClr val="FFFF00"/>
                </a:solidFill>
                <a:latin typeface="+mj-lt"/>
                <a:ea typeface="Lucida Grande"/>
                <a:cs typeface="Calibri"/>
              </a:rPr>
              <a:t>end of the sentence </a:t>
            </a:r>
            <a:r>
              <a:rPr lang="en-US" sz="2800" b="1" i="1" dirty="0" smtClean="0">
                <a:solidFill>
                  <a:srgbClr val="FFFFFF"/>
                </a:solidFill>
                <a:latin typeface="+mj-lt"/>
                <a:ea typeface="Lucida Grande"/>
                <a:cs typeface="Calibri"/>
              </a:rPr>
              <a:t>to determine what is important.</a:t>
            </a:r>
            <a:endParaRPr lang="en-US" sz="2800" b="1" i="1" dirty="0">
              <a:solidFill>
                <a:srgbClr val="FFFFFF"/>
              </a:solidFill>
              <a:latin typeface="+mj-lt"/>
              <a:cs typeface="Calibri"/>
            </a:endParaRPr>
          </a:p>
        </p:txBody>
      </p:sp>
      <p:sp>
        <p:nvSpPr>
          <p:cNvPr id="7" name="TextBox 6"/>
          <p:cNvSpPr txBox="1"/>
          <p:nvPr/>
        </p:nvSpPr>
        <p:spPr>
          <a:xfrm>
            <a:off x="971600" y="3139768"/>
            <a:ext cx="7385570" cy="523220"/>
          </a:xfrm>
          <a:prstGeom prst="rect">
            <a:avLst/>
          </a:prstGeom>
          <a:noFill/>
        </p:spPr>
        <p:txBody>
          <a:bodyPr wrap="square" rtlCol="0">
            <a:spAutoFit/>
          </a:bodyPr>
          <a:lstStyle/>
          <a:p>
            <a:pPr marL="457200" indent="-457200">
              <a:buFont typeface="+mj-lt"/>
              <a:buAutoNum type="arabicPeriod"/>
            </a:pPr>
            <a:r>
              <a:rPr lang="en-US" sz="2800" b="1" dirty="0" smtClean="0">
                <a:solidFill>
                  <a:schemeClr val="tx2">
                    <a:lumMod val="75000"/>
                  </a:schemeClr>
                </a:solidFill>
                <a:latin typeface="+mj-lt"/>
              </a:rPr>
              <a:t>You deserve a raise, but the budget is tight.</a:t>
            </a:r>
          </a:p>
        </p:txBody>
      </p:sp>
      <p:sp>
        <p:nvSpPr>
          <p:cNvPr id="8" name="Rounded Rectangle 7"/>
          <p:cNvSpPr/>
          <p:nvPr/>
        </p:nvSpPr>
        <p:spPr>
          <a:xfrm>
            <a:off x="811521" y="1718772"/>
            <a:ext cx="7416824" cy="1152128"/>
          </a:xfrm>
          <a:prstGeom prst="roundRect">
            <a:avLst/>
          </a:prstGeom>
          <a:solidFill>
            <a:schemeClr val="bg1"/>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600"/>
              </a:spcAft>
              <a:defRPr/>
            </a:pPr>
            <a:r>
              <a:rPr lang="en-US" sz="3200" b="1" dirty="0" smtClean="0">
                <a:solidFill>
                  <a:schemeClr val="accent1"/>
                </a:solidFill>
                <a:latin typeface="+mj-lt"/>
              </a:rPr>
              <a:t>Which sentence suggests that you </a:t>
            </a:r>
          </a:p>
          <a:p>
            <a:pPr algn="ctr" fontAlgn="auto">
              <a:spcBef>
                <a:spcPts val="0"/>
              </a:spcBef>
              <a:spcAft>
                <a:spcPts val="600"/>
              </a:spcAft>
              <a:defRPr/>
            </a:pPr>
            <a:r>
              <a:rPr lang="en-US" sz="3200" b="1" i="1" u="sng" dirty="0" smtClean="0">
                <a:solidFill>
                  <a:srgbClr val="C00000"/>
                </a:solidFill>
                <a:latin typeface="+mj-lt"/>
              </a:rPr>
              <a:t>will</a:t>
            </a:r>
            <a:r>
              <a:rPr lang="en-US" sz="3200" b="1" dirty="0" smtClean="0">
                <a:solidFill>
                  <a:schemeClr val="tx2"/>
                </a:solidFill>
                <a:latin typeface="+mj-lt"/>
              </a:rPr>
              <a:t> </a:t>
            </a:r>
            <a:r>
              <a:rPr lang="en-US" sz="3200" b="1" dirty="0" smtClean="0">
                <a:solidFill>
                  <a:schemeClr val="accent1"/>
                </a:solidFill>
                <a:latin typeface="+mj-lt"/>
              </a:rPr>
              <a:t>get a raise?</a:t>
            </a:r>
            <a:endParaRPr lang="en-US" sz="3200" b="1" dirty="0">
              <a:solidFill>
                <a:schemeClr val="accent1"/>
              </a:solidFill>
              <a:latin typeface="+mj-lt"/>
            </a:endParaRPr>
          </a:p>
        </p:txBody>
      </p:sp>
      <p:sp>
        <p:nvSpPr>
          <p:cNvPr id="9" name="TextBox 8"/>
          <p:cNvSpPr txBox="1"/>
          <p:nvPr/>
        </p:nvSpPr>
        <p:spPr>
          <a:xfrm>
            <a:off x="971600" y="3951020"/>
            <a:ext cx="7385570" cy="523220"/>
          </a:xfrm>
          <a:prstGeom prst="rect">
            <a:avLst/>
          </a:prstGeom>
          <a:noFill/>
        </p:spPr>
        <p:txBody>
          <a:bodyPr wrap="square" rtlCol="0">
            <a:spAutoFit/>
          </a:bodyPr>
          <a:lstStyle/>
          <a:p>
            <a:pPr marL="514350" indent="-514350">
              <a:buFont typeface="+mj-lt"/>
              <a:buAutoNum type="arabicPeriod" startAt="2"/>
            </a:pPr>
            <a:r>
              <a:rPr lang="en-US" sz="2800" b="1" dirty="0" smtClean="0">
                <a:solidFill>
                  <a:schemeClr val="tx2">
                    <a:lumMod val="75000"/>
                  </a:schemeClr>
                </a:solidFill>
                <a:latin typeface="+mj-lt"/>
              </a:rPr>
              <a:t>The budget is tight, but you deserve a raise.</a:t>
            </a:r>
          </a:p>
        </p:txBody>
      </p:sp>
      <p:sp>
        <p:nvSpPr>
          <p:cNvPr id="12" name="Rounded Rectangle 11"/>
          <p:cNvSpPr/>
          <p:nvPr/>
        </p:nvSpPr>
        <p:spPr>
          <a:xfrm>
            <a:off x="5156384" y="3951020"/>
            <a:ext cx="3024336" cy="523220"/>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lumMod val="75000"/>
                </a:schemeClr>
              </a:solidFill>
              <a:latin typeface="+mj-lt"/>
            </a:endParaRPr>
          </a:p>
        </p:txBody>
      </p:sp>
      <p:sp>
        <p:nvSpPr>
          <p:cNvPr id="13" name="TextBox 12"/>
          <p:cNvSpPr txBox="1"/>
          <p:nvPr/>
        </p:nvSpPr>
        <p:spPr>
          <a:xfrm>
            <a:off x="575733" y="6453336"/>
            <a:ext cx="7888400" cy="307777"/>
          </a:xfrm>
          <a:prstGeom prst="rect">
            <a:avLst/>
          </a:prstGeom>
          <a:noFill/>
        </p:spPr>
        <p:txBody>
          <a:bodyPr wrap="square" rtlCol="0">
            <a:spAutoFit/>
          </a:bodyPr>
          <a:lstStyle/>
          <a:p>
            <a:pPr algn="ctr"/>
            <a:r>
              <a:rPr lang="en-US" sz="1400" dirty="0"/>
              <a:t>http://writingcenter.unc.edu/handouts/flow/</a:t>
            </a:r>
          </a:p>
        </p:txBody>
      </p:sp>
      <p:sp>
        <p:nvSpPr>
          <p:cNvPr id="10" name="Rounded Rectangle 9"/>
          <p:cNvSpPr/>
          <p:nvPr/>
        </p:nvSpPr>
        <p:spPr>
          <a:xfrm>
            <a:off x="5624436" y="3588348"/>
            <a:ext cx="2088232" cy="432048"/>
          </a:xfrm>
          <a:prstGeom prst="roundRect">
            <a:avLst/>
          </a:prstGeom>
          <a:solidFill>
            <a:srgbClr val="C00000"/>
          </a:solidFill>
          <a:ln>
            <a:no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latin typeface="+mj-lt"/>
              </a:rPr>
              <a:t>Stress position</a:t>
            </a:r>
            <a:endParaRPr lang="en-US" sz="2400" b="1" dirty="0">
              <a:latin typeface="+mj-lt"/>
            </a:endParaRPr>
          </a:p>
        </p:txBody>
      </p:sp>
    </p:spTree>
    <p:extLst>
      <p:ext uri="{BB962C8B-B14F-4D97-AF65-F5344CB8AC3E}">
        <p14:creationId xmlns:p14="http://schemas.microsoft.com/office/powerpoint/2010/main" val="336356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mph" presetSubtype="0" grpId="1" nodeType="clickEffect">
                                  <p:stCondLst>
                                    <p:cond delay="0"/>
                                  </p:stCondLst>
                                  <p:childTnLst>
                                    <p:set>
                                      <p:cBhvr rctx="PPT">
                                        <p:cTn id="16" dur="indefinite"/>
                                        <p:tgtEl>
                                          <p:spTgt spid="7"/>
                                        </p:tgtEl>
                                        <p:attrNameLst>
                                          <p:attrName>style.opacity</p:attrName>
                                        </p:attrNameLst>
                                      </p:cBhvr>
                                      <p:to>
                                        <p:strVal val="0.5"/>
                                      </p:to>
                                    </p:set>
                                    <p:animEffect filter="image" prLst="opacity: 0.5">
                                      <p:cBhvr rctx="IE">
                                        <p:cTn id="17" dur="indefinite"/>
                                        <p:tgtEl>
                                          <p:spTgt spid="7"/>
                                        </p:tgtEl>
                                      </p:cBhvr>
                                    </p:animEffect>
                                  </p:childTnLst>
                                </p:cTn>
                              </p:par>
                              <p:par>
                                <p:cTn id="18" presetID="24" presetClass="emph" presetSubtype="0" fill="hold" grpId="1" nodeType="withEffect">
                                  <p:stCondLst>
                                    <p:cond delay="0"/>
                                  </p:stCondLst>
                                  <p:childTnLst>
                                    <p:animClr clrSpc="hsl" dir="cw">
                                      <p:cBhvr override="childStyle">
                                        <p:cTn id="19" dur="500" fill="hold"/>
                                        <p:tgtEl>
                                          <p:spTgt spid="9"/>
                                        </p:tgtEl>
                                        <p:attrNameLst>
                                          <p:attrName>style.color</p:attrName>
                                        </p:attrNameLst>
                                      </p:cBhvr>
                                      <p:by>
                                        <p:hsl h="0" s="-12549" l="-25098"/>
                                      </p:by>
                                    </p:animClr>
                                    <p:animClr clrSpc="hsl" dir="cw">
                                      <p:cBhvr>
                                        <p:cTn id="20" dur="500" fill="hold"/>
                                        <p:tgtEl>
                                          <p:spTgt spid="9"/>
                                        </p:tgtEl>
                                        <p:attrNameLst>
                                          <p:attrName>fillcolor</p:attrName>
                                        </p:attrNameLst>
                                      </p:cBhvr>
                                      <p:by>
                                        <p:hsl h="0" s="-12549" l="-25098"/>
                                      </p:by>
                                    </p:animClr>
                                    <p:animClr clrSpc="hsl" dir="cw">
                                      <p:cBhvr>
                                        <p:cTn id="21" dur="500" fill="hold"/>
                                        <p:tgtEl>
                                          <p:spTgt spid="9"/>
                                        </p:tgtEl>
                                        <p:attrNameLst>
                                          <p:attrName>stroke.color</p:attrName>
                                        </p:attrNameLst>
                                      </p:cBhvr>
                                      <p:by>
                                        <p:hsl h="0" s="-12549" l="-25098"/>
                                      </p:by>
                                    </p:animClr>
                                    <p:set>
                                      <p:cBhvr>
                                        <p:cTn id="22" dur="500" fill="hold"/>
                                        <p:tgtEl>
                                          <p:spTgt spid="9"/>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7" grpId="1"/>
      <p:bldP spid="9" grpId="0"/>
      <p:bldP spid="9" grpId="1"/>
      <p:bldP spid="12"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923928" y="3626175"/>
            <a:ext cx="3096344" cy="432049"/>
          </a:xfrm>
          <a:prstGeom prst="rect">
            <a:avLst/>
          </a:prstGeom>
          <a:solidFill>
            <a:srgbClr val="FF00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11" name="Rectangle 10"/>
          <p:cNvSpPr/>
          <p:nvPr/>
        </p:nvSpPr>
        <p:spPr>
          <a:xfrm>
            <a:off x="7020272" y="3626175"/>
            <a:ext cx="1818928" cy="432049"/>
          </a:xfrm>
          <a:prstGeom prst="rect">
            <a:avLst/>
          </a:prstGeom>
          <a:solidFill>
            <a:schemeClr val="tx2">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14" name="Content Placeholder 2"/>
          <p:cNvSpPr txBox="1">
            <a:spLocks/>
          </p:cNvSpPr>
          <p:nvPr/>
        </p:nvSpPr>
        <p:spPr>
          <a:xfrm>
            <a:off x="304800" y="3253609"/>
            <a:ext cx="8534400" cy="145268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200000"/>
              </a:lnSpc>
              <a:buFont typeface="Arial"/>
              <a:buNone/>
            </a:pPr>
            <a:r>
              <a:rPr lang="en-US" sz="2800" b="1" dirty="0" smtClean="0">
                <a:solidFill>
                  <a:schemeClr val="tx2">
                    <a:lumMod val="75000"/>
                  </a:schemeClr>
                </a:solidFill>
                <a:latin typeface="+mj-lt"/>
              </a:rPr>
              <a:t>The budget is tight, but you deserve a raise. Your salary will increase at the beginning of next year.</a:t>
            </a:r>
          </a:p>
        </p:txBody>
      </p:sp>
      <p:sp>
        <p:nvSpPr>
          <p:cNvPr id="2" name="Titel 1"/>
          <p:cNvSpPr>
            <a:spLocks noGrp="1"/>
          </p:cNvSpPr>
          <p:nvPr>
            <p:ph type="title"/>
          </p:nvPr>
        </p:nvSpPr>
        <p:spPr>
          <a:xfrm>
            <a:off x="521460" y="728640"/>
            <a:ext cx="8461888" cy="304699"/>
          </a:xfrm>
        </p:spPr>
        <p:txBody>
          <a:bodyPr>
            <a:noAutofit/>
          </a:bodyPr>
          <a:lstStyle/>
          <a:p>
            <a:r>
              <a:rPr lang="de-DE" sz="3200" dirty="0" smtClean="0"/>
              <a:t>Logical </a:t>
            </a:r>
            <a:r>
              <a:rPr lang="de-DE" sz="3200" dirty="0" err="1" smtClean="0"/>
              <a:t>flow</a:t>
            </a:r>
            <a:r>
              <a:rPr lang="de-DE" sz="3200" dirty="0" smtClean="0"/>
              <a:t> </a:t>
            </a:r>
            <a:r>
              <a:rPr lang="de-DE" sz="3200" dirty="0" err="1" smtClean="0"/>
              <a:t>of</a:t>
            </a:r>
            <a:r>
              <a:rPr lang="de-DE" sz="3200" dirty="0" smtClean="0"/>
              <a:t> </a:t>
            </a:r>
            <a:r>
              <a:rPr lang="de-DE" sz="3200" dirty="0" err="1" smtClean="0"/>
              <a:t>ideas</a:t>
            </a:r>
            <a:endParaRPr lang="de-DE" sz="3200" dirty="0"/>
          </a:p>
        </p:txBody>
      </p:sp>
      <p:sp>
        <p:nvSpPr>
          <p:cNvPr id="15" name="Rounded Rectangle 14"/>
          <p:cNvSpPr/>
          <p:nvPr/>
        </p:nvSpPr>
        <p:spPr>
          <a:xfrm>
            <a:off x="4453111" y="4068609"/>
            <a:ext cx="2088232" cy="432048"/>
          </a:xfrm>
          <a:prstGeom prst="roundRect">
            <a:avLst/>
          </a:prstGeom>
          <a:solidFill>
            <a:srgbClr val="C00000"/>
          </a:solidFill>
          <a:ln>
            <a:no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latin typeface="+mj-lt"/>
              </a:rPr>
              <a:t>Stress position</a:t>
            </a:r>
            <a:endParaRPr lang="en-US" sz="2400" b="1" dirty="0">
              <a:latin typeface="+mj-lt"/>
            </a:endParaRPr>
          </a:p>
        </p:txBody>
      </p:sp>
      <p:sp>
        <p:nvSpPr>
          <p:cNvPr id="16" name="Rounded Rectangle 15"/>
          <p:cNvSpPr/>
          <p:nvPr/>
        </p:nvSpPr>
        <p:spPr>
          <a:xfrm>
            <a:off x="6876256" y="4083070"/>
            <a:ext cx="2088232" cy="432048"/>
          </a:xfrm>
          <a:prstGeom prst="roundRect">
            <a:avLst/>
          </a:prstGeom>
          <a:solidFill>
            <a:schemeClr val="tx2"/>
          </a:solidFill>
          <a:ln>
            <a:no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latin typeface="+mj-lt"/>
              </a:rPr>
              <a:t>Topic position</a:t>
            </a:r>
            <a:endParaRPr lang="en-US" sz="2400" b="1" dirty="0">
              <a:latin typeface="+mj-lt"/>
            </a:endParaRPr>
          </a:p>
        </p:txBody>
      </p:sp>
      <p:sp>
        <p:nvSpPr>
          <p:cNvPr id="17" name="環状矢印 22"/>
          <p:cNvSpPr/>
          <p:nvPr/>
        </p:nvSpPr>
        <p:spPr>
          <a:xfrm>
            <a:off x="6372200" y="3123858"/>
            <a:ext cx="1236497" cy="936103"/>
          </a:xfrm>
          <a:prstGeom prst="circularArrow">
            <a:avLst>
              <a:gd name="adj1" fmla="val 12316"/>
              <a:gd name="adj2" fmla="val 1142319"/>
              <a:gd name="adj3" fmla="val 20490793"/>
              <a:gd name="adj4" fmla="val 10864344"/>
              <a:gd name="adj5" fmla="val 18866"/>
            </a:avLst>
          </a:prstGeom>
          <a:solidFill>
            <a:srgbClr val="C0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latin typeface="+mj-lt"/>
            </a:endParaRPr>
          </a:p>
        </p:txBody>
      </p:sp>
      <p:sp>
        <p:nvSpPr>
          <p:cNvPr id="18" name="TextBox 17"/>
          <p:cNvSpPr txBox="1"/>
          <p:nvPr/>
        </p:nvSpPr>
        <p:spPr>
          <a:xfrm>
            <a:off x="215516" y="5366881"/>
            <a:ext cx="8712968" cy="492443"/>
          </a:xfrm>
          <a:prstGeom prst="rect">
            <a:avLst/>
          </a:prstGeom>
          <a:noFill/>
        </p:spPr>
        <p:txBody>
          <a:bodyPr wrap="square" rtlCol="0">
            <a:spAutoFit/>
          </a:bodyPr>
          <a:lstStyle/>
          <a:p>
            <a:pPr algn="ctr"/>
            <a:r>
              <a:rPr lang="en-US" sz="2600" b="1" i="1" dirty="0" smtClean="0">
                <a:solidFill>
                  <a:schemeClr val="accent1"/>
                </a:solidFill>
                <a:latin typeface="+mj-lt"/>
                <a:ea typeface="Lucida Grande"/>
                <a:cs typeface="Calibri"/>
              </a:rPr>
              <a:t>The topic position introduces the idea of the current sentence</a:t>
            </a:r>
            <a:endParaRPr lang="en-US" sz="2600" b="1" i="1" dirty="0">
              <a:solidFill>
                <a:schemeClr val="accent1"/>
              </a:solidFill>
              <a:latin typeface="+mj-lt"/>
              <a:cs typeface="Calibri"/>
            </a:endParaRPr>
          </a:p>
        </p:txBody>
      </p:sp>
      <p:sp>
        <p:nvSpPr>
          <p:cNvPr id="19" name="Rounded Rectangle 18"/>
          <p:cNvSpPr/>
          <p:nvPr/>
        </p:nvSpPr>
        <p:spPr>
          <a:xfrm>
            <a:off x="1016146" y="1808784"/>
            <a:ext cx="7111708" cy="1080120"/>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r>
              <a:rPr lang="en-US" sz="3200" b="1" dirty="0" smtClean="0">
                <a:solidFill>
                  <a:srgbClr val="FFFFFF"/>
                </a:solidFill>
                <a:latin typeface="+mj-lt"/>
                <a:ea typeface="Lucida Grande"/>
                <a:cs typeface="Calibri"/>
              </a:rPr>
              <a:t>The stress position also introduces </a:t>
            </a:r>
          </a:p>
          <a:p>
            <a:pPr algn="ctr">
              <a:spcBef>
                <a:spcPts val="0"/>
              </a:spcBef>
            </a:pPr>
            <a:r>
              <a:rPr lang="en-US" sz="3200" b="1" dirty="0" smtClean="0">
                <a:solidFill>
                  <a:srgbClr val="FFFFFF"/>
                </a:solidFill>
                <a:latin typeface="+mj-lt"/>
                <a:ea typeface="Lucida Grande"/>
                <a:cs typeface="Calibri"/>
              </a:rPr>
              <a:t>the topic of the next sentence</a:t>
            </a:r>
            <a:endParaRPr lang="en-US" sz="3200" b="1" dirty="0">
              <a:solidFill>
                <a:srgbClr val="FFFFFF"/>
              </a:solidFill>
              <a:latin typeface="+mj-lt"/>
              <a:cs typeface="Calibri"/>
            </a:endParaRPr>
          </a:p>
        </p:txBody>
      </p:sp>
    </p:spTree>
    <p:extLst>
      <p:ext uri="{BB962C8B-B14F-4D97-AF65-F5344CB8AC3E}">
        <p14:creationId xmlns:p14="http://schemas.microsoft.com/office/powerpoint/2010/main" val="168443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animBg="1"/>
      <p:bldP spid="16" grpId="0" animBg="1"/>
      <p:bldP spid="17" grpId="0" animBg="1"/>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1460" y="728640"/>
            <a:ext cx="8461888" cy="304699"/>
          </a:xfrm>
        </p:spPr>
        <p:txBody>
          <a:bodyPr>
            <a:noAutofit/>
          </a:bodyPr>
          <a:lstStyle/>
          <a:p>
            <a:r>
              <a:rPr lang="de-DE" sz="3200" dirty="0" smtClean="0"/>
              <a:t>Logical </a:t>
            </a:r>
            <a:r>
              <a:rPr lang="de-DE" sz="3200" dirty="0" err="1" smtClean="0"/>
              <a:t>flow</a:t>
            </a:r>
            <a:r>
              <a:rPr lang="de-DE" sz="3200" dirty="0" smtClean="0"/>
              <a:t> </a:t>
            </a:r>
            <a:r>
              <a:rPr lang="de-DE" sz="3200" dirty="0" err="1" smtClean="0"/>
              <a:t>of</a:t>
            </a:r>
            <a:r>
              <a:rPr lang="de-DE" sz="3200" dirty="0" smtClean="0"/>
              <a:t> </a:t>
            </a:r>
            <a:r>
              <a:rPr lang="de-DE" sz="3200" dirty="0" err="1" smtClean="0"/>
              <a:t>ideas</a:t>
            </a:r>
            <a:endParaRPr lang="de-DE" sz="3200" dirty="0"/>
          </a:p>
        </p:txBody>
      </p:sp>
      <p:sp>
        <p:nvSpPr>
          <p:cNvPr id="13" name="円/楕円 1"/>
          <p:cNvSpPr/>
          <p:nvPr/>
        </p:nvSpPr>
        <p:spPr>
          <a:xfrm>
            <a:off x="1440853" y="1792355"/>
            <a:ext cx="1958110" cy="637309"/>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200" b="1" dirty="0" smtClean="0">
                <a:solidFill>
                  <a:schemeClr val="tx2">
                    <a:lumMod val="75000"/>
                  </a:schemeClr>
                </a:solidFill>
                <a:latin typeface="+mj-lt"/>
              </a:rPr>
              <a:t>idea</a:t>
            </a:r>
            <a:endParaRPr kumimoji="1" lang="ja-JP" altLang="en-US" sz="2200" b="1" dirty="0">
              <a:solidFill>
                <a:schemeClr val="tx2">
                  <a:lumMod val="75000"/>
                </a:schemeClr>
              </a:solidFill>
              <a:latin typeface="+mj-lt"/>
            </a:endParaRPr>
          </a:p>
        </p:txBody>
      </p:sp>
      <p:sp>
        <p:nvSpPr>
          <p:cNvPr id="20" name="円/楕円 9"/>
          <p:cNvSpPr/>
          <p:nvPr/>
        </p:nvSpPr>
        <p:spPr>
          <a:xfrm>
            <a:off x="6137543" y="1783119"/>
            <a:ext cx="1958110" cy="637309"/>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200" b="1" dirty="0" smtClean="0">
                <a:solidFill>
                  <a:schemeClr val="tx2">
                    <a:lumMod val="75000"/>
                  </a:schemeClr>
                </a:solidFill>
                <a:latin typeface="+mj-lt"/>
              </a:rPr>
              <a:t>idea</a:t>
            </a:r>
            <a:endParaRPr kumimoji="1" lang="ja-JP" altLang="en-US" sz="2200" b="1" dirty="0">
              <a:solidFill>
                <a:schemeClr val="tx2">
                  <a:lumMod val="75000"/>
                </a:schemeClr>
              </a:solidFill>
              <a:latin typeface="+mj-lt"/>
            </a:endParaRPr>
          </a:p>
        </p:txBody>
      </p:sp>
      <p:sp>
        <p:nvSpPr>
          <p:cNvPr id="21" name="円/楕円 10"/>
          <p:cNvSpPr/>
          <p:nvPr/>
        </p:nvSpPr>
        <p:spPr>
          <a:xfrm>
            <a:off x="4599689" y="1792355"/>
            <a:ext cx="1958110" cy="637309"/>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200" b="1" dirty="0" smtClean="0">
                <a:solidFill>
                  <a:schemeClr val="tx2">
                    <a:lumMod val="75000"/>
                  </a:schemeClr>
                </a:solidFill>
                <a:latin typeface="+mj-lt"/>
              </a:rPr>
              <a:t>idea</a:t>
            </a:r>
            <a:endParaRPr kumimoji="1" lang="ja-JP" altLang="en-US" sz="2200" b="1" dirty="0">
              <a:solidFill>
                <a:schemeClr val="tx2">
                  <a:lumMod val="75000"/>
                </a:schemeClr>
              </a:solidFill>
              <a:latin typeface="+mj-lt"/>
            </a:endParaRPr>
          </a:p>
        </p:txBody>
      </p:sp>
      <p:sp>
        <p:nvSpPr>
          <p:cNvPr id="22" name="円/楕円 12"/>
          <p:cNvSpPr/>
          <p:nvPr/>
        </p:nvSpPr>
        <p:spPr>
          <a:xfrm>
            <a:off x="3008792" y="1792355"/>
            <a:ext cx="1958110" cy="637309"/>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200" b="1" dirty="0" smtClean="0">
                <a:solidFill>
                  <a:schemeClr val="tx2">
                    <a:lumMod val="75000"/>
                  </a:schemeClr>
                </a:solidFill>
                <a:latin typeface="+mj-lt"/>
              </a:rPr>
              <a:t>idea</a:t>
            </a:r>
            <a:endParaRPr kumimoji="1" lang="ja-JP" altLang="en-US" sz="2200" b="1" dirty="0">
              <a:solidFill>
                <a:schemeClr val="tx2">
                  <a:lumMod val="75000"/>
                </a:schemeClr>
              </a:solidFill>
              <a:latin typeface="+mj-lt"/>
            </a:endParaRPr>
          </a:p>
        </p:txBody>
      </p:sp>
      <p:cxnSp>
        <p:nvCxnSpPr>
          <p:cNvPr id="23" name="直線コネクタ 13"/>
          <p:cNvCxnSpPr>
            <a:endCxn id="22" idx="2"/>
          </p:cNvCxnSpPr>
          <p:nvPr/>
        </p:nvCxnSpPr>
        <p:spPr>
          <a:xfrm>
            <a:off x="3008792" y="1515264"/>
            <a:ext cx="0" cy="59574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 name="直線コネクタ 14"/>
          <p:cNvCxnSpPr/>
          <p:nvPr/>
        </p:nvCxnSpPr>
        <p:spPr>
          <a:xfrm>
            <a:off x="4966902" y="1515264"/>
            <a:ext cx="0" cy="59574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 name="直線矢印コネクタ 16"/>
          <p:cNvCxnSpPr/>
          <p:nvPr/>
        </p:nvCxnSpPr>
        <p:spPr>
          <a:xfrm>
            <a:off x="3008792" y="1589155"/>
            <a:ext cx="1958110" cy="9236"/>
          </a:xfrm>
          <a:prstGeom prst="straightConnector1">
            <a:avLst/>
          </a:prstGeom>
          <a:ln w="28575">
            <a:solidFill>
              <a:schemeClr val="accent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6" name="円/楕円 18"/>
          <p:cNvSpPr/>
          <p:nvPr/>
        </p:nvSpPr>
        <p:spPr>
          <a:xfrm>
            <a:off x="3059396" y="1967122"/>
            <a:ext cx="265612" cy="2586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ndParaRPr>
          </a:p>
        </p:txBody>
      </p:sp>
      <p:sp>
        <p:nvSpPr>
          <p:cNvPr id="27" name="テキスト ボックス 19"/>
          <p:cNvSpPr txBox="1"/>
          <p:nvPr/>
        </p:nvSpPr>
        <p:spPr>
          <a:xfrm>
            <a:off x="2517368" y="2411596"/>
            <a:ext cx="1271374" cy="430887"/>
          </a:xfrm>
          <a:prstGeom prst="rect">
            <a:avLst/>
          </a:prstGeom>
          <a:noFill/>
        </p:spPr>
        <p:txBody>
          <a:bodyPr wrap="none" rtlCol="0">
            <a:spAutoFit/>
          </a:bodyPr>
          <a:lstStyle/>
          <a:p>
            <a:r>
              <a:rPr kumimoji="1" lang="en-US" altLang="ja-JP" sz="2200" b="1" i="1" dirty="0" smtClean="0">
                <a:solidFill>
                  <a:srgbClr val="C00000"/>
                </a:solidFill>
                <a:latin typeface="+mj-lt"/>
              </a:rPr>
              <a:t>Topic link</a:t>
            </a:r>
            <a:endParaRPr kumimoji="1" lang="ja-JP" altLang="en-US" sz="2200" b="1" i="1" dirty="0">
              <a:solidFill>
                <a:srgbClr val="C00000"/>
              </a:solidFill>
              <a:latin typeface="+mj-lt"/>
            </a:endParaRPr>
          </a:p>
        </p:txBody>
      </p:sp>
      <p:sp>
        <p:nvSpPr>
          <p:cNvPr id="28" name="円/楕円 18"/>
          <p:cNvSpPr/>
          <p:nvPr/>
        </p:nvSpPr>
        <p:spPr>
          <a:xfrm>
            <a:off x="6209819" y="1968179"/>
            <a:ext cx="265612" cy="2586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ndParaRPr>
          </a:p>
        </p:txBody>
      </p:sp>
      <p:sp>
        <p:nvSpPr>
          <p:cNvPr id="29" name="円/楕円 18"/>
          <p:cNvSpPr/>
          <p:nvPr/>
        </p:nvSpPr>
        <p:spPr>
          <a:xfrm>
            <a:off x="4663214" y="1972464"/>
            <a:ext cx="265612" cy="2586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lt"/>
            </a:endParaRPr>
          </a:p>
        </p:txBody>
      </p:sp>
      <p:sp>
        <p:nvSpPr>
          <p:cNvPr id="33" name="Content Placeholder 2"/>
          <p:cNvSpPr>
            <a:spLocks noGrp="1"/>
          </p:cNvSpPr>
          <p:nvPr>
            <p:ph idx="4294967295"/>
          </p:nvPr>
        </p:nvSpPr>
        <p:spPr>
          <a:xfrm>
            <a:off x="341436" y="2996977"/>
            <a:ext cx="8496944" cy="2808287"/>
          </a:xfrm>
        </p:spPr>
        <p:txBody>
          <a:bodyPr numCol="1" rtlCol="0">
            <a:noAutofit/>
          </a:bodyPr>
          <a:lstStyle/>
          <a:p>
            <a:pPr marL="0" indent="0" algn="just" fontAlgn="auto">
              <a:lnSpc>
                <a:spcPct val="110000"/>
              </a:lnSpc>
              <a:spcBef>
                <a:spcPts val="0"/>
              </a:spcBef>
              <a:spcAft>
                <a:spcPts val="1200"/>
              </a:spcAft>
              <a:buNone/>
              <a:defRPr/>
            </a:pPr>
            <a:r>
              <a:rPr lang="en-US" sz="2600" b="1" dirty="0">
                <a:solidFill>
                  <a:schemeClr val="accent2"/>
                </a:solidFill>
              </a:rPr>
              <a:t>TiO</a:t>
            </a:r>
            <a:r>
              <a:rPr lang="en-US" sz="2600" b="1" baseline="-25000" dirty="0">
                <a:solidFill>
                  <a:schemeClr val="accent2"/>
                </a:solidFill>
              </a:rPr>
              <a:t>2</a:t>
            </a:r>
            <a:r>
              <a:rPr lang="en-US" sz="2600" b="1" dirty="0">
                <a:solidFill>
                  <a:schemeClr val="accent2"/>
                </a:solidFill>
              </a:rPr>
              <a:t> surface modification </a:t>
            </a:r>
            <a:r>
              <a:rPr lang="en-US" sz="2600" dirty="0"/>
              <a:t>of the scaffold considerably improved its </a:t>
            </a:r>
            <a:r>
              <a:rPr lang="en-US" sz="2600" b="1" dirty="0">
                <a:solidFill>
                  <a:srgbClr val="C00000"/>
                </a:solidFill>
              </a:rPr>
              <a:t>catalytic efficiency</a:t>
            </a:r>
            <a:r>
              <a:rPr lang="en-US" sz="2600" dirty="0"/>
              <a:t>. </a:t>
            </a:r>
            <a:r>
              <a:rPr lang="en-US" sz="2600" b="1" dirty="0">
                <a:solidFill>
                  <a:schemeClr val="accent2"/>
                </a:solidFill>
              </a:rPr>
              <a:t>The increased </a:t>
            </a:r>
            <a:r>
              <a:rPr lang="en-US" sz="2600" b="1" dirty="0" smtClean="0">
                <a:solidFill>
                  <a:schemeClr val="accent2"/>
                </a:solidFill>
              </a:rPr>
              <a:t>efficiency </a:t>
            </a:r>
            <a:r>
              <a:rPr lang="en-US" sz="2600" dirty="0" smtClean="0"/>
              <a:t>was </a:t>
            </a:r>
            <a:r>
              <a:rPr lang="en-US" sz="2600" dirty="0"/>
              <a:t>prominent </a:t>
            </a:r>
            <a:r>
              <a:rPr lang="en-US" sz="2600" dirty="0" smtClean="0"/>
              <a:t>early in the reaction but </a:t>
            </a:r>
            <a:r>
              <a:rPr lang="en-US" sz="2600" b="1" dirty="0">
                <a:solidFill>
                  <a:srgbClr val="C00000"/>
                </a:solidFill>
              </a:rPr>
              <a:t>decreased </a:t>
            </a:r>
            <a:r>
              <a:rPr lang="en-US" sz="2600" b="1" dirty="0" smtClean="0">
                <a:solidFill>
                  <a:srgbClr val="C00000"/>
                </a:solidFill>
              </a:rPr>
              <a:t>over time</a:t>
            </a:r>
            <a:r>
              <a:rPr lang="en-US" sz="2600" dirty="0"/>
              <a:t>. </a:t>
            </a:r>
            <a:r>
              <a:rPr lang="en-US" sz="2600" b="1" dirty="0">
                <a:solidFill>
                  <a:schemeClr val="accent2"/>
                </a:solidFill>
              </a:rPr>
              <a:t>The lack of long-term effects</a:t>
            </a:r>
            <a:r>
              <a:rPr lang="en-US" sz="2600" dirty="0"/>
              <a:t> of TiO</a:t>
            </a:r>
            <a:r>
              <a:rPr lang="en-US" sz="2600" baseline="-25000" dirty="0"/>
              <a:t>2</a:t>
            </a:r>
            <a:r>
              <a:rPr lang="en-US" sz="2600" dirty="0"/>
              <a:t> surface modification was likely due to the reaction being conducted in an </a:t>
            </a:r>
            <a:r>
              <a:rPr lang="en-US" sz="2600" b="1" dirty="0">
                <a:solidFill>
                  <a:srgbClr val="C00000"/>
                </a:solidFill>
              </a:rPr>
              <a:t>aqueous environment</a:t>
            </a:r>
            <a:r>
              <a:rPr lang="en-US" sz="2600" dirty="0"/>
              <a:t>. </a:t>
            </a:r>
            <a:r>
              <a:rPr lang="en-US" sz="2600" b="1" dirty="0">
                <a:solidFill>
                  <a:schemeClr val="accent2"/>
                </a:solidFill>
              </a:rPr>
              <a:t>Evaluating additional solvents</a:t>
            </a:r>
            <a:r>
              <a:rPr lang="en-US" sz="2600" dirty="0">
                <a:solidFill>
                  <a:schemeClr val="accent2"/>
                </a:solidFill>
              </a:rPr>
              <a:t> </a:t>
            </a:r>
            <a:r>
              <a:rPr lang="en-US" sz="2600" dirty="0"/>
              <a:t>to improve the catalytic efficiency over time is </a:t>
            </a:r>
            <a:r>
              <a:rPr lang="en-US" sz="2600" b="1" dirty="0">
                <a:solidFill>
                  <a:srgbClr val="C00000"/>
                </a:solidFill>
              </a:rPr>
              <a:t>currently being investigated</a:t>
            </a:r>
            <a:r>
              <a:rPr lang="en-US" sz="2600" dirty="0"/>
              <a:t>.</a:t>
            </a:r>
            <a:endParaRPr lang="en-US" sz="2600" b="1" dirty="0"/>
          </a:p>
        </p:txBody>
      </p:sp>
      <p:sp>
        <p:nvSpPr>
          <p:cNvPr id="34" name="環状矢印 2"/>
          <p:cNvSpPr/>
          <p:nvPr/>
        </p:nvSpPr>
        <p:spPr>
          <a:xfrm>
            <a:off x="4225301" y="3117333"/>
            <a:ext cx="1106008" cy="761727"/>
          </a:xfrm>
          <a:prstGeom prst="circularArrow">
            <a:avLst>
              <a:gd name="adj1" fmla="val 6714"/>
              <a:gd name="adj2" fmla="val 1142319"/>
              <a:gd name="adj3" fmla="val 20492946"/>
              <a:gd name="adj4" fmla="val 10800000"/>
              <a:gd name="adj5" fmla="val 12500"/>
            </a:avLst>
          </a:prstGeom>
          <a:solidFill>
            <a:srgbClr val="C0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C00000"/>
              </a:solidFill>
            </a:endParaRPr>
          </a:p>
        </p:txBody>
      </p:sp>
      <p:sp>
        <p:nvSpPr>
          <p:cNvPr id="35" name="環状矢印 22"/>
          <p:cNvSpPr/>
          <p:nvPr/>
        </p:nvSpPr>
        <p:spPr>
          <a:xfrm>
            <a:off x="7635761" y="3547570"/>
            <a:ext cx="1106008" cy="761727"/>
          </a:xfrm>
          <a:prstGeom prst="circularArrow">
            <a:avLst>
              <a:gd name="adj1" fmla="val 6714"/>
              <a:gd name="adj2" fmla="val 1142319"/>
              <a:gd name="adj3" fmla="val 20492946"/>
              <a:gd name="adj4" fmla="val 10800000"/>
              <a:gd name="adj5" fmla="val 12500"/>
            </a:avLst>
          </a:prstGeom>
          <a:solidFill>
            <a:srgbClr val="C0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36" name="環状矢印 22"/>
          <p:cNvSpPr/>
          <p:nvPr/>
        </p:nvSpPr>
        <p:spPr>
          <a:xfrm>
            <a:off x="1619672" y="4875855"/>
            <a:ext cx="1106008" cy="761727"/>
          </a:xfrm>
          <a:prstGeom prst="circularArrow">
            <a:avLst>
              <a:gd name="adj1" fmla="val 6714"/>
              <a:gd name="adj2" fmla="val 1142319"/>
              <a:gd name="adj3" fmla="val 20492946"/>
              <a:gd name="adj4" fmla="val 10800000"/>
              <a:gd name="adj5" fmla="val 12500"/>
            </a:avLst>
          </a:prstGeom>
          <a:solidFill>
            <a:srgbClr val="C0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4078132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3">
                                            <p:txEl>
                                              <p:pRg st="0" end="0"/>
                                            </p:txEl>
                                          </p:spTgt>
                                        </p:tgtEl>
                                        <p:attrNameLst>
                                          <p:attrName>style.visibility</p:attrName>
                                        </p:attrNameLst>
                                      </p:cBhvr>
                                      <p:to>
                                        <p:strVal val="visible"/>
                                      </p:to>
                                    </p:set>
                                    <p:animEffect transition="in" filter="fade">
                                      <p:cBhvr>
                                        <p:cTn id="39" dur="500"/>
                                        <p:tgtEl>
                                          <p:spTgt spid="33">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left)">
                                      <p:cBhvr>
                                        <p:cTn id="44" dur="5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left)">
                                      <p:cBhvr>
                                        <p:cTn id="49" dur="500"/>
                                        <p:tgtEl>
                                          <p:spTgt spid="3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21" grpId="0" animBg="1"/>
      <p:bldP spid="26" grpId="0" animBg="1"/>
      <p:bldP spid="27" grpId="0"/>
      <p:bldP spid="28" grpId="0" animBg="1"/>
      <p:bldP spid="29" grpId="0" animBg="1"/>
      <p:bldP spid="33" grpId="0" build="p"/>
      <p:bldP spid="34" grpId="0" animBg="1"/>
      <p:bldP spid="35" grpId="0" animBg="1"/>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51520" y="5097750"/>
            <a:ext cx="8424936" cy="250764"/>
          </a:xfrm>
          <a:prstGeom prst="rect">
            <a:avLst/>
          </a:prstGeom>
          <a:solidFill>
            <a:schemeClr val="accent1">
              <a:lumMod val="60000"/>
              <a:lumOff val="40000"/>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p:nvSpPr>
        <p:spPr>
          <a:xfrm>
            <a:off x="298128" y="1695580"/>
            <a:ext cx="8378328" cy="750077"/>
          </a:xfrm>
          <a:prstGeom prst="rect">
            <a:avLst/>
          </a:prstGeom>
          <a:solidFill>
            <a:schemeClr val="accent1">
              <a:lumMod val="60000"/>
              <a:lumOff val="40000"/>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p:cNvSpPr/>
          <p:nvPr/>
        </p:nvSpPr>
        <p:spPr>
          <a:xfrm>
            <a:off x="298128" y="2445658"/>
            <a:ext cx="8378328" cy="965199"/>
          </a:xfrm>
          <a:prstGeom prst="rect">
            <a:avLst/>
          </a:prstGeom>
          <a:solidFill>
            <a:schemeClr val="accent6">
              <a:lumMod val="60000"/>
              <a:lumOff val="40000"/>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6822300" y="3402152"/>
            <a:ext cx="1854155" cy="245836"/>
          </a:xfrm>
          <a:prstGeom prst="rect">
            <a:avLst/>
          </a:prstGeom>
          <a:solidFill>
            <a:schemeClr val="tx2">
              <a:lumMod val="40000"/>
              <a:lumOff val="60000"/>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a:off x="298128" y="4124723"/>
            <a:ext cx="3193728" cy="251445"/>
          </a:xfrm>
          <a:prstGeom prst="rect">
            <a:avLst/>
          </a:prstGeom>
          <a:solidFill>
            <a:schemeClr val="accent3">
              <a:lumMod val="60000"/>
              <a:lumOff val="40000"/>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a:off x="251520" y="5349196"/>
            <a:ext cx="5256584" cy="247314"/>
          </a:xfrm>
          <a:prstGeom prst="rect">
            <a:avLst/>
          </a:prstGeom>
          <a:solidFill>
            <a:schemeClr val="accent1">
              <a:lumMod val="60000"/>
              <a:lumOff val="40000"/>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p:cNvSpPr/>
          <p:nvPr/>
        </p:nvSpPr>
        <p:spPr>
          <a:xfrm>
            <a:off x="298126" y="3647988"/>
            <a:ext cx="8378329" cy="476734"/>
          </a:xfrm>
          <a:prstGeom prst="rect">
            <a:avLst/>
          </a:prstGeom>
          <a:solidFill>
            <a:schemeClr val="accent5">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Rectangle 54"/>
          <p:cNvSpPr/>
          <p:nvPr/>
        </p:nvSpPr>
        <p:spPr>
          <a:xfrm>
            <a:off x="298127" y="3410857"/>
            <a:ext cx="6524173" cy="244959"/>
          </a:xfrm>
          <a:prstGeom prst="rect">
            <a:avLst/>
          </a:prstGeom>
          <a:solidFill>
            <a:schemeClr val="accent6">
              <a:lumMod val="60000"/>
              <a:lumOff val="40000"/>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251520" y="1640989"/>
            <a:ext cx="8496944" cy="4616648"/>
          </a:xfrm>
          <a:prstGeom prst="rect">
            <a:avLst/>
          </a:prstGeom>
          <a:noFill/>
        </p:spPr>
        <p:txBody>
          <a:bodyPr wrap="square" rtlCol="0">
            <a:spAutoFit/>
          </a:bodyPr>
          <a:lstStyle/>
          <a:p>
            <a:pPr algn="just"/>
            <a:r>
              <a:rPr lang="en-US" dirty="0" smtClean="0">
                <a:solidFill>
                  <a:schemeClr val="bg2">
                    <a:lumMod val="25000"/>
                  </a:schemeClr>
                </a:solidFill>
              </a:rPr>
              <a:t>Following </a:t>
            </a:r>
            <a:r>
              <a:rPr lang="en-US" dirty="0">
                <a:solidFill>
                  <a:schemeClr val="bg2">
                    <a:lumMod val="25000"/>
                  </a:schemeClr>
                </a:solidFill>
              </a:rPr>
              <a:t>early breakthrough reports on vacuum-deposited small molecule and solution-processed conjugated polymer organic light-emitting diodes (OLEDs</a:t>
            </a:r>
            <a:r>
              <a:rPr lang="en-US" dirty="0" smtClean="0">
                <a:solidFill>
                  <a:schemeClr val="bg2">
                    <a:lumMod val="25000"/>
                  </a:schemeClr>
                </a:solidFill>
              </a:rPr>
              <a:t>),</a:t>
            </a:r>
            <a:r>
              <a:rPr lang="en-US" baseline="30000" dirty="0" smtClean="0">
                <a:solidFill>
                  <a:schemeClr val="bg2">
                    <a:lumMod val="25000"/>
                  </a:schemeClr>
                </a:solidFill>
              </a:rPr>
              <a:t>1</a:t>
            </a:r>
            <a:r>
              <a:rPr lang="en-US" dirty="0" smtClean="0">
                <a:solidFill>
                  <a:schemeClr val="bg2">
                    <a:lumMod val="25000"/>
                  </a:schemeClr>
                </a:solidFill>
              </a:rPr>
              <a:t> </a:t>
            </a:r>
            <a:r>
              <a:rPr lang="en-US" dirty="0">
                <a:solidFill>
                  <a:schemeClr val="bg2">
                    <a:lumMod val="25000"/>
                  </a:schemeClr>
                </a:solidFill>
              </a:rPr>
              <a:t>tremendous progress has been made in commercializing smartphone, tablet, and television display products. OLED lighting offers additional challenges including very demanding efficiency requirements set by the ≈100 lm W</a:t>
            </a:r>
            <a:r>
              <a:rPr lang="en-US" baseline="30000" dirty="0">
                <a:solidFill>
                  <a:schemeClr val="bg2">
                    <a:lumMod val="25000"/>
                  </a:schemeClr>
                </a:solidFill>
              </a:rPr>
              <a:t>–1</a:t>
            </a:r>
            <a:r>
              <a:rPr lang="en-US" dirty="0">
                <a:solidFill>
                  <a:schemeClr val="bg2">
                    <a:lumMod val="25000"/>
                  </a:schemeClr>
                </a:solidFill>
              </a:rPr>
              <a:t> luminous power efficiency of fluorescent lamps. Vacuum-processed OLEDs have recently passed this 100 lm W</a:t>
            </a:r>
            <a:r>
              <a:rPr lang="en-US" baseline="30000" dirty="0">
                <a:solidFill>
                  <a:schemeClr val="bg2">
                    <a:lumMod val="25000"/>
                  </a:schemeClr>
                </a:solidFill>
              </a:rPr>
              <a:t>–1</a:t>
            </a:r>
            <a:r>
              <a:rPr lang="en-US" dirty="0">
                <a:solidFill>
                  <a:schemeClr val="bg2">
                    <a:lumMod val="25000"/>
                  </a:schemeClr>
                </a:solidFill>
              </a:rPr>
              <a:t> </a:t>
            </a:r>
            <a:r>
              <a:rPr lang="en-US" dirty="0" smtClean="0">
                <a:solidFill>
                  <a:schemeClr val="bg2">
                    <a:lumMod val="25000"/>
                  </a:schemeClr>
                </a:solidFill>
              </a:rPr>
              <a:t>target,</a:t>
            </a:r>
            <a:r>
              <a:rPr lang="en-US" baseline="30000" dirty="0" smtClean="0">
                <a:solidFill>
                  <a:schemeClr val="bg2">
                    <a:lumMod val="25000"/>
                  </a:schemeClr>
                </a:solidFill>
              </a:rPr>
              <a:t>2</a:t>
            </a:r>
            <a:r>
              <a:rPr lang="en-US" dirty="0" smtClean="0">
                <a:solidFill>
                  <a:schemeClr val="bg2">
                    <a:lumMod val="25000"/>
                  </a:schemeClr>
                </a:solidFill>
              </a:rPr>
              <a:t> </a:t>
            </a:r>
            <a:r>
              <a:rPr lang="en-US" dirty="0">
                <a:solidFill>
                  <a:schemeClr val="bg2">
                    <a:lumMod val="25000"/>
                  </a:schemeClr>
                </a:solidFill>
              </a:rPr>
              <a:t>thereby stimulating continued interest in large area lighting applications. However, vacuum processing at scale, especially where shadow-masked </a:t>
            </a:r>
            <a:r>
              <a:rPr lang="en-US" dirty="0" err="1">
                <a:solidFill>
                  <a:schemeClr val="bg2">
                    <a:lumMod val="25000"/>
                  </a:schemeClr>
                </a:solidFill>
              </a:rPr>
              <a:t>pixellation</a:t>
            </a:r>
            <a:r>
              <a:rPr lang="en-US" dirty="0">
                <a:solidFill>
                  <a:schemeClr val="bg2">
                    <a:lumMod val="25000"/>
                  </a:schemeClr>
                </a:solidFill>
              </a:rPr>
              <a:t> is required, remains challenging and costly. Strong and growing interest has consequently been shown in solution-based </a:t>
            </a:r>
            <a:r>
              <a:rPr lang="en-US" dirty="0" smtClean="0">
                <a:solidFill>
                  <a:schemeClr val="bg2">
                    <a:lumMod val="25000"/>
                  </a:schemeClr>
                </a:solidFill>
              </a:rPr>
              <a:t>processes </a:t>
            </a:r>
            <a:r>
              <a:rPr lang="en-US" dirty="0">
                <a:solidFill>
                  <a:schemeClr val="bg2">
                    <a:lumMod val="25000"/>
                  </a:schemeClr>
                </a:solidFill>
              </a:rPr>
              <a:t>to address these limitations and achieve the ultimate potential of plastic electronics in large-area, low-cost, high-throughput device fabrication.</a:t>
            </a:r>
          </a:p>
          <a:p>
            <a:pPr algn="just"/>
            <a:endParaRPr lang="en-US" sz="2600" dirty="0" smtClean="0">
              <a:solidFill>
                <a:schemeClr val="bg2">
                  <a:lumMod val="25000"/>
                </a:schemeClr>
              </a:solidFill>
            </a:endParaRPr>
          </a:p>
          <a:p>
            <a:pPr algn="just"/>
            <a:r>
              <a:rPr lang="en-US" dirty="0">
                <a:solidFill>
                  <a:schemeClr val="bg2">
                    <a:lumMod val="25000"/>
                  </a:schemeClr>
                </a:solidFill>
              </a:rPr>
              <a:t>Realizing solution-processed multilayer OLEDs with efficiency comparable to vacuum-deposited devices remains extremely </a:t>
            </a:r>
            <a:r>
              <a:rPr lang="en-US" dirty="0" smtClean="0">
                <a:solidFill>
                  <a:schemeClr val="bg2">
                    <a:lumMod val="25000"/>
                  </a:schemeClr>
                </a:solidFill>
              </a:rPr>
              <a:t>challenging,</a:t>
            </a:r>
            <a:r>
              <a:rPr lang="en-US" baseline="30000" dirty="0" smtClean="0">
                <a:solidFill>
                  <a:schemeClr val="bg2">
                    <a:lumMod val="25000"/>
                  </a:schemeClr>
                </a:solidFill>
              </a:rPr>
              <a:t>4</a:t>
            </a:r>
            <a:r>
              <a:rPr lang="en-US" dirty="0" smtClean="0">
                <a:solidFill>
                  <a:schemeClr val="bg2">
                    <a:lumMod val="25000"/>
                  </a:schemeClr>
                </a:solidFill>
              </a:rPr>
              <a:t> </a:t>
            </a:r>
            <a:r>
              <a:rPr lang="en-US" dirty="0">
                <a:solidFill>
                  <a:schemeClr val="bg2">
                    <a:lumMod val="25000"/>
                  </a:schemeClr>
                </a:solidFill>
              </a:rPr>
              <a:t>and </a:t>
            </a:r>
            <a:r>
              <a:rPr lang="en-US" b="1" dirty="0">
                <a:solidFill>
                  <a:schemeClr val="bg2">
                    <a:lumMod val="25000"/>
                  </a:schemeClr>
                </a:solidFill>
              </a:rPr>
              <a:t>Table</a:t>
            </a:r>
            <a:r>
              <a:rPr lang="en-US" dirty="0">
                <a:solidFill>
                  <a:schemeClr val="bg2">
                    <a:lumMod val="25000"/>
                  </a:schemeClr>
                </a:solidFill>
              </a:rPr>
              <a:t> </a:t>
            </a:r>
            <a:r>
              <a:rPr lang="en-US" b="1" dirty="0">
                <a:solidFill>
                  <a:schemeClr val="bg2">
                    <a:lumMod val="25000"/>
                  </a:schemeClr>
                </a:solidFill>
              </a:rPr>
              <a:t>1</a:t>
            </a:r>
            <a:r>
              <a:rPr lang="en-US" dirty="0">
                <a:solidFill>
                  <a:schemeClr val="bg2">
                    <a:lumMod val="25000"/>
                  </a:schemeClr>
                </a:solidFill>
              </a:rPr>
              <a:t> summarizes the performance of a selection of state-of-the-art devices fabricated using different approaches. We focus </a:t>
            </a:r>
            <a:r>
              <a:rPr lang="en-US" dirty="0" smtClean="0">
                <a:solidFill>
                  <a:schemeClr val="bg2">
                    <a:lumMod val="25000"/>
                  </a:schemeClr>
                </a:solidFill>
              </a:rPr>
              <a:t>here…</a:t>
            </a:r>
            <a:endParaRPr lang="en-US" dirty="0">
              <a:solidFill>
                <a:schemeClr val="bg2">
                  <a:lumMod val="25000"/>
                </a:schemeClr>
              </a:solidFill>
            </a:endParaRPr>
          </a:p>
        </p:txBody>
      </p:sp>
      <p:sp>
        <p:nvSpPr>
          <p:cNvPr id="2" name="Titel 1"/>
          <p:cNvSpPr>
            <a:spLocks noGrp="1"/>
          </p:cNvSpPr>
          <p:nvPr>
            <p:ph type="title"/>
          </p:nvPr>
        </p:nvSpPr>
        <p:spPr>
          <a:xfrm>
            <a:off x="521460" y="728640"/>
            <a:ext cx="8461888" cy="304699"/>
          </a:xfrm>
        </p:spPr>
        <p:txBody>
          <a:bodyPr>
            <a:noAutofit/>
          </a:bodyPr>
          <a:lstStyle/>
          <a:p>
            <a:r>
              <a:rPr lang="de-DE" sz="3200" dirty="0" smtClean="0"/>
              <a:t>Logical </a:t>
            </a:r>
            <a:r>
              <a:rPr lang="de-DE" sz="3200" dirty="0" err="1" smtClean="0"/>
              <a:t>flow</a:t>
            </a:r>
            <a:r>
              <a:rPr lang="de-DE" sz="3200" dirty="0" smtClean="0"/>
              <a:t> </a:t>
            </a:r>
            <a:r>
              <a:rPr lang="de-DE" sz="3200" dirty="0" err="1" smtClean="0"/>
              <a:t>within</a:t>
            </a:r>
            <a:r>
              <a:rPr lang="de-DE" sz="3200" dirty="0" smtClean="0"/>
              <a:t> your manuscript</a:t>
            </a:r>
            <a:endParaRPr lang="de-DE" sz="3200" dirty="0"/>
          </a:p>
        </p:txBody>
      </p:sp>
      <p:sp>
        <p:nvSpPr>
          <p:cNvPr id="31" name="TextBox 30"/>
          <p:cNvSpPr txBox="1"/>
          <p:nvPr/>
        </p:nvSpPr>
        <p:spPr>
          <a:xfrm>
            <a:off x="3800988" y="6400908"/>
            <a:ext cx="5181600" cy="307777"/>
          </a:xfrm>
          <a:prstGeom prst="rect">
            <a:avLst/>
          </a:prstGeom>
          <a:noFill/>
        </p:spPr>
        <p:txBody>
          <a:bodyPr wrap="square" rtlCol="0">
            <a:spAutoFit/>
          </a:bodyPr>
          <a:lstStyle/>
          <a:p>
            <a:pPr algn="r"/>
            <a:r>
              <a:rPr lang="en-US" sz="1400" dirty="0" err="1" smtClean="0"/>
              <a:t>Perumal</a:t>
            </a:r>
            <a:r>
              <a:rPr lang="en-US" sz="1400" dirty="0" smtClean="0"/>
              <a:t> et al. DOI: 10.1002/adma.201403914</a:t>
            </a:r>
            <a:r>
              <a:rPr lang="en-US" sz="1400" dirty="0" smtClean="0">
                <a:cs typeface="Times New Roman"/>
              </a:rPr>
              <a:t>.</a:t>
            </a:r>
            <a:endParaRPr lang="en-US" sz="1400" dirty="0"/>
          </a:p>
        </p:txBody>
      </p:sp>
      <p:sp>
        <p:nvSpPr>
          <p:cNvPr id="47" name="Rounded Rectangle 46"/>
          <p:cNvSpPr/>
          <p:nvPr/>
        </p:nvSpPr>
        <p:spPr>
          <a:xfrm>
            <a:off x="35496" y="1227196"/>
            <a:ext cx="2232248" cy="504056"/>
          </a:xfrm>
          <a:prstGeom prst="roundRect">
            <a:avLst/>
          </a:prstGeom>
          <a:solidFill>
            <a:schemeClr val="accent1"/>
          </a:solidFill>
          <a:ln>
            <a:no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Topic sentence</a:t>
            </a:r>
            <a:endParaRPr lang="en-US" sz="2400" b="1" dirty="0"/>
          </a:p>
        </p:txBody>
      </p:sp>
      <p:sp>
        <p:nvSpPr>
          <p:cNvPr id="48" name="Rounded Rectangle 47"/>
          <p:cNvSpPr/>
          <p:nvPr/>
        </p:nvSpPr>
        <p:spPr>
          <a:xfrm>
            <a:off x="3491856" y="4152232"/>
            <a:ext cx="2232248" cy="504056"/>
          </a:xfrm>
          <a:prstGeom prst="roundRect">
            <a:avLst/>
          </a:prstGeom>
          <a:solidFill>
            <a:schemeClr val="tx2"/>
          </a:solidFill>
          <a:ln>
            <a:no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Stress sentence</a:t>
            </a:r>
            <a:endParaRPr lang="en-US" sz="2400" b="1" dirty="0"/>
          </a:p>
        </p:txBody>
      </p:sp>
      <p:sp>
        <p:nvSpPr>
          <p:cNvPr id="49" name="Rounded Rectangle 48"/>
          <p:cNvSpPr/>
          <p:nvPr/>
        </p:nvSpPr>
        <p:spPr>
          <a:xfrm>
            <a:off x="35496" y="4653136"/>
            <a:ext cx="2232248" cy="504056"/>
          </a:xfrm>
          <a:prstGeom prst="roundRect">
            <a:avLst/>
          </a:prstGeom>
          <a:solidFill>
            <a:schemeClr val="accent1"/>
          </a:solidFill>
          <a:ln>
            <a:no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Topic sentence</a:t>
            </a:r>
            <a:endParaRPr lang="en-US" sz="2400" b="1" dirty="0"/>
          </a:p>
        </p:txBody>
      </p:sp>
      <p:sp>
        <p:nvSpPr>
          <p:cNvPr id="50" name="Rounded Rectangle 49"/>
          <p:cNvSpPr/>
          <p:nvPr/>
        </p:nvSpPr>
        <p:spPr>
          <a:xfrm>
            <a:off x="3001634" y="2744920"/>
            <a:ext cx="2988331" cy="504056"/>
          </a:xfrm>
          <a:prstGeom prst="roundRect">
            <a:avLst/>
          </a:prstGeom>
          <a:solidFill>
            <a:schemeClr val="accent6"/>
          </a:solidFill>
          <a:ln>
            <a:no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Supporting sentences</a:t>
            </a:r>
            <a:endParaRPr lang="en-US" sz="2400" b="1" dirty="0"/>
          </a:p>
        </p:txBody>
      </p:sp>
      <p:cxnSp>
        <p:nvCxnSpPr>
          <p:cNvPr id="51" name="Straight Arrow Connector 50"/>
          <p:cNvCxnSpPr>
            <a:stCxn id="48" idx="1"/>
            <a:endCxn id="49" idx="3"/>
          </p:cNvCxnSpPr>
          <p:nvPr/>
        </p:nvCxnSpPr>
        <p:spPr>
          <a:xfrm flipH="1">
            <a:off x="2267744" y="4404260"/>
            <a:ext cx="1224112" cy="500904"/>
          </a:xfrm>
          <a:prstGeom prst="straightConnector1">
            <a:avLst/>
          </a:prstGeom>
          <a:ln>
            <a:solidFill>
              <a:schemeClr val="tx2"/>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2" name="Rounded Rectangle 51"/>
          <p:cNvSpPr/>
          <p:nvPr/>
        </p:nvSpPr>
        <p:spPr>
          <a:xfrm>
            <a:off x="5734899" y="1923504"/>
            <a:ext cx="835445" cy="282668"/>
          </a:xfrm>
          <a:prstGeom prst="roundRect">
            <a:avLst/>
          </a:prstGeom>
          <a:noFill/>
          <a:ln w="28575">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ounded Rectangle 52"/>
          <p:cNvSpPr/>
          <p:nvPr/>
        </p:nvSpPr>
        <p:spPr>
          <a:xfrm>
            <a:off x="4469255" y="3625053"/>
            <a:ext cx="2434124" cy="291055"/>
          </a:xfrm>
          <a:prstGeom prst="roundRect">
            <a:avLst/>
          </a:prstGeom>
          <a:no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ounded Rectangle 53"/>
          <p:cNvSpPr/>
          <p:nvPr/>
        </p:nvSpPr>
        <p:spPr>
          <a:xfrm>
            <a:off x="1258558" y="5081091"/>
            <a:ext cx="3573007" cy="291055"/>
          </a:xfrm>
          <a:prstGeom prst="roundRect">
            <a:avLst/>
          </a:prstGeom>
          <a:noFill/>
          <a:ln w="28575">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834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500"/>
                                        <p:tgtEl>
                                          <p:spTgt spid="5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500"/>
                                        <p:tgtEl>
                                          <p:spTgt spid="4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500"/>
                                        <p:tgtEl>
                                          <p:spTgt spid="5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nodeType="click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fade">
                                      <p:cBhvr>
                                        <p:cTn id="6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4" grpId="0" animBg="1"/>
      <p:bldP spid="25" grpId="0" animBg="1"/>
      <p:bldP spid="26" grpId="0" animBg="1"/>
      <p:bldP spid="27" grpId="0" animBg="1"/>
      <p:bldP spid="55" grpId="0" animBg="1"/>
      <p:bldP spid="47" grpId="0" animBg="1"/>
      <p:bldP spid="48" grpId="0" animBg="1"/>
      <p:bldP spid="49" grpId="0" animBg="1"/>
      <p:bldP spid="50" grpId="0" animBg="1"/>
      <p:bldP spid="52" grpId="0" animBg="1"/>
      <p:bldP spid="53"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1460" y="728640"/>
            <a:ext cx="8461888" cy="304699"/>
          </a:xfrm>
        </p:spPr>
        <p:txBody>
          <a:bodyPr>
            <a:noAutofit/>
          </a:bodyPr>
          <a:lstStyle/>
          <a:p>
            <a:r>
              <a:rPr lang="de-DE" sz="3200" dirty="0" smtClean="0"/>
              <a:t>Simple </a:t>
            </a:r>
            <a:r>
              <a:rPr lang="de-DE" sz="3200" dirty="0" err="1" smtClean="0"/>
              <a:t>language</a:t>
            </a:r>
            <a:endParaRPr lang="de-DE" sz="3200" dirty="0"/>
          </a:p>
        </p:txBody>
      </p:sp>
      <p:sp>
        <p:nvSpPr>
          <p:cNvPr id="8" name="Rounded Rectangle 7"/>
          <p:cNvSpPr/>
          <p:nvPr/>
        </p:nvSpPr>
        <p:spPr>
          <a:xfrm>
            <a:off x="899592" y="1736768"/>
            <a:ext cx="7344816" cy="1008112"/>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“I should use complex words to make my writing more impressive.”</a:t>
            </a:r>
            <a:endParaRPr lang="en-US" sz="2800" b="1" dirty="0"/>
          </a:p>
        </p:txBody>
      </p:sp>
      <p:sp>
        <p:nvSpPr>
          <p:cNvPr id="9" name="Multiply 8"/>
          <p:cNvSpPr/>
          <p:nvPr/>
        </p:nvSpPr>
        <p:spPr>
          <a:xfrm>
            <a:off x="611560" y="1448736"/>
            <a:ext cx="864096" cy="792088"/>
          </a:xfrm>
          <a:prstGeom prst="mathMultiply">
            <a:avLst>
              <a:gd name="adj1" fmla="val 11259"/>
            </a:avLst>
          </a:prstGeom>
          <a:solidFill>
            <a:srgbClr val="C00000"/>
          </a:solidFill>
          <a:ln w="190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ounded Rectangle 2"/>
          <p:cNvSpPr/>
          <p:nvPr/>
        </p:nvSpPr>
        <p:spPr bwMode="auto">
          <a:xfrm>
            <a:off x="1043608" y="3068952"/>
            <a:ext cx="7128872" cy="1710095"/>
          </a:xfrm>
          <a:prstGeom prst="roundRect">
            <a:avLst>
              <a:gd name="adj" fmla="val 9387"/>
            </a:avLst>
          </a:prstGeom>
          <a:solidFill>
            <a:schemeClr val="bg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altLang="zh-CN" sz="2800" b="1" i="1" u="sng" dirty="0" smtClean="0">
                <a:solidFill>
                  <a:schemeClr val="accent1"/>
                </a:solidFill>
                <a:latin typeface="+mj-lt"/>
              </a:rPr>
              <a:t>Use simple language!</a:t>
            </a:r>
          </a:p>
          <a:p>
            <a:pPr marL="342900" marR="0" indent="-342900" algn="l" defTabSz="914400" rtl="0" eaLnBrk="0" fontAlgn="base" latinLnBrk="0" hangingPunct="0">
              <a:lnSpc>
                <a:spcPct val="100000"/>
              </a:lnSpc>
              <a:spcBef>
                <a:spcPct val="50000"/>
              </a:spcBef>
              <a:spcAft>
                <a:spcPct val="0"/>
              </a:spcAft>
              <a:buClr>
                <a:schemeClr val="accent1"/>
              </a:buClr>
              <a:buSzTx/>
              <a:buFont typeface="Arial" pitchFamily="34" charset="0"/>
              <a:buChar char="•"/>
              <a:tabLst/>
            </a:pPr>
            <a:r>
              <a:rPr kumimoji="0" lang="en-US" altLang="zh-CN" sz="2400" b="0" i="0" u="none" strike="noStrike" cap="none" normalizeH="0" baseline="0" dirty="0" smtClean="0">
                <a:ln>
                  <a:noFill/>
                </a:ln>
                <a:solidFill>
                  <a:schemeClr val="tx2">
                    <a:lumMod val="75000"/>
                  </a:schemeClr>
                </a:solidFill>
                <a:effectLst/>
                <a:latin typeface="+mj-lt"/>
              </a:rPr>
              <a:t>Your</a:t>
            </a:r>
            <a:r>
              <a:rPr kumimoji="0" lang="en-US" altLang="zh-CN" sz="2400" b="0" i="0" u="none" strike="noStrike" cap="none" normalizeH="0" dirty="0" smtClean="0">
                <a:ln>
                  <a:noFill/>
                </a:ln>
                <a:solidFill>
                  <a:schemeClr val="tx2">
                    <a:lumMod val="75000"/>
                  </a:schemeClr>
                </a:solidFill>
                <a:effectLst/>
                <a:latin typeface="+mj-lt"/>
              </a:rPr>
              <a:t> ideas and findings are already complex</a:t>
            </a:r>
          </a:p>
          <a:p>
            <a:pPr marL="342900" marR="0" indent="-342900" algn="l" defTabSz="914400" rtl="0" eaLnBrk="0" fontAlgn="base" latinLnBrk="0" hangingPunct="0">
              <a:lnSpc>
                <a:spcPct val="100000"/>
              </a:lnSpc>
              <a:spcBef>
                <a:spcPct val="50000"/>
              </a:spcBef>
              <a:spcAft>
                <a:spcPct val="0"/>
              </a:spcAft>
              <a:buClr>
                <a:schemeClr val="accent1"/>
              </a:buClr>
              <a:buSzTx/>
              <a:buFont typeface="Arial" pitchFamily="34" charset="0"/>
              <a:buChar char="•"/>
              <a:tabLst/>
            </a:pPr>
            <a:r>
              <a:rPr lang="en-US" altLang="zh-CN" sz="2400" dirty="0" smtClean="0">
                <a:solidFill>
                  <a:schemeClr val="tx2">
                    <a:lumMod val="75000"/>
                  </a:schemeClr>
                </a:solidFill>
                <a:latin typeface="+mj-lt"/>
              </a:rPr>
              <a:t>Explain these complex ideas simply to your reader</a:t>
            </a:r>
            <a:endParaRPr kumimoji="0" lang="zh-CN" altLang="en-US" sz="2400" b="0" i="0" u="none" strike="noStrike" cap="none" normalizeH="0" baseline="0" dirty="0">
              <a:ln>
                <a:noFill/>
              </a:ln>
              <a:solidFill>
                <a:schemeClr val="tx2">
                  <a:lumMod val="75000"/>
                </a:schemeClr>
              </a:solidFill>
              <a:effectLst/>
              <a:latin typeface="+mj-lt"/>
            </a:endParaRPr>
          </a:p>
        </p:txBody>
      </p:sp>
      <p:grpSp>
        <p:nvGrpSpPr>
          <p:cNvPr id="11" name="Group 10"/>
          <p:cNvGrpSpPr/>
          <p:nvPr/>
        </p:nvGrpSpPr>
        <p:grpSpPr>
          <a:xfrm>
            <a:off x="1871640" y="5049216"/>
            <a:ext cx="5551683" cy="1185312"/>
            <a:chOff x="1961652" y="5130007"/>
            <a:chExt cx="5551683" cy="1185312"/>
          </a:xfrm>
        </p:grpSpPr>
        <p:pic>
          <p:nvPicPr>
            <p:cNvPr id="6" name="Picture 5"/>
            <p:cNvPicPr>
              <a:picLocks noChangeAspect="1"/>
            </p:cNvPicPr>
            <p:nvPr/>
          </p:nvPicPr>
          <p:blipFill>
            <a:blip r:embed="rId3"/>
            <a:stretch>
              <a:fillRect/>
            </a:stretch>
          </p:blipFill>
          <p:spPr>
            <a:xfrm>
              <a:off x="1961652" y="5130007"/>
              <a:ext cx="888984" cy="1185312"/>
            </a:xfrm>
            <a:prstGeom prst="rect">
              <a:avLst/>
            </a:prstGeom>
          </p:spPr>
        </p:pic>
        <p:sp>
          <p:nvSpPr>
            <p:cNvPr id="10" name="TextBox 9"/>
            <p:cNvSpPr txBox="1"/>
            <p:nvPr/>
          </p:nvSpPr>
          <p:spPr>
            <a:xfrm>
              <a:off x="3041796" y="5286178"/>
              <a:ext cx="4471539" cy="639305"/>
            </a:xfrm>
            <a:prstGeom prst="rect">
              <a:avLst/>
            </a:prstGeom>
            <a:noFill/>
          </p:spPr>
          <p:txBody>
            <a:bodyPr wrap="square" lIns="0" tIns="0" rIns="0" bIns="0" rtlCol="0">
              <a:noAutofit/>
            </a:bodyPr>
            <a:lstStyle/>
            <a:p>
              <a:pPr algn="l">
                <a:lnSpc>
                  <a:spcPts val="2200"/>
                </a:lnSpc>
                <a:spcBef>
                  <a:spcPts val="900"/>
                </a:spcBef>
                <a:buClr>
                  <a:schemeClr val="accent2"/>
                </a:buClr>
                <a:buSzPct val="100000"/>
              </a:pPr>
              <a:r>
                <a:rPr lang="en-US" sz="2000" i="1" dirty="0" smtClean="0">
                  <a:solidFill>
                    <a:srgbClr val="C00000"/>
                  </a:solidFill>
                  <a:latin typeface="+mn-lt"/>
                </a:rPr>
                <a:t>“The definition of genius is taking the complex and making it simple.”</a:t>
              </a:r>
            </a:p>
            <a:p>
              <a:pPr algn="l">
                <a:lnSpc>
                  <a:spcPts val="2200"/>
                </a:lnSpc>
                <a:spcBef>
                  <a:spcPts val="900"/>
                </a:spcBef>
                <a:buClr>
                  <a:schemeClr val="accent2"/>
                </a:buClr>
                <a:buSzPct val="100000"/>
              </a:pPr>
              <a:r>
                <a:rPr lang="en-US" sz="2000" i="1" dirty="0" smtClean="0">
                  <a:latin typeface="+mn-lt"/>
                </a:rPr>
                <a:t>– Albert Einstein</a:t>
              </a:r>
            </a:p>
          </p:txBody>
        </p:sp>
      </p:grpSp>
    </p:spTree>
    <p:extLst>
      <p:ext uri="{BB962C8B-B14F-4D97-AF65-F5344CB8AC3E}">
        <p14:creationId xmlns:p14="http://schemas.microsoft.com/office/powerpoint/2010/main" val="54111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1460" y="728640"/>
            <a:ext cx="8461888" cy="304699"/>
          </a:xfrm>
        </p:spPr>
        <p:txBody>
          <a:bodyPr>
            <a:noAutofit/>
          </a:bodyPr>
          <a:lstStyle/>
          <a:p>
            <a:r>
              <a:rPr lang="de-DE" sz="3200" dirty="0" smtClean="0"/>
              <a:t>Simple language</a:t>
            </a:r>
            <a:endParaRPr lang="de-DE" sz="3200" dirty="0"/>
          </a:p>
        </p:txBody>
      </p:sp>
      <p:sp>
        <p:nvSpPr>
          <p:cNvPr id="7" name="Rounded Rectangle 6"/>
          <p:cNvSpPr/>
          <p:nvPr/>
        </p:nvSpPr>
        <p:spPr>
          <a:xfrm>
            <a:off x="520700" y="2276872"/>
            <a:ext cx="8155756" cy="1242140"/>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chemeClr val="bg1"/>
                </a:solidFill>
              </a:rPr>
              <a:t>To ascertain the efficaciousness of the program, we interrogated the participants upon completion.</a:t>
            </a:r>
            <a:r>
              <a:rPr lang="en-US" sz="2800" b="1" dirty="0" smtClean="0">
                <a:solidFill>
                  <a:schemeClr val="bg1"/>
                </a:solidFill>
                <a:latin typeface="Lucida Grande"/>
                <a:ea typeface="Lucida Grande"/>
                <a:cs typeface="Lucida Grande"/>
              </a:rPr>
              <a:t> </a:t>
            </a:r>
            <a:endParaRPr lang="en-US" sz="2800" b="1" dirty="0">
              <a:solidFill>
                <a:schemeClr val="bg1"/>
              </a:solidFill>
            </a:endParaRPr>
          </a:p>
        </p:txBody>
      </p:sp>
    </p:spTree>
    <p:extLst>
      <p:ext uri="{BB962C8B-B14F-4D97-AF65-F5344CB8AC3E}">
        <p14:creationId xmlns:p14="http://schemas.microsoft.com/office/powerpoint/2010/main" val="56142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1460" y="728640"/>
            <a:ext cx="8461888" cy="304699"/>
          </a:xfrm>
        </p:spPr>
        <p:txBody>
          <a:bodyPr>
            <a:noAutofit/>
          </a:bodyPr>
          <a:lstStyle/>
          <a:p>
            <a:r>
              <a:rPr lang="de-DE" sz="3200" dirty="0" smtClean="0"/>
              <a:t>Simple language</a:t>
            </a:r>
            <a:endParaRPr lang="de-DE" sz="3200" dirty="0"/>
          </a:p>
        </p:txBody>
      </p:sp>
      <p:sp>
        <p:nvSpPr>
          <p:cNvPr id="7" name="Rounded Rectangle 6"/>
          <p:cNvSpPr/>
          <p:nvPr/>
        </p:nvSpPr>
        <p:spPr>
          <a:xfrm>
            <a:off x="520700" y="2276872"/>
            <a:ext cx="8155756" cy="1242140"/>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To </a:t>
            </a:r>
            <a:r>
              <a:rPr lang="en-US" sz="2800" b="1" dirty="0" smtClean="0">
                <a:solidFill>
                  <a:srgbClr val="FFFF00"/>
                </a:solidFill>
              </a:rPr>
              <a:t>ascertain</a:t>
            </a:r>
            <a:r>
              <a:rPr lang="en-US" sz="2800" b="1" dirty="0" smtClean="0"/>
              <a:t> the </a:t>
            </a:r>
            <a:r>
              <a:rPr lang="en-US" sz="2800" b="1" dirty="0" smtClean="0">
                <a:solidFill>
                  <a:srgbClr val="FFFF00"/>
                </a:solidFill>
              </a:rPr>
              <a:t>efficaciousness</a:t>
            </a:r>
            <a:r>
              <a:rPr lang="en-US" sz="2800" b="1" dirty="0" smtClean="0"/>
              <a:t> of the program, we </a:t>
            </a:r>
            <a:r>
              <a:rPr lang="en-US" sz="2800" b="1" dirty="0" smtClean="0">
                <a:solidFill>
                  <a:srgbClr val="FFFF00"/>
                </a:solidFill>
              </a:rPr>
              <a:t>interrogated</a:t>
            </a:r>
            <a:r>
              <a:rPr lang="en-US" sz="2800" b="1" dirty="0" smtClean="0"/>
              <a:t> the participants upon </a:t>
            </a:r>
            <a:r>
              <a:rPr lang="en-US" sz="2800" b="1" dirty="0" smtClean="0">
                <a:solidFill>
                  <a:schemeClr val="bg1"/>
                </a:solidFill>
              </a:rPr>
              <a:t>completion</a:t>
            </a:r>
            <a:r>
              <a:rPr lang="en-US" sz="2800" b="1" dirty="0" smtClean="0"/>
              <a:t>.</a:t>
            </a:r>
            <a:r>
              <a:rPr lang="en-US" sz="2800" b="1" dirty="0" smtClean="0">
                <a:latin typeface="Lucida Grande"/>
                <a:ea typeface="Lucida Grande"/>
                <a:cs typeface="Lucida Grande"/>
              </a:rPr>
              <a:t> </a:t>
            </a:r>
            <a:endParaRPr lang="en-US" sz="2800" b="1" dirty="0"/>
          </a:p>
        </p:txBody>
      </p:sp>
      <p:sp>
        <p:nvSpPr>
          <p:cNvPr id="10" name="Rounded Rectangle 9"/>
          <p:cNvSpPr/>
          <p:nvPr/>
        </p:nvSpPr>
        <p:spPr>
          <a:xfrm>
            <a:off x="519932" y="4347148"/>
            <a:ext cx="8155756" cy="1242140"/>
          </a:xfrm>
          <a:prstGeom prst="round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To </a:t>
            </a:r>
            <a:r>
              <a:rPr lang="en-US" sz="2800" b="1" dirty="0" smtClean="0">
                <a:solidFill>
                  <a:srgbClr val="FFFF00"/>
                </a:solidFill>
              </a:rPr>
              <a:t>determine</a:t>
            </a:r>
            <a:r>
              <a:rPr lang="en-US" sz="2800" b="1" dirty="0" smtClean="0"/>
              <a:t> the </a:t>
            </a:r>
            <a:r>
              <a:rPr lang="en-US" sz="2800" b="1" dirty="0" smtClean="0">
                <a:solidFill>
                  <a:srgbClr val="FFFF00"/>
                </a:solidFill>
              </a:rPr>
              <a:t>success</a:t>
            </a:r>
            <a:r>
              <a:rPr lang="en-US" sz="2800" b="1" dirty="0" smtClean="0"/>
              <a:t> of the program, we </a:t>
            </a:r>
            <a:r>
              <a:rPr lang="en-US" sz="2800" b="1" dirty="0" smtClean="0">
                <a:solidFill>
                  <a:srgbClr val="FFFF00"/>
                </a:solidFill>
              </a:rPr>
              <a:t>questioned</a:t>
            </a:r>
            <a:r>
              <a:rPr lang="en-US" sz="2800" b="1" dirty="0" smtClean="0"/>
              <a:t> the participants upon </a:t>
            </a:r>
            <a:r>
              <a:rPr lang="en-US" sz="2800" b="1" dirty="0" smtClean="0">
                <a:solidFill>
                  <a:srgbClr val="FFFFFF"/>
                </a:solidFill>
              </a:rPr>
              <a:t>completion</a:t>
            </a:r>
            <a:r>
              <a:rPr lang="en-US" sz="2800" b="1" dirty="0" smtClean="0"/>
              <a:t>.</a:t>
            </a:r>
            <a:r>
              <a:rPr lang="en-US" sz="2800" b="1" dirty="0" smtClean="0">
                <a:latin typeface="Lucida Grande"/>
                <a:ea typeface="Lucida Grande"/>
                <a:cs typeface="Lucida Grande"/>
              </a:rPr>
              <a:t> </a:t>
            </a:r>
            <a:endParaRPr lang="en-US" sz="2800" b="1" dirty="0"/>
          </a:p>
        </p:txBody>
      </p:sp>
      <p:sp>
        <p:nvSpPr>
          <p:cNvPr id="4" name="Down Arrow 3"/>
          <p:cNvSpPr/>
          <p:nvPr/>
        </p:nvSpPr>
        <p:spPr bwMode="auto">
          <a:xfrm>
            <a:off x="4418554" y="3699036"/>
            <a:ext cx="360048" cy="540072"/>
          </a:xfrm>
          <a:prstGeom prst="downArrow">
            <a:avLst/>
          </a:prstGeom>
          <a:solidFill>
            <a:schemeClr val="accent1"/>
          </a:solidFill>
          <a:ln w="1905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CN" altLang="en-US" sz="1600" b="0" i="0" u="none" strike="noStrike" cap="none" normalizeH="0" baseline="0">
              <a:ln>
                <a:noFill/>
              </a:ln>
              <a:solidFill>
                <a:schemeClr val="tx2"/>
              </a:solidFill>
              <a:effectLst/>
              <a:latin typeface="Arial" charset="0"/>
            </a:endParaRPr>
          </a:p>
        </p:txBody>
      </p:sp>
      <p:sp>
        <p:nvSpPr>
          <p:cNvPr id="11" name="Multiply 10"/>
          <p:cNvSpPr/>
          <p:nvPr/>
        </p:nvSpPr>
        <p:spPr>
          <a:xfrm>
            <a:off x="161412" y="1898796"/>
            <a:ext cx="864096" cy="792088"/>
          </a:xfrm>
          <a:prstGeom prst="mathMultiply">
            <a:avLst>
              <a:gd name="adj1" fmla="val 11259"/>
            </a:avLst>
          </a:prstGeom>
          <a:solidFill>
            <a:srgbClr val="C00000"/>
          </a:solidFill>
          <a:ln w="190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4546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521460" y="728640"/>
            <a:ext cx="8461888" cy="304699"/>
          </a:xfrm>
        </p:spPr>
        <p:txBody>
          <a:bodyPr>
            <a:noAutofit/>
          </a:bodyPr>
          <a:lstStyle/>
          <a:p>
            <a:r>
              <a:rPr lang="de-DE" sz="3200" dirty="0" smtClean="0"/>
              <a:t>Simple language</a:t>
            </a:r>
            <a:endParaRPr lang="de-DE" sz="3200" dirty="0"/>
          </a:p>
        </p:txBody>
      </p:sp>
      <p:pic>
        <p:nvPicPr>
          <p:cNvPr id="8" name="Picture 2" descr="C:\Users\edanz\Desktop\ASCE simple writing.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43608" y="2005896"/>
            <a:ext cx="7200800" cy="15495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043608" y="1538748"/>
            <a:ext cx="2952328" cy="461665"/>
          </a:xfrm>
          <a:prstGeom prst="rect">
            <a:avLst/>
          </a:prstGeom>
          <a:noFill/>
        </p:spPr>
        <p:txBody>
          <a:bodyPr wrap="square" rtlCol="0">
            <a:spAutoFit/>
          </a:bodyPr>
          <a:lstStyle/>
          <a:p>
            <a:r>
              <a:rPr lang="en-US" sz="2400" b="1" i="1" dirty="0" smtClean="0"/>
              <a:t>ASCE Style</a:t>
            </a:r>
            <a:endParaRPr lang="en-US" sz="2400" b="1" i="1" dirty="0"/>
          </a:p>
        </p:txBody>
      </p:sp>
      <p:pic>
        <p:nvPicPr>
          <p:cNvPr id="12"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43608" y="4275053"/>
            <a:ext cx="7200800" cy="11693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TextBox 12"/>
          <p:cNvSpPr txBox="1"/>
          <p:nvPr/>
        </p:nvSpPr>
        <p:spPr>
          <a:xfrm>
            <a:off x="1043608" y="3775333"/>
            <a:ext cx="2952328" cy="461665"/>
          </a:xfrm>
          <a:prstGeom prst="rect">
            <a:avLst/>
          </a:prstGeom>
          <a:noFill/>
        </p:spPr>
        <p:txBody>
          <a:bodyPr wrap="square" rtlCol="0">
            <a:spAutoFit/>
          </a:bodyPr>
          <a:lstStyle/>
          <a:p>
            <a:r>
              <a:rPr lang="en-US" sz="2400" b="1" i="1" dirty="0" smtClean="0"/>
              <a:t>IEEE</a:t>
            </a:r>
            <a:endParaRPr lang="en-US" sz="2400" b="1" i="1" dirty="0"/>
          </a:p>
        </p:txBody>
      </p:sp>
      <p:sp>
        <p:nvSpPr>
          <p:cNvPr id="14" name="TextBox 13"/>
          <p:cNvSpPr txBox="1"/>
          <p:nvPr/>
        </p:nvSpPr>
        <p:spPr>
          <a:xfrm>
            <a:off x="1043608" y="5499188"/>
            <a:ext cx="7200800" cy="307777"/>
          </a:xfrm>
          <a:prstGeom prst="rect">
            <a:avLst/>
          </a:prstGeom>
          <a:noFill/>
        </p:spPr>
        <p:txBody>
          <a:bodyPr wrap="square" rtlCol="0">
            <a:spAutoFit/>
          </a:bodyPr>
          <a:lstStyle/>
          <a:p>
            <a:r>
              <a:rPr lang="en-US" sz="1400" dirty="0"/>
              <a:t>http://pcs.ieee.org/communication-resources-for-engineers/style/write-clearly-and-concisely/</a:t>
            </a:r>
          </a:p>
        </p:txBody>
      </p:sp>
      <p:sp>
        <p:nvSpPr>
          <p:cNvPr id="15" name="Rounded Rectangle 14"/>
          <p:cNvSpPr/>
          <p:nvPr/>
        </p:nvSpPr>
        <p:spPr>
          <a:xfrm>
            <a:off x="4053313" y="2899585"/>
            <a:ext cx="4147025" cy="216024"/>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p:nvPr/>
        </p:nvSpPr>
        <p:spPr>
          <a:xfrm>
            <a:off x="1073981" y="3115609"/>
            <a:ext cx="2849947" cy="216024"/>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1318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1460" y="728640"/>
            <a:ext cx="8461888" cy="304699"/>
          </a:xfrm>
        </p:spPr>
        <p:txBody>
          <a:bodyPr>
            <a:noAutofit/>
          </a:bodyPr>
          <a:lstStyle/>
          <a:p>
            <a:r>
              <a:rPr lang="de-DE" sz="3200" dirty="0" smtClean="0"/>
              <a:t>Be an effective commiunicator</a:t>
            </a:r>
            <a:endParaRPr lang="de-DE" sz="3200" dirty="0"/>
          </a:p>
        </p:txBody>
      </p:sp>
      <p:sp>
        <p:nvSpPr>
          <p:cNvPr id="62" name="TextBox 61"/>
          <p:cNvSpPr txBox="1"/>
          <p:nvPr/>
        </p:nvSpPr>
        <p:spPr>
          <a:xfrm>
            <a:off x="683568" y="1451662"/>
            <a:ext cx="7920880" cy="1077218"/>
          </a:xfrm>
          <a:prstGeom prst="rect">
            <a:avLst/>
          </a:prstGeom>
          <a:noFill/>
        </p:spPr>
        <p:txBody>
          <a:bodyPr wrap="square" rtlCol="0">
            <a:spAutoFit/>
          </a:bodyPr>
          <a:lstStyle/>
          <a:p>
            <a:pPr algn="ctr">
              <a:spcBef>
                <a:spcPts val="0"/>
              </a:spcBef>
            </a:pPr>
            <a:r>
              <a:rPr lang="en-US" sz="3200" b="1" i="1" dirty="0" smtClean="0">
                <a:solidFill>
                  <a:schemeClr val="tx2">
                    <a:lumMod val="75000"/>
                  </a:schemeClr>
                </a:solidFill>
                <a:latin typeface="+mj-lt"/>
              </a:rPr>
              <a:t>Your goal is not only to be published, but also to be widely read in your field</a:t>
            </a:r>
            <a:endParaRPr lang="en-US" sz="3200" b="1" i="1" dirty="0">
              <a:solidFill>
                <a:schemeClr val="tx2">
                  <a:lumMod val="75000"/>
                </a:schemeClr>
              </a:solidFill>
              <a:latin typeface="+mj-lt"/>
            </a:endParaRPr>
          </a:p>
        </p:txBody>
      </p:sp>
      <p:sp>
        <p:nvSpPr>
          <p:cNvPr id="3" name="Rounded Rectangle 2"/>
          <p:cNvSpPr/>
          <p:nvPr/>
        </p:nvSpPr>
        <p:spPr bwMode="auto">
          <a:xfrm>
            <a:off x="971520" y="2888928"/>
            <a:ext cx="7110948" cy="3116937"/>
          </a:xfrm>
          <a:prstGeom prst="roundRect">
            <a:avLst>
              <a:gd name="adj" fmla="val 12880"/>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457200" marR="0" indent="-457200" algn="l" defTabSz="914400" rtl="0" eaLnBrk="0" fontAlgn="base" latinLnBrk="0" hangingPunct="0">
              <a:lnSpc>
                <a:spcPct val="100000"/>
              </a:lnSpc>
              <a:spcBef>
                <a:spcPct val="50000"/>
              </a:spcBef>
              <a:spcAft>
                <a:spcPct val="0"/>
              </a:spcAft>
              <a:buClr>
                <a:schemeClr val="accent1"/>
              </a:buClr>
              <a:buSzTx/>
              <a:buFont typeface="Wingdings" panose="05000000000000000000" pitchFamily="2" charset="2"/>
              <a:buChar char="ü"/>
              <a:tabLst/>
            </a:pPr>
            <a:r>
              <a:rPr kumimoji="0" lang="en-US" sz="2800" b="1" i="0" u="none" strike="noStrike" cap="none" normalizeH="0" baseline="0" dirty="0" smtClean="0">
                <a:ln>
                  <a:noFill/>
                </a:ln>
                <a:solidFill>
                  <a:schemeClr val="tx2"/>
                </a:solidFill>
                <a:effectLst/>
                <a:latin typeface="+mj-lt"/>
              </a:rPr>
              <a:t>Academic publishing</a:t>
            </a:r>
          </a:p>
          <a:p>
            <a:pPr marL="457200" marR="0" indent="-457200" algn="l" defTabSz="914400" rtl="0" eaLnBrk="0" fontAlgn="base" latinLnBrk="0" hangingPunct="0">
              <a:lnSpc>
                <a:spcPct val="100000"/>
              </a:lnSpc>
              <a:spcBef>
                <a:spcPct val="50000"/>
              </a:spcBef>
              <a:spcAft>
                <a:spcPct val="0"/>
              </a:spcAft>
              <a:buClr>
                <a:schemeClr val="accent1"/>
              </a:buClr>
              <a:buSzTx/>
              <a:buFont typeface="Wingdings" panose="05000000000000000000" pitchFamily="2" charset="2"/>
              <a:buChar char="ü"/>
              <a:tabLst/>
            </a:pPr>
            <a:r>
              <a:rPr lang="en-US" sz="2800" b="1" dirty="0" smtClean="0">
                <a:solidFill>
                  <a:schemeClr val="tx2"/>
                </a:solidFill>
                <a:latin typeface="+mj-lt"/>
              </a:rPr>
              <a:t>Write effectively</a:t>
            </a:r>
            <a:endParaRPr kumimoji="0" lang="en-US" sz="2800" b="1" i="0" u="none" strike="noStrike" cap="none" normalizeH="0" baseline="0" dirty="0" smtClean="0">
              <a:ln>
                <a:noFill/>
              </a:ln>
              <a:solidFill>
                <a:schemeClr val="tx2"/>
              </a:solidFill>
              <a:effectLst/>
              <a:latin typeface="+mj-lt"/>
            </a:endParaRPr>
          </a:p>
          <a:p>
            <a:pPr marL="457200" marR="0" indent="-457200" algn="l" defTabSz="914400" rtl="0" eaLnBrk="0" fontAlgn="base" latinLnBrk="0" hangingPunct="0">
              <a:lnSpc>
                <a:spcPct val="100000"/>
              </a:lnSpc>
              <a:spcBef>
                <a:spcPct val="50000"/>
              </a:spcBef>
              <a:spcAft>
                <a:spcPct val="0"/>
              </a:spcAft>
              <a:buClr>
                <a:schemeClr val="accent1"/>
              </a:buClr>
              <a:buSzTx/>
              <a:buFont typeface="Wingdings" panose="05000000000000000000" pitchFamily="2" charset="2"/>
              <a:buChar char="ü"/>
              <a:tabLst/>
            </a:pPr>
            <a:r>
              <a:rPr lang="en-US" sz="2800" b="1" dirty="0" smtClean="0">
                <a:solidFill>
                  <a:schemeClr val="tx2"/>
                </a:solidFill>
                <a:latin typeface="+mj-lt"/>
              </a:rPr>
              <a:t>How to choose an appropriate journal</a:t>
            </a:r>
          </a:p>
          <a:p>
            <a:pPr marL="457200" marR="0" indent="-457200" algn="l" defTabSz="914400" rtl="0" eaLnBrk="0" fontAlgn="base" latinLnBrk="0" hangingPunct="0">
              <a:lnSpc>
                <a:spcPct val="100000"/>
              </a:lnSpc>
              <a:spcBef>
                <a:spcPct val="50000"/>
              </a:spcBef>
              <a:spcAft>
                <a:spcPct val="0"/>
              </a:spcAft>
              <a:buClr>
                <a:schemeClr val="accent1"/>
              </a:buClr>
              <a:buSzTx/>
              <a:buFont typeface="Wingdings" panose="05000000000000000000" pitchFamily="2" charset="2"/>
              <a:buChar char="ü"/>
              <a:tabLst/>
            </a:pPr>
            <a:r>
              <a:rPr kumimoji="0" lang="en-US" sz="2800" b="1" i="0" u="none" strike="noStrike" cap="none" normalizeH="0" baseline="0" dirty="0" smtClean="0">
                <a:ln>
                  <a:noFill/>
                </a:ln>
                <a:solidFill>
                  <a:schemeClr val="tx2"/>
                </a:solidFill>
                <a:effectLst/>
                <a:latin typeface="+mj-lt"/>
              </a:rPr>
              <a:t>Logically</a:t>
            </a:r>
            <a:r>
              <a:rPr kumimoji="0" lang="en-US" sz="2800" b="1" i="0" u="none" strike="noStrike" cap="none" normalizeH="0" dirty="0" smtClean="0">
                <a:ln>
                  <a:noFill/>
                </a:ln>
                <a:solidFill>
                  <a:schemeClr val="tx2"/>
                </a:solidFill>
                <a:effectLst/>
                <a:latin typeface="+mj-lt"/>
              </a:rPr>
              <a:t> organize your ideas in your manuscript and cover letter</a:t>
            </a:r>
            <a:endParaRPr kumimoji="0" lang="en-US" sz="2800" b="1" i="0" u="none" strike="noStrike" cap="none" normalizeH="0" baseline="0" dirty="0">
              <a:ln>
                <a:noFill/>
              </a:ln>
              <a:solidFill>
                <a:schemeClr val="tx2"/>
              </a:solidFill>
              <a:effectLst/>
              <a:latin typeface="+mj-lt"/>
            </a:endParaRPr>
          </a:p>
        </p:txBody>
      </p:sp>
    </p:spTree>
    <p:extLst>
      <p:ext uri="{BB962C8B-B14F-4D97-AF65-F5344CB8AC3E}">
        <p14:creationId xmlns:p14="http://schemas.microsoft.com/office/powerpoint/2010/main" val="1655068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hteck 3"/>
          <p:cNvSpPr>
            <a:spLocks noChangeArrowheads="1"/>
          </p:cNvSpPr>
          <p:nvPr/>
        </p:nvSpPr>
        <p:spPr bwMode="auto">
          <a:xfrm>
            <a:off x="0" y="3417888"/>
            <a:ext cx="9144000" cy="1439862"/>
          </a:xfrm>
          <a:prstGeom prst="rect">
            <a:avLst/>
          </a:prstGeom>
          <a:solidFill>
            <a:schemeClr val="accent1"/>
          </a:solidFill>
          <a:ln w="9525" algn="ctr">
            <a:noFill/>
            <a:round/>
            <a:headEnd/>
            <a:tailEnd/>
          </a:ln>
        </p:spPr>
        <p:txBody>
          <a:bodyPr>
            <a:spAutoFit/>
          </a:bodyPr>
          <a:lstStyle/>
          <a:p>
            <a:pPr algn="ctr" eaLnBrk="0" hangingPunct="0">
              <a:spcBef>
                <a:spcPct val="50000"/>
              </a:spcBef>
              <a:defRPr/>
            </a:pPr>
            <a:endParaRPr lang="de-DE" dirty="0">
              <a:latin typeface="Arial" charset="0"/>
              <a:cs typeface="+mn-cs"/>
            </a:endParaRPr>
          </a:p>
        </p:txBody>
      </p:sp>
      <p:sp>
        <p:nvSpPr>
          <p:cNvPr id="6147" name="Textfeld 4"/>
          <p:cNvSpPr txBox="1">
            <a:spLocks noChangeArrowheads="1"/>
          </p:cNvSpPr>
          <p:nvPr/>
        </p:nvSpPr>
        <p:spPr bwMode="auto">
          <a:xfrm>
            <a:off x="341436" y="3778250"/>
            <a:ext cx="5083444" cy="646331"/>
          </a:xfrm>
          <a:prstGeom prst="rect">
            <a:avLst/>
          </a:prstGeom>
          <a:noFill/>
          <a:ln w="9525">
            <a:noFill/>
            <a:miter lim="800000"/>
            <a:headEnd/>
            <a:tailEnd/>
          </a:ln>
        </p:spPr>
        <p:txBody>
          <a:bodyPr wrap="none">
            <a:spAutoFit/>
          </a:bodyPr>
          <a:lstStyle/>
          <a:p>
            <a:pPr marL="742950" indent="-742950" eaLnBrk="0" hangingPunct="0">
              <a:spcBef>
                <a:spcPct val="50000"/>
              </a:spcBef>
            </a:pPr>
            <a:r>
              <a:rPr lang="en-US" sz="3600" dirty="0" smtClean="0">
                <a:solidFill>
                  <a:schemeClr val="bg1"/>
                </a:solidFill>
              </a:rPr>
              <a:t>Choose </a:t>
            </a:r>
            <a:r>
              <a:rPr lang="en-US" sz="3600" smtClean="0">
                <a:solidFill>
                  <a:schemeClr val="bg1"/>
                </a:solidFill>
              </a:rPr>
              <a:t>the right journal</a:t>
            </a:r>
            <a:endParaRPr lang="en-US" sz="3600" dirty="0">
              <a:solidFill>
                <a:schemeClr val="bg1"/>
              </a:solidFill>
            </a:endParaRPr>
          </a:p>
        </p:txBody>
      </p:sp>
    </p:spTree>
    <p:extLst>
      <p:ext uri="{BB962C8B-B14F-4D97-AF65-F5344CB8AC3E}">
        <p14:creationId xmlns:p14="http://schemas.microsoft.com/office/powerpoint/2010/main" val="1707056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0700" y="804056"/>
            <a:ext cx="8155238" cy="304699"/>
          </a:xfrm>
        </p:spPr>
        <p:txBody>
          <a:bodyPr>
            <a:noAutofit/>
          </a:bodyPr>
          <a:lstStyle/>
          <a:p>
            <a:r>
              <a:rPr lang="de-DE" sz="3200" dirty="0" smtClean="0"/>
              <a:t>When to choose a journal?</a:t>
            </a:r>
            <a:endParaRPr lang="de-DE" sz="3200" dirty="0"/>
          </a:p>
        </p:txBody>
      </p:sp>
      <p:sp>
        <p:nvSpPr>
          <p:cNvPr id="3" name="Inhaltsplatzhalter 2"/>
          <p:cNvSpPr>
            <a:spLocks noGrp="1"/>
          </p:cNvSpPr>
          <p:nvPr>
            <p:ph idx="11"/>
          </p:nvPr>
        </p:nvSpPr>
        <p:spPr/>
        <p:txBody>
          <a:bodyPr>
            <a:noAutofit/>
          </a:bodyPr>
          <a:lstStyle/>
          <a:p>
            <a:pPr>
              <a:lnSpc>
                <a:spcPct val="100000"/>
              </a:lnSpc>
            </a:pPr>
            <a:r>
              <a:rPr lang="de-DE" sz="2400" b="1" i="1" dirty="0" smtClean="0">
                <a:solidFill>
                  <a:schemeClr val="accent1"/>
                </a:solidFill>
              </a:rPr>
              <a:t>After</a:t>
            </a:r>
            <a:r>
              <a:rPr lang="de-DE" sz="2400" dirty="0" smtClean="0">
                <a:solidFill>
                  <a:schemeClr val="accent1"/>
                </a:solidFill>
              </a:rPr>
              <a:t> </a:t>
            </a:r>
            <a:r>
              <a:rPr lang="de-DE" sz="2400" dirty="0" smtClean="0"/>
              <a:t>you have decided how much data you wish to publish</a:t>
            </a:r>
          </a:p>
          <a:p>
            <a:pPr lvl="1">
              <a:lnSpc>
                <a:spcPct val="100000"/>
              </a:lnSpc>
              <a:buFont typeface=".HelveticaNeueDeskInterface-Regular" charset="0"/>
              <a:buChar char="–"/>
            </a:pPr>
            <a:r>
              <a:rPr lang="de-DE" sz="2400" dirty="0" smtClean="0"/>
              <a:t> Short communication</a:t>
            </a:r>
          </a:p>
          <a:p>
            <a:pPr lvl="1">
              <a:lnSpc>
                <a:spcPct val="100000"/>
              </a:lnSpc>
              <a:buFont typeface=".HelveticaNeueDeskInterface-Regular" charset="0"/>
              <a:buChar char="–"/>
            </a:pPr>
            <a:r>
              <a:rPr lang="de-DE" sz="2400" dirty="0" smtClean="0"/>
              <a:t> Original research article</a:t>
            </a:r>
          </a:p>
          <a:p>
            <a:pPr lvl="1">
              <a:lnSpc>
                <a:spcPct val="100000"/>
              </a:lnSpc>
            </a:pPr>
            <a:endParaRPr lang="de-DE" sz="1200" dirty="0" smtClean="0"/>
          </a:p>
          <a:p>
            <a:pPr>
              <a:lnSpc>
                <a:spcPct val="100000"/>
              </a:lnSpc>
            </a:pPr>
            <a:r>
              <a:rPr lang="de-DE" sz="2400" b="1" i="1" dirty="0" smtClean="0">
                <a:solidFill>
                  <a:schemeClr val="accent1"/>
                </a:solidFill>
              </a:rPr>
              <a:t>After</a:t>
            </a:r>
            <a:r>
              <a:rPr lang="de-DE" sz="2400" dirty="0" smtClean="0">
                <a:solidFill>
                  <a:schemeClr val="accent1"/>
                </a:solidFill>
              </a:rPr>
              <a:t> </a:t>
            </a:r>
            <a:r>
              <a:rPr lang="de-DE" sz="2400" dirty="0" smtClean="0"/>
              <a:t>you have decided </a:t>
            </a:r>
            <a:r>
              <a:rPr lang="de-DE" sz="2400" dirty="0" err="1" smtClean="0"/>
              <a:t>how</a:t>
            </a:r>
            <a:r>
              <a:rPr lang="de-DE" sz="2400" dirty="0" smtClean="0"/>
              <a:t> </a:t>
            </a:r>
            <a:r>
              <a:rPr lang="de-DE" sz="2400" dirty="0" err="1" smtClean="0"/>
              <a:t>novel</a:t>
            </a:r>
            <a:r>
              <a:rPr lang="de-DE" sz="2400" dirty="0" smtClean="0"/>
              <a:t> </a:t>
            </a:r>
            <a:r>
              <a:rPr lang="de-DE" sz="2400" dirty="0" err="1" smtClean="0"/>
              <a:t>your</a:t>
            </a:r>
            <a:r>
              <a:rPr lang="de-DE" sz="2400" dirty="0" smtClean="0"/>
              <a:t> </a:t>
            </a:r>
            <a:r>
              <a:rPr lang="de-DE" sz="2400" dirty="0" err="1" smtClean="0"/>
              <a:t>findings</a:t>
            </a:r>
            <a:r>
              <a:rPr lang="de-DE" sz="2400" dirty="0" smtClean="0"/>
              <a:t> </a:t>
            </a:r>
            <a:r>
              <a:rPr lang="de-DE" sz="2400" dirty="0" err="1" smtClean="0"/>
              <a:t>are</a:t>
            </a:r>
            <a:endParaRPr lang="de-DE" sz="2400" dirty="0" smtClean="0"/>
          </a:p>
          <a:p>
            <a:pPr lvl="1">
              <a:lnSpc>
                <a:spcPct val="100000"/>
              </a:lnSpc>
              <a:buFont typeface=".HelveticaNeueDeskInterface-Regular" charset="0"/>
              <a:buChar char="–"/>
            </a:pPr>
            <a:r>
              <a:rPr lang="de-DE" sz="2400" dirty="0" smtClean="0"/>
              <a:t> High, medium, or low impact</a:t>
            </a:r>
          </a:p>
          <a:p>
            <a:pPr>
              <a:lnSpc>
                <a:spcPct val="100000"/>
              </a:lnSpc>
            </a:pPr>
            <a:endParaRPr lang="de-DE" sz="1200" dirty="0" smtClean="0"/>
          </a:p>
          <a:p>
            <a:pPr>
              <a:lnSpc>
                <a:spcPct val="100000"/>
              </a:lnSpc>
            </a:pPr>
            <a:r>
              <a:rPr lang="de-DE" sz="2400" b="1" i="1" dirty="0" smtClean="0">
                <a:solidFill>
                  <a:schemeClr val="accent1"/>
                </a:solidFill>
              </a:rPr>
              <a:t>After</a:t>
            </a:r>
            <a:r>
              <a:rPr lang="de-DE" sz="2400" dirty="0" smtClean="0">
                <a:solidFill>
                  <a:schemeClr val="accent1"/>
                </a:solidFill>
              </a:rPr>
              <a:t> </a:t>
            </a:r>
            <a:r>
              <a:rPr lang="de-DE" sz="2400" dirty="0" smtClean="0"/>
              <a:t>you have decided how broadly relevant your findings are</a:t>
            </a:r>
          </a:p>
          <a:p>
            <a:pPr lvl="1">
              <a:lnSpc>
                <a:spcPct val="100000"/>
              </a:lnSpc>
              <a:buFont typeface=".HelveticaNeueDeskInterface-Regular" charset="0"/>
              <a:buChar char="–"/>
            </a:pPr>
            <a:r>
              <a:rPr lang="de-DE" altLang="zh-CN" sz="2400" dirty="0" smtClean="0"/>
              <a:t> International </a:t>
            </a:r>
            <a:r>
              <a:rPr lang="de-DE" altLang="zh-CN" sz="2400" i="1" dirty="0"/>
              <a:t>vs.</a:t>
            </a:r>
            <a:r>
              <a:rPr lang="de-DE" altLang="zh-CN" sz="2400" dirty="0"/>
              <a:t> regional </a:t>
            </a:r>
            <a:r>
              <a:rPr lang="de-DE" altLang="zh-CN" sz="2400" dirty="0" smtClean="0"/>
              <a:t>journal</a:t>
            </a:r>
            <a:endParaRPr lang="de-DE" altLang="zh-CN" sz="2400" dirty="0"/>
          </a:p>
          <a:p>
            <a:pPr lvl="1">
              <a:lnSpc>
                <a:spcPct val="100000"/>
              </a:lnSpc>
              <a:buFont typeface=".HelveticaNeueDeskInterface-Regular" charset="0"/>
              <a:buChar char="–"/>
            </a:pPr>
            <a:r>
              <a:rPr lang="de-DE" altLang="zh-CN" sz="2400" dirty="0" smtClean="0"/>
              <a:t> </a:t>
            </a:r>
            <a:r>
              <a:rPr lang="de-DE" altLang="zh-CN" sz="2400" dirty="0" err="1" smtClean="0"/>
              <a:t>Broadly</a:t>
            </a:r>
            <a:r>
              <a:rPr lang="de-DE" altLang="zh-CN" sz="2400" dirty="0" smtClean="0"/>
              <a:t> </a:t>
            </a:r>
            <a:r>
              <a:rPr lang="de-DE" altLang="zh-CN" sz="2400" dirty="0"/>
              <a:t>or narrowly focused </a:t>
            </a:r>
            <a:r>
              <a:rPr lang="de-DE" altLang="zh-CN" sz="2400" dirty="0" smtClean="0"/>
              <a:t>journal</a:t>
            </a:r>
            <a:endParaRPr lang="de-DE" sz="2400" dirty="0" smtClean="0"/>
          </a:p>
        </p:txBody>
      </p:sp>
    </p:spTree>
    <p:extLst>
      <p:ext uri="{BB962C8B-B14F-4D97-AF65-F5344CB8AC3E}">
        <p14:creationId xmlns:p14="http://schemas.microsoft.com/office/powerpoint/2010/main" val="2848098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1460" y="728640"/>
            <a:ext cx="8461888" cy="304699"/>
          </a:xfrm>
        </p:spPr>
        <p:txBody>
          <a:bodyPr>
            <a:noAutofit/>
          </a:bodyPr>
          <a:lstStyle/>
          <a:p>
            <a:r>
              <a:rPr lang="de-DE" sz="3200" dirty="0" smtClean="0"/>
              <a:t>But </a:t>
            </a:r>
            <a:r>
              <a:rPr lang="de-DE" sz="3200" i="1" dirty="0" smtClean="0"/>
              <a:t>always</a:t>
            </a:r>
            <a:r>
              <a:rPr lang="de-DE" sz="3200" dirty="0" smtClean="0"/>
              <a:t> before you write your manuscript!</a:t>
            </a:r>
            <a:endParaRPr lang="de-DE" sz="3200" dirty="0"/>
          </a:p>
        </p:txBody>
      </p:sp>
      <p:sp>
        <p:nvSpPr>
          <p:cNvPr id="6" name="Rounded Rectangle 5"/>
          <p:cNvSpPr/>
          <p:nvPr/>
        </p:nvSpPr>
        <p:spPr>
          <a:xfrm>
            <a:off x="863588" y="2042868"/>
            <a:ext cx="3528392" cy="1584176"/>
          </a:xfrm>
          <a:prstGeom prst="roundRect">
            <a:avLst>
              <a:gd name="adj" fmla="val 10043"/>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r>
              <a:rPr lang="en-US" sz="2800" b="1" u="sng" dirty="0" smtClean="0"/>
              <a:t>Author guidelines</a:t>
            </a:r>
          </a:p>
          <a:p>
            <a:pPr marL="342900" indent="-342900" algn="l">
              <a:spcBef>
                <a:spcPts val="0"/>
              </a:spcBef>
              <a:buFont typeface="Arial" panose="020B0604020202020204" pitchFamily="34" charset="0"/>
              <a:buChar char="•"/>
            </a:pPr>
            <a:r>
              <a:rPr lang="en-US" sz="2400" b="1" dirty="0" smtClean="0"/>
              <a:t>Manuscript structure</a:t>
            </a:r>
          </a:p>
          <a:p>
            <a:pPr marL="342900" indent="-342900" algn="l">
              <a:spcBef>
                <a:spcPts val="0"/>
              </a:spcBef>
              <a:buFont typeface="Arial" panose="020B0604020202020204" pitchFamily="34" charset="0"/>
              <a:buChar char="•"/>
            </a:pPr>
            <a:r>
              <a:rPr lang="en-US" sz="2400" b="1" dirty="0" smtClean="0"/>
              <a:t>Word limits</a:t>
            </a:r>
          </a:p>
          <a:p>
            <a:pPr marL="342900" indent="-342900" algn="l">
              <a:spcBef>
                <a:spcPts val="0"/>
              </a:spcBef>
              <a:buFont typeface="Arial" panose="020B0604020202020204" pitchFamily="34" charset="0"/>
              <a:buChar char="•"/>
            </a:pPr>
            <a:r>
              <a:rPr lang="en-US" sz="2400" b="1" dirty="0" smtClean="0"/>
              <a:t>Reference style</a:t>
            </a:r>
            <a:endParaRPr lang="en-US" sz="2400" b="1" dirty="0"/>
          </a:p>
        </p:txBody>
      </p:sp>
      <p:sp>
        <p:nvSpPr>
          <p:cNvPr id="7" name="Rounded Rectangle 6"/>
          <p:cNvSpPr/>
          <p:nvPr/>
        </p:nvSpPr>
        <p:spPr>
          <a:xfrm>
            <a:off x="4716016" y="2042868"/>
            <a:ext cx="3528392" cy="1584176"/>
          </a:xfrm>
          <a:prstGeom prst="roundRect">
            <a:avLst>
              <a:gd name="adj" fmla="val 10043"/>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r>
              <a:rPr lang="en-US" sz="2800" b="1" u="sng" dirty="0" smtClean="0"/>
              <a:t>Aims and scope</a:t>
            </a:r>
          </a:p>
          <a:p>
            <a:pPr marL="342900" indent="-342900" algn="l">
              <a:spcBef>
                <a:spcPts val="0"/>
              </a:spcBef>
              <a:buFont typeface="Arial" panose="020B0604020202020204" pitchFamily="34" charset="0"/>
              <a:buChar char="•"/>
            </a:pPr>
            <a:r>
              <a:rPr lang="en-US" sz="2400" b="1" dirty="0" smtClean="0"/>
              <a:t>Topics</a:t>
            </a:r>
          </a:p>
          <a:p>
            <a:pPr marL="342900" indent="-342900" algn="l">
              <a:spcBef>
                <a:spcPts val="0"/>
              </a:spcBef>
              <a:buFont typeface="Arial" panose="020B0604020202020204" pitchFamily="34" charset="0"/>
              <a:buChar char="•"/>
            </a:pPr>
            <a:r>
              <a:rPr lang="en-US" sz="2400" b="1" dirty="0" smtClean="0"/>
              <a:t>Readership</a:t>
            </a:r>
          </a:p>
          <a:p>
            <a:pPr marL="342900" indent="-342900" algn="l">
              <a:spcBef>
                <a:spcPts val="0"/>
              </a:spcBef>
              <a:buFont typeface="Arial" panose="020B0604020202020204" pitchFamily="34" charset="0"/>
              <a:buChar char="•"/>
            </a:pPr>
            <a:r>
              <a:rPr lang="en-US" sz="2400" b="1" dirty="0" smtClean="0"/>
              <a:t>Be sure to </a:t>
            </a:r>
            <a:r>
              <a:rPr lang="en-US" sz="2400" b="1" i="1" dirty="0" smtClean="0">
                <a:solidFill>
                  <a:srgbClr val="FFFF00"/>
                </a:solidFill>
              </a:rPr>
              <a:t>emphasize</a:t>
            </a:r>
            <a:endParaRPr lang="en-US" sz="2400" b="1" i="1" dirty="0">
              <a:solidFill>
                <a:srgbClr val="FFFF00"/>
              </a:solidFill>
            </a:endParaRPr>
          </a:p>
        </p:txBody>
      </p:sp>
      <p:sp>
        <p:nvSpPr>
          <p:cNvPr id="8" name="Rounded Rectangle 7"/>
          <p:cNvSpPr/>
          <p:nvPr/>
        </p:nvSpPr>
        <p:spPr>
          <a:xfrm>
            <a:off x="863588" y="4527164"/>
            <a:ext cx="3528392" cy="792088"/>
          </a:xfrm>
          <a:prstGeom prst="round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r>
              <a:rPr lang="en-US" sz="2800" b="1" dirty="0" smtClean="0"/>
              <a:t>Relevant references</a:t>
            </a:r>
            <a:endParaRPr lang="en-US" sz="2800" b="1" dirty="0"/>
          </a:p>
        </p:txBody>
      </p:sp>
      <p:sp>
        <p:nvSpPr>
          <p:cNvPr id="9" name="Rounded Rectangle 8"/>
          <p:cNvSpPr/>
          <p:nvPr/>
        </p:nvSpPr>
        <p:spPr>
          <a:xfrm>
            <a:off x="4716016" y="4527164"/>
            <a:ext cx="3528392" cy="792088"/>
          </a:xfrm>
          <a:prstGeom prst="round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r>
              <a:rPr lang="en-US" sz="2800" b="1" dirty="0" smtClean="0"/>
              <a:t>Writing style</a:t>
            </a:r>
            <a:endParaRPr lang="en-US" sz="2800" b="1" dirty="0"/>
          </a:p>
        </p:txBody>
      </p:sp>
    </p:spTree>
    <p:extLst>
      <p:ext uri="{BB962C8B-B14F-4D97-AF65-F5344CB8AC3E}">
        <p14:creationId xmlns:p14="http://schemas.microsoft.com/office/powerpoint/2010/main" val="236370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bg/>
                                          </p:spTgt>
                                        </p:tgtEl>
                                        <p:attrNameLst>
                                          <p:attrName>style.visibility</p:attrName>
                                        </p:attrNameLst>
                                      </p:cBhvr>
                                      <p:to>
                                        <p:strVal val="visible"/>
                                      </p:to>
                                    </p:set>
                                    <p:animEffect transition="in" filter="fade">
                                      <p:cBhvr>
                                        <p:cTn id="30" dur="500"/>
                                        <p:tgtEl>
                                          <p:spTgt spid="7">
                                            <p:bg/>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Effect transition="in" filter="fade">
                                      <p:cBhvr>
                                        <p:cTn id="33" dur="500"/>
                                        <p:tgtEl>
                                          <p:spTgt spid="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xEl>
                                              <p:pRg st="1" end="1"/>
                                            </p:txEl>
                                          </p:spTgt>
                                        </p:tgtEl>
                                        <p:attrNameLst>
                                          <p:attrName>style.visibility</p:attrName>
                                        </p:attrNameLst>
                                      </p:cBhvr>
                                      <p:to>
                                        <p:strVal val="visible"/>
                                      </p:to>
                                    </p:set>
                                    <p:animEffect transition="in" filter="fade">
                                      <p:cBhvr>
                                        <p:cTn id="38" dur="500"/>
                                        <p:tgtEl>
                                          <p:spTgt spid="7">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animEffect transition="in" filter="fade">
                                      <p:cBhvr>
                                        <p:cTn id="43" dur="500"/>
                                        <p:tgtEl>
                                          <p:spTgt spid="7">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
                                            <p:txEl>
                                              <p:pRg st="3" end="3"/>
                                            </p:txEl>
                                          </p:spTgt>
                                        </p:tgtEl>
                                        <p:attrNameLst>
                                          <p:attrName>style.visibility</p:attrName>
                                        </p:attrNameLst>
                                      </p:cBhvr>
                                      <p:to>
                                        <p:strVal val="visible"/>
                                      </p:to>
                                    </p:set>
                                    <p:animEffect transition="in" filter="fade">
                                      <p:cBhvr>
                                        <p:cTn id="48" dur="500"/>
                                        <p:tgtEl>
                                          <p:spTgt spid="7">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p"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12692" y="874474"/>
            <a:ext cx="5131104" cy="5755068"/>
          </a:xfrm>
          <a:prstGeom prst="rect">
            <a:avLst/>
          </a:prstGeom>
        </p:spPr>
      </p:pic>
      <p:sp>
        <p:nvSpPr>
          <p:cNvPr id="4" name="Title 3"/>
          <p:cNvSpPr>
            <a:spLocks noGrp="1"/>
          </p:cNvSpPr>
          <p:nvPr>
            <p:ph type="title"/>
          </p:nvPr>
        </p:nvSpPr>
        <p:spPr>
          <a:xfrm>
            <a:off x="520700" y="918000"/>
            <a:ext cx="8155238" cy="387798"/>
          </a:xfrm>
        </p:spPr>
        <p:txBody>
          <a:bodyPr/>
          <a:lstStyle/>
          <a:p>
            <a:r>
              <a:rPr lang="en-US" sz="2800" dirty="0" smtClean="0"/>
              <a:t>Factors to consider</a:t>
            </a:r>
            <a:endParaRPr lang="en-US" sz="2800" dirty="0"/>
          </a:p>
        </p:txBody>
      </p:sp>
      <p:sp>
        <p:nvSpPr>
          <p:cNvPr id="11" name="Rounded Rectangle 10"/>
          <p:cNvSpPr/>
          <p:nvPr/>
        </p:nvSpPr>
        <p:spPr bwMode="auto">
          <a:xfrm>
            <a:off x="7256628" y="2166046"/>
            <a:ext cx="1576672" cy="235155"/>
          </a:xfrm>
          <a:prstGeom prst="round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
        <p:nvSpPr>
          <p:cNvPr id="15" name="Rounded Rectangle 14"/>
          <p:cNvSpPr/>
          <p:nvPr/>
        </p:nvSpPr>
        <p:spPr bwMode="auto">
          <a:xfrm>
            <a:off x="3881400" y="4637550"/>
            <a:ext cx="3030912" cy="756966"/>
          </a:xfrm>
          <a:prstGeom prst="roundRect">
            <a:avLst>
              <a:gd name="adj" fmla="val 10821"/>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
        <p:nvSpPr>
          <p:cNvPr id="16" name="Rounded Rectangle 15"/>
          <p:cNvSpPr/>
          <p:nvPr/>
        </p:nvSpPr>
        <p:spPr bwMode="auto">
          <a:xfrm>
            <a:off x="3881400" y="5607249"/>
            <a:ext cx="3030912" cy="1016800"/>
          </a:xfrm>
          <a:prstGeom prst="roundRect">
            <a:avLst>
              <a:gd name="adj" fmla="val 7964"/>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
        <p:nvSpPr>
          <p:cNvPr id="12" name="Rounded Rectangle 11"/>
          <p:cNvSpPr/>
          <p:nvPr/>
        </p:nvSpPr>
        <p:spPr bwMode="auto">
          <a:xfrm>
            <a:off x="3881400" y="2948460"/>
            <a:ext cx="3210936" cy="360048"/>
          </a:xfrm>
          <a:prstGeom prst="round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
        <p:nvSpPr>
          <p:cNvPr id="18" name="Rounded Rectangle 17"/>
          <p:cNvSpPr/>
          <p:nvPr/>
        </p:nvSpPr>
        <p:spPr bwMode="auto">
          <a:xfrm>
            <a:off x="701484" y="1538963"/>
            <a:ext cx="2520336" cy="510778"/>
          </a:xfrm>
          <a:prstGeom prst="roundRect">
            <a:avLst/>
          </a:prstGeom>
          <a:solidFill>
            <a:schemeClr val="bg1"/>
          </a:solid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smtClean="0">
                <a:ln>
                  <a:noFill/>
                </a:ln>
                <a:solidFill>
                  <a:schemeClr val="tx2">
                    <a:lumMod val="75000"/>
                  </a:schemeClr>
                </a:solidFill>
                <a:effectLst/>
                <a:latin typeface="Arial" charset="0"/>
              </a:rPr>
              <a:t>Aims and scope</a:t>
            </a:r>
            <a:endParaRPr kumimoji="0" lang="en-US" sz="2400" b="0" i="0" u="none" strike="noStrike" cap="none" normalizeH="0" baseline="0">
              <a:ln>
                <a:noFill/>
              </a:ln>
              <a:solidFill>
                <a:schemeClr val="tx2">
                  <a:lumMod val="75000"/>
                </a:schemeClr>
              </a:solidFill>
              <a:effectLst/>
              <a:latin typeface="Arial" charset="0"/>
            </a:endParaRPr>
          </a:p>
        </p:txBody>
      </p:sp>
      <p:sp>
        <p:nvSpPr>
          <p:cNvPr id="19" name="Rounded Rectangle 18"/>
          <p:cNvSpPr/>
          <p:nvPr/>
        </p:nvSpPr>
        <p:spPr bwMode="auto">
          <a:xfrm>
            <a:off x="701484" y="2468162"/>
            <a:ext cx="2520336" cy="510778"/>
          </a:xfrm>
          <a:prstGeom prst="roundRect">
            <a:avLst/>
          </a:prstGeom>
          <a:solidFill>
            <a:schemeClr val="bg1"/>
          </a:solid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2">
                    <a:lumMod val="75000"/>
                  </a:schemeClr>
                </a:solidFill>
                <a:effectLst/>
                <a:latin typeface="Arial" charset="0"/>
              </a:rPr>
              <a:t>Readership</a:t>
            </a:r>
            <a:endParaRPr kumimoji="0" lang="en-US" sz="2400" b="0" i="0" u="none" strike="noStrike" cap="none" normalizeH="0" baseline="0" dirty="0">
              <a:ln>
                <a:noFill/>
              </a:ln>
              <a:solidFill>
                <a:schemeClr val="tx2">
                  <a:lumMod val="75000"/>
                </a:schemeClr>
              </a:solidFill>
              <a:effectLst/>
              <a:latin typeface="Arial" charset="0"/>
            </a:endParaRPr>
          </a:p>
        </p:txBody>
      </p:sp>
      <p:sp>
        <p:nvSpPr>
          <p:cNvPr id="20" name="Rounded Rectangle 19"/>
          <p:cNvSpPr/>
          <p:nvPr/>
        </p:nvSpPr>
        <p:spPr bwMode="auto">
          <a:xfrm>
            <a:off x="701484" y="3402436"/>
            <a:ext cx="2520336" cy="510778"/>
          </a:xfrm>
          <a:prstGeom prst="roundRect">
            <a:avLst/>
          </a:prstGeom>
          <a:solidFill>
            <a:schemeClr val="bg1"/>
          </a:solid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2">
                    <a:lumMod val="75000"/>
                  </a:schemeClr>
                </a:solidFill>
                <a:effectLst/>
                <a:latin typeface="Arial" charset="0"/>
              </a:rPr>
              <a:t>Indexing</a:t>
            </a:r>
            <a:endParaRPr kumimoji="0" lang="en-US" sz="2400" b="0" i="0" u="none" strike="noStrike" cap="none" normalizeH="0" baseline="0" dirty="0">
              <a:ln>
                <a:noFill/>
              </a:ln>
              <a:solidFill>
                <a:schemeClr val="tx2">
                  <a:lumMod val="75000"/>
                </a:schemeClr>
              </a:solidFill>
              <a:effectLst/>
              <a:latin typeface="Arial" charset="0"/>
            </a:endParaRPr>
          </a:p>
        </p:txBody>
      </p:sp>
      <p:sp>
        <p:nvSpPr>
          <p:cNvPr id="21" name="Rounded Rectangle 20"/>
          <p:cNvSpPr/>
          <p:nvPr/>
        </p:nvSpPr>
        <p:spPr bwMode="auto">
          <a:xfrm>
            <a:off x="689604" y="4336710"/>
            <a:ext cx="2520336" cy="510778"/>
          </a:xfrm>
          <a:prstGeom prst="roundRect">
            <a:avLst/>
          </a:prstGeom>
          <a:solidFill>
            <a:schemeClr val="bg1"/>
          </a:solid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2">
                    <a:lumMod val="75000"/>
                  </a:schemeClr>
                </a:solidFill>
                <a:effectLst/>
                <a:latin typeface="Arial" charset="0"/>
              </a:rPr>
              <a:t>Open access</a:t>
            </a:r>
            <a:endParaRPr kumimoji="0" lang="en-US" sz="2400" b="0" i="0" u="none" strike="noStrike" cap="none" normalizeH="0" baseline="0" dirty="0">
              <a:ln>
                <a:noFill/>
              </a:ln>
              <a:solidFill>
                <a:schemeClr val="tx2">
                  <a:lumMod val="75000"/>
                </a:schemeClr>
              </a:solidFill>
              <a:effectLst/>
              <a:latin typeface="Arial" charset="0"/>
            </a:endParaRPr>
          </a:p>
        </p:txBody>
      </p:sp>
      <p:sp>
        <p:nvSpPr>
          <p:cNvPr id="22" name="Rounded Rectangle 21"/>
          <p:cNvSpPr/>
          <p:nvPr/>
        </p:nvSpPr>
        <p:spPr bwMode="auto">
          <a:xfrm>
            <a:off x="701484" y="5265909"/>
            <a:ext cx="2520336" cy="510778"/>
          </a:xfrm>
          <a:prstGeom prst="roundRect">
            <a:avLst/>
          </a:prstGeom>
          <a:solidFill>
            <a:schemeClr val="bg1"/>
          </a:solid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2">
                    <a:lumMod val="75000"/>
                  </a:schemeClr>
                </a:solidFill>
                <a:effectLst/>
                <a:latin typeface="Arial" charset="0"/>
              </a:rPr>
              <a:t>Impact factor</a:t>
            </a:r>
            <a:endParaRPr kumimoji="0" lang="en-US" sz="2400" b="0" i="0" u="none" strike="noStrike" cap="none" normalizeH="0" baseline="0" dirty="0">
              <a:ln>
                <a:noFill/>
              </a:ln>
              <a:solidFill>
                <a:schemeClr val="tx2">
                  <a:lumMod val="75000"/>
                </a:schemeClr>
              </a:solidFill>
              <a:effectLst/>
              <a:latin typeface="Arial" charset="0"/>
            </a:endParaRPr>
          </a:p>
        </p:txBody>
      </p:sp>
    </p:spTree>
    <p:extLst>
      <p:ext uri="{BB962C8B-B14F-4D97-AF65-F5344CB8AC3E}">
        <p14:creationId xmlns:p14="http://schemas.microsoft.com/office/powerpoint/2010/main" val="30519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mph" presetSubtype="0" grpId="1" nodeType="clickEffect">
                                  <p:stCondLst>
                                    <p:cond delay="0"/>
                                  </p:stCondLst>
                                  <p:childTnLst>
                                    <p:set>
                                      <p:cBhvr rctx="PPT">
                                        <p:cTn id="45" dur="indefinite"/>
                                        <p:tgtEl>
                                          <p:spTgt spid="18"/>
                                        </p:tgtEl>
                                        <p:attrNameLst>
                                          <p:attrName>style.opacity</p:attrName>
                                        </p:attrNameLst>
                                      </p:cBhvr>
                                      <p:to>
                                        <p:strVal val="0.5"/>
                                      </p:to>
                                    </p:set>
                                    <p:animEffect filter="image" prLst="opacity: 0.5">
                                      <p:cBhvr rctx="IE">
                                        <p:cTn id="46" dur="indefinite"/>
                                        <p:tgtEl>
                                          <p:spTgt spid="18"/>
                                        </p:tgtEl>
                                      </p:cBhvr>
                                    </p:animEffect>
                                  </p:childTnLst>
                                </p:cTn>
                              </p:par>
                              <p:par>
                                <p:cTn id="47" presetID="9" presetClass="emph" presetSubtype="0" grpId="1" nodeType="withEffect">
                                  <p:stCondLst>
                                    <p:cond delay="0"/>
                                  </p:stCondLst>
                                  <p:childTnLst>
                                    <p:set>
                                      <p:cBhvr rctx="PPT">
                                        <p:cTn id="48" dur="indefinite"/>
                                        <p:tgtEl>
                                          <p:spTgt spid="19"/>
                                        </p:tgtEl>
                                        <p:attrNameLst>
                                          <p:attrName>style.opacity</p:attrName>
                                        </p:attrNameLst>
                                      </p:cBhvr>
                                      <p:to>
                                        <p:strVal val="0.5"/>
                                      </p:to>
                                    </p:set>
                                    <p:animEffect filter="image" prLst="opacity: 0.5">
                                      <p:cBhvr rctx="IE">
                                        <p:cTn id="49" dur="indefinite"/>
                                        <p:tgtEl>
                                          <p:spTgt spid="19"/>
                                        </p:tgtEl>
                                      </p:cBhvr>
                                    </p:animEffect>
                                  </p:childTnLst>
                                </p:cTn>
                              </p:par>
                              <p:par>
                                <p:cTn id="50" presetID="9" presetClass="emph" presetSubtype="0" grpId="1" nodeType="withEffect">
                                  <p:stCondLst>
                                    <p:cond delay="0"/>
                                  </p:stCondLst>
                                  <p:childTnLst>
                                    <p:set>
                                      <p:cBhvr rctx="PPT">
                                        <p:cTn id="51" dur="indefinite"/>
                                        <p:tgtEl>
                                          <p:spTgt spid="20"/>
                                        </p:tgtEl>
                                        <p:attrNameLst>
                                          <p:attrName>style.opacity</p:attrName>
                                        </p:attrNameLst>
                                      </p:cBhvr>
                                      <p:to>
                                        <p:strVal val="0.5"/>
                                      </p:to>
                                    </p:set>
                                    <p:animEffect filter="image" prLst="opacity: 0.5">
                                      <p:cBhvr rctx="IE">
                                        <p:cTn id="52" dur="indefinite"/>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mph" presetSubtype="0" fill="hold" grpId="1" nodeType="clickEffect">
                                  <p:stCondLst>
                                    <p:cond delay="0"/>
                                  </p:stCondLst>
                                  <p:childTnLst>
                                    <p:animScale>
                                      <p:cBhvr>
                                        <p:cTn id="56" dur="2000" fill="hold"/>
                                        <p:tgtEl>
                                          <p:spTgt spid="2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P spid="12" grpId="0" animBg="1"/>
      <p:bldP spid="18" grpId="0" animBg="1"/>
      <p:bldP spid="18" grpId="1" animBg="1"/>
      <p:bldP spid="19" grpId="0" animBg="1"/>
      <p:bldP spid="19" grpId="1" animBg="1"/>
      <p:bldP spid="20" grpId="0" animBg="1"/>
      <p:bldP spid="20" grpId="1" animBg="1"/>
      <p:bldP spid="21" grpId="0" animBg="1"/>
      <p:bldP spid="21" grpId="1"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96900" y="788678"/>
            <a:ext cx="8305800" cy="288925"/>
          </a:xfrm>
        </p:spPr>
        <p:txBody>
          <a:bodyPr/>
          <a:lstStyle/>
          <a:p>
            <a:r>
              <a:rPr lang="de-DE" dirty="0" smtClean="0"/>
              <a:t>Open </a:t>
            </a:r>
            <a:r>
              <a:rPr lang="de-DE" dirty="0" err="1" smtClean="0"/>
              <a:t>access</a:t>
            </a:r>
            <a:r>
              <a:rPr lang="de-DE" dirty="0" smtClean="0"/>
              <a:t> </a:t>
            </a:r>
            <a:r>
              <a:rPr lang="de-DE" dirty="0" err="1" smtClean="0"/>
              <a:t>to</a:t>
            </a:r>
            <a:r>
              <a:rPr lang="de-DE" dirty="0" smtClean="0"/>
              <a:t> </a:t>
            </a:r>
            <a:r>
              <a:rPr lang="de-DE" dirty="0" err="1" smtClean="0"/>
              <a:t>research</a:t>
            </a:r>
            <a:r>
              <a:rPr lang="de-DE" dirty="0" smtClean="0"/>
              <a:t> </a:t>
            </a:r>
            <a:r>
              <a:rPr lang="de-DE" dirty="0" err="1" smtClean="0"/>
              <a:t>output</a:t>
            </a:r>
            <a:r>
              <a:rPr lang="de-DE" dirty="0" smtClean="0"/>
              <a:t> </a:t>
            </a:r>
            <a:r>
              <a:rPr lang="de-DE" dirty="0" err="1" smtClean="0"/>
              <a:t>is</a:t>
            </a:r>
            <a:r>
              <a:rPr lang="de-DE" dirty="0" smtClean="0"/>
              <a:t> </a:t>
            </a:r>
            <a:r>
              <a:rPr lang="de-DE" dirty="0" err="1" smtClean="0"/>
              <a:t>becoming</a:t>
            </a:r>
            <a:r>
              <a:rPr lang="de-DE" dirty="0" smtClean="0"/>
              <a:t> </a:t>
            </a:r>
            <a:r>
              <a:rPr lang="de-DE" dirty="0" err="1" smtClean="0"/>
              <a:t>mandatory</a:t>
            </a:r>
            <a:endParaRPr lang="de-DE" dirty="0" smtClean="0"/>
          </a:p>
        </p:txBody>
      </p:sp>
      <p:sp>
        <p:nvSpPr>
          <p:cNvPr id="7171" name="Inhaltsplatzhalter 3"/>
          <p:cNvSpPr>
            <a:spLocks noGrp="1"/>
          </p:cNvSpPr>
          <p:nvPr>
            <p:ph idx="4294967295"/>
          </p:nvPr>
        </p:nvSpPr>
        <p:spPr>
          <a:xfrm>
            <a:off x="409492" y="5639039"/>
            <a:ext cx="8370065" cy="861774"/>
          </a:xfrm>
          <a:prstGeom prst="rect">
            <a:avLst/>
          </a:prstGeom>
        </p:spPr>
        <p:txBody>
          <a:bodyPr/>
          <a:lstStyle/>
          <a:p>
            <a:pPr>
              <a:buFont typeface="Times" pitchFamily="18" charset="0"/>
              <a:buNone/>
            </a:pPr>
            <a:r>
              <a:rPr lang="en-US" sz="1400" dirty="0"/>
              <a:t>The Registry of Open Access Repositories Mandatory Archiving Policies (ROARMAP) is a searchable international registry charting the growth of open access mandates adopted by universities, research institutions and research funders that require their researchers to provide open access to their peer-reviewed research article output by depositing it in an open access repository.</a:t>
            </a:r>
            <a:endParaRPr lang="en-US" sz="1400" dirty="0" smtClean="0"/>
          </a:p>
        </p:txBody>
      </p:sp>
      <p:sp>
        <p:nvSpPr>
          <p:cNvPr id="7172" name="Text Box 4"/>
          <p:cNvSpPr txBox="1">
            <a:spLocks noChangeArrowheads="1"/>
          </p:cNvSpPr>
          <p:nvPr/>
        </p:nvSpPr>
        <p:spPr bwMode="auto">
          <a:xfrm>
            <a:off x="1290675" y="6500813"/>
            <a:ext cx="7781925" cy="246062"/>
          </a:xfrm>
          <a:prstGeom prst="rect">
            <a:avLst/>
          </a:prstGeom>
          <a:noFill/>
          <a:ln w="9525">
            <a:noFill/>
            <a:miter lim="800000"/>
            <a:headEnd/>
            <a:tailEnd/>
          </a:ln>
        </p:spPr>
        <p:txBody>
          <a:bodyPr>
            <a:spAutoFit/>
          </a:bodyPr>
          <a:lstStyle/>
          <a:p>
            <a:pPr eaLnBrk="0" hangingPunct="0">
              <a:spcBef>
                <a:spcPct val="50000"/>
              </a:spcBef>
            </a:pPr>
            <a:r>
              <a:rPr lang="de-DE" sz="1000" dirty="0"/>
              <a:t>Source: http://roarmap.eprints.org/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1485900"/>
            <a:ext cx="714375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617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0700" y="918000"/>
            <a:ext cx="8155238" cy="387798"/>
          </a:xfrm>
        </p:spPr>
        <p:txBody>
          <a:bodyPr/>
          <a:lstStyle/>
          <a:p>
            <a:r>
              <a:rPr lang="en-US" sz="2800" dirty="0" smtClean="0"/>
              <a:t>Benefits of open access</a:t>
            </a:r>
            <a:endParaRPr lang="en-US" sz="2800" dirty="0"/>
          </a:p>
        </p:txBody>
      </p:sp>
      <p:sp>
        <p:nvSpPr>
          <p:cNvPr id="2" name="Rounded Rectangle 1"/>
          <p:cNvSpPr/>
          <p:nvPr/>
        </p:nvSpPr>
        <p:spPr bwMode="auto">
          <a:xfrm>
            <a:off x="407759" y="4482230"/>
            <a:ext cx="4155838" cy="510778"/>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2400" b="1" dirty="0" smtClean="0">
                <a:solidFill>
                  <a:schemeClr val="bg1"/>
                </a:solidFill>
                <a:latin typeface="Calibri" charset="0"/>
                <a:ea typeface="Calibri" charset="0"/>
                <a:cs typeface="Calibri" charset="0"/>
              </a:rPr>
              <a:t>Author r</a:t>
            </a:r>
            <a:r>
              <a:rPr kumimoji="0" lang="en-US" sz="2400" b="1" i="0" u="none" strike="noStrike" cap="none" normalizeH="0" baseline="0" dirty="0" smtClean="0">
                <a:ln>
                  <a:noFill/>
                </a:ln>
                <a:solidFill>
                  <a:schemeClr val="bg1"/>
                </a:solidFill>
                <a:effectLst/>
                <a:latin typeface="Calibri" charset="0"/>
                <a:ea typeface="Calibri" charset="0"/>
                <a:cs typeface="Calibri" charset="0"/>
              </a:rPr>
              <a:t>etains copyright</a:t>
            </a:r>
            <a:endParaRPr kumimoji="0" lang="en-US" sz="2400" b="1" i="0" u="none" strike="noStrike" cap="none" normalizeH="0" baseline="0" dirty="0">
              <a:ln>
                <a:noFill/>
              </a:ln>
              <a:solidFill>
                <a:schemeClr val="bg1"/>
              </a:solidFill>
              <a:effectLst/>
              <a:latin typeface="Calibri" charset="0"/>
              <a:ea typeface="Calibri" charset="0"/>
              <a:cs typeface="Calibri" charset="0"/>
            </a:endParaRPr>
          </a:p>
        </p:txBody>
      </p:sp>
      <p:sp>
        <p:nvSpPr>
          <p:cNvPr id="14" name="Rounded Rectangle 13"/>
          <p:cNvSpPr/>
          <p:nvPr/>
        </p:nvSpPr>
        <p:spPr bwMode="auto">
          <a:xfrm>
            <a:off x="2422395" y="5181757"/>
            <a:ext cx="4358341" cy="919401"/>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2400" b="1" dirty="0" smtClean="0">
                <a:solidFill>
                  <a:schemeClr val="bg1"/>
                </a:solidFill>
                <a:latin typeface="Calibri" charset="0"/>
                <a:ea typeface="Calibri" charset="0"/>
                <a:cs typeface="Calibri" charset="0"/>
              </a:rPr>
              <a:t>Less restrictions on word/figure limits (online only)</a:t>
            </a:r>
            <a:endParaRPr kumimoji="0" lang="en-US" sz="2400" b="1" i="0" u="none" strike="noStrike" cap="none" normalizeH="0" baseline="0" dirty="0">
              <a:ln>
                <a:noFill/>
              </a:ln>
              <a:solidFill>
                <a:schemeClr val="bg1"/>
              </a:solidFill>
              <a:effectLst/>
              <a:latin typeface="Calibri" charset="0"/>
              <a:ea typeface="Calibri" charset="0"/>
              <a:cs typeface="Calibri" charset="0"/>
            </a:endParaRPr>
          </a:p>
        </p:txBody>
      </p:sp>
      <p:sp>
        <p:nvSpPr>
          <p:cNvPr id="17" name="Rounded Rectangle 16"/>
          <p:cNvSpPr/>
          <p:nvPr/>
        </p:nvSpPr>
        <p:spPr bwMode="auto">
          <a:xfrm>
            <a:off x="4646726" y="4482230"/>
            <a:ext cx="4155838" cy="510778"/>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2400" b="1" dirty="0" smtClean="0">
                <a:solidFill>
                  <a:schemeClr val="bg1"/>
                </a:solidFill>
                <a:latin typeface="Calibri" charset="0"/>
                <a:ea typeface="Calibri" charset="0"/>
                <a:cs typeface="Calibri" charset="0"/>
              </a:rPr>
              <a:t>Published immediately online</a:t>
            </a:r>
            <a:endParaRPr kumimoji="0" lang="en-US" sz="2400" b="1" i="0" u="none" strike="noStrike" cap="none" normalizeH="0" baseline="0" dirty="0">
              <a:ln>
                <a:noFill/>
              </a:ln>
              <a:solidFill>
                <a:schemeClr val="bg1"/>
              </a:solidFill>
              <a:effectLst/>
              <a:latin typeface="Calibri" charset="0"/>
              <a:ea typeface="Calibri" charset="0"/>
              <a:cs typeface="Calibri" charset="0"/>
            </a:endParaRPr>
          </a:p>
        </p:txBody>
      </p:sp>
      <p:sp>
        <p:nvSpPr>
          <p:cNvPr id="23" name="Rounded Rectangle 22"/>
          <p:cNvSpPr/>
          <p:nvPr/>
        </p:nvSpPr>
        <p:spPr bwMode="auto">
          <a:xfrm>
            <a:off x="407759" y="1538748"/>
            <a:ext cx="4155838" cy="2702778"/>
          </a:xfrm>
          <a:prstGeom prst="roundRect">
            <a:avLst>
              <a:gd name="adj" fmla="val 9919"/>
            </a:avLst>
          </a:prstGeom>
          <a:solidFill>
            <a:schemeClr val="bg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2800" b="1" i="1" dirty="0" smtClean="0">
                <a:solidFill>
                  <a:schemeClr val="accent1"/>
                </a:solidFill>
                <a:latin typeface="Calibri" charset="0"/>
                <a:ea typeface="Calibri" charset="0"/>
                <a:cs typeface="Calibri" charset="0"/>
              </a:rPr>
              <a:t>Increased accessibility</a:t>
            </a:r>
          </a:p>
          <a:p>
            <a:pPr marL="342900" marR="0" indent="-342900" algn="l" defTabSz="914400" rtl="0" eaLnBrk="0" fontAlgn="base" latinLnBrk="0" hangingPunct="0">
              <a:lnSpc>
                <a:spcPct val="100000"/>
              </a:lnSpc>
              <a:spcBef>
                <a:spcPct val="50000"/>
              </a:spcBef>
              <a:spcAft>
                <a:spcPct val="0"/>
              </a:spcAft>
              <a:buClr>
                <a:schemeClr val="accent1"/>
              </a:buClr>
              <a:buSzTx/>
              <a:buFont typeface="Arial" charset="0"/>
              <a:buChar char="•"/>
              <a:tabLst/>
            </a:pPr>
            <a:r>
              <a:rPr kumimoji="0" lang="en-US" sz="2400" b="0" i="0" u="none" strike="noStrike" cap="none" normalizeH="0" baseline="0" dirty="0" smtClean="0">
                <a:ln>
                  <a:noFill/>
                </a:ln>
                <a:solidFill>
                  <a:schemeClr val="tx2"/>
                </a:solidFill>
                <a:effectLst/>
                <a:latin typeface="Calibri" charset="0"/>
                <a:ea typeface="Calibri" charset="0"/>
                <a:cs typeface="Calibri" charset="0"/>
              </a:rPr>
              <a:t>Researchers</a:t>
            </a:r>
            <a:r>
              <a:rPr kumimoji="0" lang="en-US" sz="2400" b="0" i="0" u="none" strike="noStrike" cap="none" normalizeH="0" dirty="0" smtClean="0">
                <a:ln>
                  <a:noFill/>
                </a:ln>
                <a:solidFill>
                  <a:schemeClr val="tx2"/>
                </a:solidFill>
                <a:effectLst/>
                <a:latin typeface="Calibri" charset="0"/>
                <a:ea typeface="Calibri" charset="0"/>
                <a:cs typeface="Calibri" charset="0"/>
              </a:rPr>
              <a:t> worldwide can download/read your paper</a:t>
            </a:r>
          </a:p>
          <a:p>
            <a:pPr marL="342900" marR="0" indent="-342900" algn="l" defTabSz="914400" rtl="0" eaLnBrk="0" fontAlgn="base" latinLnBrk="0" hangingPunct="0">
              <a:lnSpc>
                <a:spcPct val="100000"/>
              </a:lnSpc>
              <a:spcBef>
                <a:spcPct val="50000"/>
              </a:spcBef>
              <a:spcAft>
                <a:spcPct val="0"/>
              </a:spcAft>
              <a:buClr>
                <a:schemeClr val="accent1"/>
              </a:buClr>
              <a:buSzTx/>
              <a:buFont typeface="Arial" charset="0"/>
              <a:buChar char="•"/>
              <a:tabLst/>
            </a:pPr>
            <a:r>
              <a:rPr lang="en-US" sz="2400" baseline="0" dirty="0" smtClean="0">
                <a:latin typeface="Calibri" charset="0"/>
                <a:ea typeface="Calibri" charset="0"/>
                <a:cs typeface="Calibri" charset="0"/>
              </a:rPr>
              <a:t>Government/industry</a:t>
            </a:r>
            <a:r>
              <a:rPr lang="en-US" sz="2400" baseline="30000" dirty="0" smtClean="0">
                <a:latin typeface="Calibri" charset="0"/>
                <a:ea typeface="Calibri" charset="0"/>
                <a:cs typeface="Calibri" charset="0"/>
              </a:rPr>
              <a:t>1</a:t>
            </a:r>
            <a:endParaRPr lang="en-US" sz="2400" baseline="30000" dirty="0">
              <a:latin typeface="Calibri" charset="0"/>
              <a:ea typeface="Calibri" charset="0"/>
              <a:cs typeface="Calibri" charset="0"/>
            </a:endParaRPr>
          </a:p>
          <a:p>
            <a:pPr marL="342900" marR="0" indent="-342900" algn="l" defTabSz="914400" rtl="0" eaLnBrk="0" fontAlgn="base" latinLnBrk="0" hangingPunct="0">
              <a:lnSpc>
                <a:spcPct val="100000"/>
              </a:lnSpc>
              <a:spcBef>
                <a:spcPct val="50000"/>
              </a:spcBef>
              <a:spcAft>
                <a:spcPct val="0"/>
              </a:spcAft>
              <a:buClr>
                <a:schemeClr val="accent1"/>
              </a:buClr>
              <a:buSzTx/>
              <a:buFont typeface="Arial" charset="0"/>
              <a:buChar char="•"/>
              <a:tabLst/>
            </a:pPr>
            <a:r>
              <a:rPr lang="en-US" sz="2400" dirty="0" smtClean="0">
                <a:latin typeface="Calibri" charset="0"/>
                <a:ea typeface="Calibri" charset="0"/>
                <a:cs typeface="Calibri" charset="0"/>
              </a:rPr>
              <a:t>Emerging markets</a:t>
            </a:r>
            <a:endParaRPr kumimoji="0" lang="en-US" sz="2400" b="0" i="0" u="none" strike="noStrike" cap="none" normalizeH="0" baseline="0" dirty="0">
              <a:ln>
                <a:noFill/>
              </a:ln>
              <a:solidFill>
                <a:schemeClr val="tx2"/>
              </a:solidFill>
              <a:effectLst/>
              <a:latin typeface="Calibri" charset="0"/>
              <a:ea typeface="Calibri" charset="0"/>
              <a:cs typeface="Calibri" charset="0"/>
            </a:endParaRPr>
          </a:p>
        </p:txBody>
      </p:sp>
      <p:sp>
        <p:nvSpPr>
          <p:cNvPr id="24" name="Rounded Rectangle 23"/>
          <p:cNvSpPr/>
          <p:nvPr/>
        </p:nvSpPr>
        <p:spPr bwMode="auto">
          <a:xfrm>
            <a:off x="4646726" y="1538748"/>
            <a:ext cx="4155838" cy="2702778"/>
          </a:xfrm>
          <a:prstGeom prst="roundRect">
            <a:avLst>
              <a:gd name="adj" fmla="val 9919"/>
            </a:avLst>
          </a:prstGeom>
          <a:solidFill>
            <a:schemeClr val="bg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2800" b="1" i="1" dirty="0" smtClean="0">
                <a:solidFill>
                  <a:schemeClr val="accent1"/>
                </a:solidFill>
                <a:latin typeface="Calibri" charset="0"/>
                <a:ea typeface="Calibri" charset="0"/>
                <a:cs typeface="Calibri" charset="0"/>
              </a:rPr>
              <a:t>Increased downloads</a:t>
            </a:r>
          </a:p>
          <a:p>
            <a:pPr marL="342900" marR="0" indent="-342900" algn="l" defTabSz="914400" rtl="0" eaLnBrk="0" fontAlgn="base" latinLnBrk="0" hangingPunct="0">
              <a:lnSpc>
                <a:spcPct val="100000"/>
              </a:lnSpc>
              <a:spcBef>
                <a:spcPct val="50000"/>
              </a:spcBef>
              <a:spcAft>
                <a:spcPct val="0"/>
              </a:spcAft>
              <a:buClr>
                <a:schemeClr val="accent1"/>
              </a:buClr>
              <a:buSzTx/>
              <a:buFont typeface="Arial" charset="0"/>
              <a:buChar char="•"/>
              <a:tabLst/>
            </a:pPr>
            <a:r>
              <a:rPr kumimoji="0" lang="en-US" sz="2400" b="0" i="0" u="none" strike="noStrike" cap="none" normalizeH="0" baseline="0" dirty="0" smtClean="0">
                <a:ln>
                  <a:noFill/>
                </a:ln>
                <a:solidFill>
                  <a:schemeClr val="tx2"/>
                </a:solidFill>
                <a:effectLst/>
                <a:latin typeface="Calibri" charset="0"/>
                <a:ea typeface="Calibri" charset="0"/>
                <a:cs typeface="Calibri" charset="0"/>
              </a:rPr>
              <a:t>OA articles downloaded</a:t>
            </a:r>
            <a:r>
              <a:rPr kumimoji="0" lang="en-US" sz="2400" b="0" i="0" u="none" strike="noStrike" cap="none" normalizeH="0" dirty="0" smtClean="0">
                <a:ln>
                  <a:noFill/>
                </a:ln>
                <a:solidFill>
                  <a:schemeClr val="tx2"/>
                </a:solidFill>
                <a:effectLst/>
                <a:latin typeface="Calibri" charset="0"/>
                <a:ea typeface="Calibri" charset="0"/>
                <a:cs typeface="Calibri" charset="0"/>
              </a:rPr>
              <a:t> more often</a:t>
            </a:r>
            <a:r>
              <a:rPr kumimoji="0" lang="en-US" sz="2400" b="0" i="0" u="none" strike="noStrike" cap="none" normalizeH="0" baseline="30000" dirty="0" smtClean="0">
                <a:ln>
                  <a:noFill/>
                </a:ln>
                <a:solidFill>
                  <a:schemeClr val="tx2"/>
                </a:solidFill>
                <a:effectLst/>
                <a:latin typeface="Calibri" charset="0"/>
                <a:ea typeface="Calibri" charset="0"/>
                <a:cs typeface="Calibri" charset="0"/>
              </a:rPr>
              <a:t>2</a:t>
            </a:r>
          </a:p>
          <a:p>
            <a:pPr marL="342900" marR="0" indent="-342900" algn="l" defTabSz="914400" rtl="0" eaLnBrk="0" fontAlgn="base" latinLnBrk="0" hangingPunct="0">
              <a:lnSpc>
                <a:spcPct val="100000"/>
              </a:lnSpc>
              <a:spcBef>
                <a:spcPct val="50000"/>
              </a:spcBef>
              <a:spcAft>
                <a:spcPct val="0"/>
              </a:spcAft>
              <a:buClr>
                <a:schemeClr val="accent1"/>
              </a:buClr>
              <a:buSzTx/>
              <a:buFont typeface="Arial" charset="0"/>
              <a:buChar char="•"/>
              <a:tabLst/>
            </a:pPr>
            <a:r>
              <a:rPr lang="en-US" sz="2400" baseline="0" dirty="0" smtClean="0">
                <a:latin typeface="Calibri" charset="0"/>
                <a:ea typeface="Calibri" charset="0"/>
                <a:cs typeface="Calibri" charset="0"/>
              </a:rPr>
              <a:t>Social</a:t>
            </a:r>
            <a:r>
              <a:rPr lang="en-US" sz="2400" dirty="0" smtClean="0">
                <a:latin typeface="Calibri" charset="0"/>
                <a:ea typeface="Calibri" charset="0"/>
                <a:cs typeface="Calibri" charset="0"/>
              </a:rPr>
              <a:t> network advantage</a:t>
            </a:r>
            <a:r>
              <a:rPr lang="en-US" sz="2400" baseline="30000" dirty="0" smtClean="0">
                <a:latin typeface="Calibri" charset="0"/>
                <a:ea typeface="Calibri" charset="0"/>
                <a:cs typeface="Calibri" charset="0"/>
              </a:rPr>
              <a:t>3</a:t>
            </a:r>
          </a:p>
          <a:p>
            <a:pPr marL="342900" marR="0" indent="-342900" algn="l" defTabSz="914400" rtl="0" eaLnBrk="0" fontAlgn="base" latinLnBrk="0" hangingPunct="0">
              <a:lnSpc>
                <a:spcPct val="100000"/>
              </a:lnSpc>
              <a:spcBef>
                <a:spcPct val="50000"/>
              </a:spcBef>
              <a:spcAft>
                <a:spcPct val="0"/>
              </a:spcAft>
              <a:buClr>
                <a:schemeClr val="accent1"/>
              </a:buClr>
              <a:buSzTx/>
              <a:buFont typeface="Arial" charset="0"/>
              <a:buChar char="•"/>
              <a:tabLst/>
            </a:pPr>
            <a:r>
              <a:rPr kumimoji="0" lang="en-US" sz="2400" b="0" i="0" u="none" strike="noStrike" cap="none" normalizeH="0" baseline="0" dirty="0" smtClean="0">
                <a:ln>
                  <a:noFill/>
                </a:ln>
                <a:solidFill>
                  <a:schemeClr val="tx2"/>
                </a:solidFill>
                <a:effectLst/>
                <a:latin typeface="Calibri" charset="0"/>
                <a:ea typeface="Calibri" charset="0"/>
                <a:cs typeface="Calibri" charset="0"/>
              </a:rPr>
              <a:t>More</a:t>
            </a:r>
            <a:r>
              <a:rPr kumimoji="0" lang="en-US" sz="2400" b="0" i="0" u="none" strike="noStrike" cap="none" normalizeH="0" dirty="0" smtClean="0">
                <a:ln>
                  <a:noFill/>
                </a:ln>
                <a:solidFill>
                  <a:schemeClr val="tx2"/>
                </a:solidFill>
                <a:effectLst/>
                <a:latin typeface="Calibri" charset="0"/>
                <a:ea typeface="Calibri" charset="0"/>
                <a:cs typeface="Calibri" charset="0"/>
              </a:rPr>
              <a:t> impact in the field</a:t>
            </a:r>
            <a:endParaRPr kumimoji="0" lang="en-US" sz="2400" b="0" i="0" u="none" strike="noStrike" cap="none" normalizeH="0" baseline="0" dirty="0">
              <a:ln>
                <a:noFill/>
              </a:ln>
              <a:solidFill>
                <a:schemeClr val="tx2"/>
              </a:solidFill>
              <a:effectLst/>
              <a:latin typeface="Calibri" charset="0"/>
              <a:ea typeface="Calibri" charset="0"/>
              <a:cs typeface="Calibri" charset="0"/>
            </a:endParaRPr>
          </a:p>
        </p:txBody>
      </p:sp>
      <p:sp>
        <p:nvSpPr>
          <p:cNvPr id="5" name="TextBox 4"/>
          <p:cNvSpPr txBox="1"/>
          <p:nvPr/>
        </p:nvSpPr>
        <p:spPr>
          <a:xfrm>
            <a:off x="6642276" y="6219372"/>
            <a:ext cx="2445610" cy="540072"/>
          </a:xfrm>
          <a:prstGeom prst="rect">
            <a:avLst/>
          </a:prstGeom>
          <a:noFill/>
        </p:spPr>
        <p:txBody>
          <a:bodyPr wrap="square" lIns="0" tIns="0" rIns="0" bIns="0" rtlCol="0">
            <a:noAutofit/>
          </a:bodyPr>
          <a:lstStyle/>
          <a:p>
            <a:pPr marL="228600" indent="-228600" algn="l">
              <a:spcBef>
                <a:spcPts val="0"/>
              </a:spcBef>
              <a:buClr>
                <a:schemeClr val="accent2"/>
              </a:buClr>
              <a:buSzPct val="100000"/>
              <a:buAutoNum type="arabicPeriod"/>
            </a:pPr>
            <a:r>
              <a:rPr lang="en-US" sz="1000" dirty="0" smtClean="0">
                <a:latin typeface="+mn-lt"/>
              </a:rPr>
              <a:t>Davis PM. </a:t>
            </a:r>
            <a:r>
              <a:rPr lang="en-US" sz="1000" dirty="0" err="1" smtClean="0">
                <a:latin typeface="+mn-lt"/>
              </a:rPr>
              <a:t>Faseb</a:t>
            </a:r>
            <a:r>
              <a:rPr lang="en-US" sz="1000" dirty="0" smtClean="0">
                <a:latin typeface="+mn-lt"/>
              </a:rPr>
              <a:t> J. 2011; 25: 1–6.</a:t>
            </a:r>
          </a:p>
          <a:p>
            <a:pPr marL="228600" indent="-228600" algn="l">
              <a:spcBef>
                <a:spcPts val="0"/>
              </a:spcBef>
              <a:buClr>
                <a:schemeClr val="accent2"/>
              </a:buClr>
              <a:buSzPct val="100000"/>
              <a:buAutoNum type="arabicPeriod"/>
            </a:pPr>
            <a:r>
              <a:rPr lang="en-US" sz="1000" dirty="0">
                <a:latin typeface="+mn-lt"/>
              </a:rPr>
              <a:t>http://</a:t>
            </a:r>
            <a:r>
              <a:rPr lang="en-US" sz="1000" dirty="0" smtClean="0">
                <a:latin typeface="+mn-lt"/>
              </a:rPr>
              <a:t>www.nature.com/press_releases/                                ncomms-report2014.pdf</a:t>
            </a:r>
          </a:p>
          <a:p>
            <a:pPr marL="228600" indent="-228600" algn="l">
              <a:spcBef>
                <a:spcPts val="0"/>
              </a:spcBef>
              <a:buClr>
                <a:schemeClr val="accent2"/>
              </a:buClr>
              <a:buSzPct val="100000"/>
              <a:buAutoNum type="arabicPeriod"/>
            </a:pPr>
            <a:r>
              <a:rPr lang="en-US" sz="1000" dirty="0" smtClean="0">
                <a:latin typeface="+mn-lt"/>
              </a:rPr>
              <a:t>Allen et al. </a:t>
            </a:r>
            <a:r>
              <a:rPr lang="en-US" sz="1000" dirty="0" err="1" smtClean="0">
                <a:latin typeface="+mn-lt"/>
              </a:rPr>
              <a:t>PLoS</a:t>
            </a:r>
            <a:r>
              <a:rPr lang="en-US" sz="1000" dirty="0" smtClean="0">
                <a:latin typeface="+mn-lt"/>
              </a:rPr>
              <a:t> ONE. 2013; 8: e68914 </a:t>
            </a:r>
          </a:p>
        </p:txBody>
      </p:sp>
    </p:spTree>
    <p:extLst>
      <p:ext uri="{BB962C8B-B14F-4D97-AF65-F5344CB8AC3E}">
        <p14:creationId xmlns:p14="http://schemas.microsoft.com/office/powerpoint/2010/main" val="76065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bg/>
                                          </p:spTgt>
                                        </p:tgtEl>
                                        <p:attrNameLst>
                                          <p:attrName>style.visibility</p:attrName>
                                        </p:attrNameLst>
                                      </p:cBhvr>
                                      <p:to>
                                        <p:strVal val="visible"/>
                                      </p:to>
                                    </p:set>
                                    <p:animEffect transition="in" filter="fade">
                                      <p:cBhvr>
                                        <p:cTn id="7" dur="500"/>
                                        <p:tgtEl>
                                          <p:spTgt spid="2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xEl>
                                              <p:pRg st="0" end="0"/>
                                            </p:txEl>
                                          </p:spTgt>
                                        </p:tgtEl>
                                        <p:attrNameLst>
                                          <p:attrName>style.visibility</p:attrName>
                                        </p:attrNameLst>
                                      </p:cBhvr>
                                      <p:to>
                                        <p:strVal val="visible"/>
                                      </p:to>
                                    </p:set>
                                    <p:animEffect transition="in" filter="fade">
                                      <p:cBhvr>
                                        <p:cTn id="10" dur="500"/>
                                        <p:tgtEl>
                                          <p:spTgt spid="2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xEl>
                                              <p:pRg st="1" end="1"/>
                                            </p:txEl>
                                          </p:spTgt>
                                        </p:tgtEl>
                                        <p:attrNameLst>
                                          <p:attrName>style.visibility</p:attrName>
                                        </p:attrNameLst>
                                      </p:cBhvr>
                                      <p:to>
                                        <p:strVal val="visible"/>
                                      </p:to>
                                    </p:set>
                                    <p:animEffect transition="in" filter="fade">
                                      <p:cBhvr>
                                        <p:cTn id="15" dur="500"/>
                                        <p:tgtEl>
                                          <p:spTgt spid="2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
                                            <p:txEl>
                                              <p:pRg st="2" end="2"/>
                                            </p:txEl>
                                          </p:spTgt>
                                        </p:tgtEl>
                                        <p:attrNameLst>
                                          <p:attrName>style.visibility</p:attrName>
                                        </p:attrNameLst>
                                      </p:cBhvr>
                                      <p:to>
                                        <p:strVal val="visible"/>
                                      </p:to>
                                    </p:set>
                                    <p:animEffect transition="in" filter="fade">
                                      <p:cBhvr>
                                        <p:cTn id="20" dur="500"/>
                                        <p:tgtEl>
                                          <p:spTgt spid="2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3">
                                            <p:txEl>
                                              <p:pRg st="3" end="3"/>
                                            </p:txEl>
                                          </p:spTgt>
                                        </p:tgtEl>
                                        <p:attrNameLst>
                                          <p:attrName>style.visibility</p:attrName>
                                        </p:attrNameLst>
                                      </p:cBhvr>
                                      <p:to>
                                        <p:strVal val="visible"/>
                                      </p:to>
                                    </p:set>
                                    <p:animEffect transition="in" filter="fade">
                                      <p:cBhvr>
                                        <p:cTn id="25" dur="500"/>
                                        <p:tgtEl>
                                          <p:spTgt spid="2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4">
                                            <p:bg/>
                                          </p:spTgt>
                                        </p:tgtEl>
                                        <p:attrNameLst>
                                          <p:attrName>style.visibility</p:attrName>
                                        </p:attrNameLst>
                                      </p:cBhvr>
                                      <p:to>
                                        <p:strVal val="visible"/>
                                      </p:to>
                                    </p:set>
                                    <p:animEffect transition="in" filter="fade">
                                      <p:cBhvr>
                                        <p:cTn id="30" dur="500"/>
                                        <p:tgtEl>
                                          <p:spTgt spid="24">
                                            <p:bg/>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4">
                                            <p:txEl>
                                              <p:pRg st="0" end="0"/>
                                            </p:txEl>
                                          </p:spTgt>
                                        </p:tgtEl>
                                        <p:attrNameLst>
                                          <p:attrName>style.visibility</p:attrName>
                                        </p:attrNameLst>
                                      </p:cBhvr>
                                      <p:to>
                                        <p:strVal val="visible"/>
                                      </p:to>
                                    </p:set>
                                    <p:animEffect transition="in" filter="fade">
                                      <p:cBhvr>
                                        <p:cTn id="33" dur="500"/>
                                        <p:tgtEl>
                                          <p:spTgt spid="24">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4">
                                            <p:txEl>
                                              <p:pRg st="1" end="1"/>
                                            </p:txEl>
                                          </p:spTgt>
                                        </p:tgtEl>
                                        <p:attrNameLst>
                                          <p:attrName>style.visibility</p:attrName>
                                        </p:attrNameLst>
                                      </p:cBhvr>
                                      <p:to>
                                        <p:strVal val="visible"/>
                                      </p:to>
                                    </p:set>
                                    <p:animEffect transition="in" filter="fade">
                                      <p:cBhvr>
                                        <p:cTn id="38" dur="500"/>
                                        <p:tgtEl>
                                          <p:spTgt spid="24">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4">
                                            <p:txEl>
                                              <p:pRg st="2" end="2"/>
                                            </p:txEl>
                                          </p:spTgt>
                                        </p:tgtEl>
                                        <p:attrNameLst>
                                          <p:attrName>style.visibility</p:attrName>
                                        </p:attrNameLst>
                                      </p:cBhvr>
                                      <p:to>
                                        <p:strVal val="visible"/>
                                      </p:to>
                                    </p:set>
                                    <p:animEffect transition="in" filter="fade">
                                      <p:cBhvr>
                                        <p:cTn id="43" dur="500"/>
                                        <p:tgtEl>
                                          <p:spTgt spid="24">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4">
                                            <p:txEl>
                                              <p:pRg st="3" end="3"/>
                                            </p:txEl>
                                          </p:spTgt>
                                        </p:tgtEl>
                                        <p:attrNameLst>
                                          <p:attrName>style.visibility</p:attrName>
                                        </p:attrNameLst>
                                      </p:cBhvr>
                                      <p:to>
                                        <p:strVal val="visible"/>
                                      </p:to>
                                    </p:set>
                                    <p:animEffect transition="in" filter="fade">
                                      <p:cBhvr>
                                        <p:cTn id="48" dur="500"/>
                                        <p:tgtEl>
                                          <p:spTgt spid="24">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500"/>
                                        <p:tgtEl>
                                          <p:spTgt spid="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7" grpId="0" animBg="1"/>
      <p:bldP spid="23" grpId="0" uiExpand="1" build="p" animBg="1"/>
      <p:bldP spid="24" grpId="0" uiExpand="1"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srcRect r="66112" b="85001"/>
          <a:stretch>
            <a:fillRect/>
          </a:stretch>
        </p:blipFill>
        <p:spPr bwMode="auto">
          <a:xfrm>
            <a:off x="401054" y="1267330"/>
            <a:ext cx="4078287" cy="858837"/>
          </a:xfrm>
          <a:prstGeom prst="rect">
            <a:avLst/>
          </a:prstGeom>
          <a:noFill/>
          <a:ln w="9525">
            <a:noFill/>
            <a:miter lim="800000"/>
            <a:headEnd/>
            <a:tailEnd/>
          </a:ln>
        </p:spPr>
      </p:pic>
      <p:sp>
        <p:nvSpPr>
          <p:cNvPr id="22531" name="Titel 2"/>
          <p:cNvSpPr>
            <a:spLocks noGrp="1"/>
          </p:cNvSpPr>
          <p:nvPr>
            <p:ph type="title"/>
          </p:nvPr>
        </p:nvSpPr>
        <p:spPr>
          <a:xfrm>
            <a:off x="644525" y="775622"/>
            <a:ext cx="7991475" cy="387798"/>
          </a:xfrm>
        </p:spPr>
        <p:txBody>
          <a:bodyPr/>
          <a:lstStyle/>
          <a:p>
            <a:pPr eaLnBrk="1" hangingPunct="1"/>
            <a:r>
              <a:rPr lang="en-US" sz="2800" smtClean="0">
                <a:ea typeface="Calibri" pitchFamily="34" charset="0"/>
                <a:cs typeface="Lucida Sans" pitchFamily="34" charset="0"/>
              </a:rPr>
              <a:t>Springer’s </a:t>
            </a:r>
            <a:r>
              <a:rPr lang="en-US" sz="2800" dirty="0" smtClean="0">
                <a:ea typeface="Calibri" pitchFamily="34" charset="0"/>
                <a:cs typeface="Lucida Sans" pitchFamily="34" charset="0"/>
              </a:rPr>
              <a:t>open access platforms</a:t>
            </a:r>
          </a:p>
        </p:txBody>
      </p:sp>
      <p:pic>
        <p:nvPicPr>
          <p:cNvPr id="5" name="Grafik 0" descr="SOS_mainlogo_340.png"/>
          <p:cNvPicPr>
            <a:picLocks noChangeAspect="1"/>
          </p:cNvPicPr>
          <p:nvPr/>
        </p:nvPicPr>
        <p:blipFill>
          <a:blip r:embed="rId4" cstate="print"/>
          <a:srcRect/>
          <a:stretch>
            <a:fillRect/>
          </a:stretch>
        </p:blipFill>
        <p:spPr bwMode="auto">
          <a:xfrm>
            <a:off x="629654" y="2715130"/>
            <a:ext cx="3886200" cy="708025"/>
          </a:xfrm>
          <a:prstGeom prst="rect">
            <a:avLst/>
          </a:prstGeom>
          <a:noFill/>
          <a:ln w="9525">
            <a:noFill/>
            <a:miter lim="800000"/>
            <a:headEnd/>
            <a:tailEnd/>
          </a:ln>
        </p:spPr>
      </p:pic>
      <p:sp>
        <p:nvSpPr>
          <p:cNvPr id="8" name="Rechteck 7"/>
          <p:cNvSpPr/>
          <p:nvPr/>
        </p:nvSpPr>
        <p:spPr bwMode="auto">
          <a:xfrm>
            <a:off x="5201654" y="1495930"/>
            <a:ext cx="3429000" cy="461665"/>
          </a:xfrm>
          <a:prstGeom prst="rect">
            <a:avLst/>
          </a:prstGeom>
          <a:solidFill>
            <a:srgbClr val="D1DDE9"/>
          </a:solidFill>
          <a:ln w="9525" cap="flat" cmpd="sng" algn="ctr">
            <a:solidFill>
              <a:schemeClr val="hlink"/>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de-DE" sz="2400" b="1" i="0" u="none" strike="noStrike" cap="none" normalizeH="0" baseline="0" dirty="0" smtClean="0">
                <a:ln>
                  <a:noFill/>
                </a:ln>
                <a:solidFill>
                  <a:schemeClr val="tx2"/>
                </a:solidFill>
                <a:effectLst/>
                <a:latin typeface="Calibri" pitchFamily="34" charset="0"/>
                <a:cs typeface="Calibri" pitchFamily="34" charset="0"/>
              </a:rPr>
              <a:t>345+ Journals</a:t>
            </a:r>
            <a:endParaRPr kumimoji="0" lang="en-AU" sz="2400" b="1" i="0" u="none" strike="noStrike" cap="none" normalizeH="0" baseline="0" dirty="0">
              <a:ln>
                <a:noFill/>
              </a:ln>
              <a:solidFill>
                <a:schemeClr val="tx2"/>
              </a:solidFill>
              <a:effectLst/>
              <a:latin typeface="Calibri" pitchFamily="34" charset="0"/>
              <a:cs typeface="Calibri" pitchFamily="34" charset="0"/>
            </a:endParaRPr>
          </a:p>
        </p:txBody>
      </p:sp>
      <p:sp>
        <p:nvSpPr>
          <p:cNvPr id="9" name="Rechteck 8"/>
          <p:cNvSpPr/>
          <p:nvPr/>
        </p:nvSpPr>
        <p:spPr bwMode="auto">
          <a:xfrm>
            <a:off x="5201654" y="2867530"/>
            <a:ext cx="3429000" cy="461665"/>
          </a:xfrm>
          <a:prstGeom prst="rect">
            <a:avLst/>
          </a:prstGeom>
          <a:solidFill>
            <a:srgbClr val="D1DDE9"/>
          </a:solidFill>
          <a:ln w="9525" cap="flat" cmpd="sng" algn="ctr">
            <a:solidFill>
              <a:schemeClr val="hlink"/>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de-DE" sz="2400" b="1" i="0" u="none" strike="noStrike" cap="none" normalizeH="0" baseline="0" dirty="0" smtClean="0">
                <a:ln>
                  <a:noFill/>
                </a:ln>
                <a:solidFill>
                  <a:schemeClr val="tx2"/>
                </a:solidFill>
                <a:effectLst/>
                <a:latin typeface="Calibri" pitchFamily="34" charset="0"/>
                <a:cs typeface="Calibri" pitchFamily="34" charset="0"/>
              </a:rPr>
              <a:t>200+ Journals</a:t>
            </a:r>
            <a:endParaRPr kumimoji="0" lang="en-AU" sz="2400" b="1" i="0" u="none" strike="noStrike" cap="none" normalizeH="0" baseline="0" dirty="0">
              <a:ln>
                <a:noFill/>
              </a:ln>
              <a:solidFill>
                <a:schemeClr val="tx2"/>
              </a:solidFill>
              <a:effectLst/>
              <a:latin typeface="Calibri" pitchFamily="34" charset="0"/>
              <a:cs typeface="Calibri" pitchFamily="34" charset="0"/>
            </a:endParaRPr>
          </a:p>
        </p:txBody>
      </p:sp>
      <p:pic>
        <p:nvPicPr>
          <p:cNvPr id="65538" name="Picture 2"/>
          <p:cNvPicPr>
            <a:picLocks noChangeAspect="1" noChangeArrowheads="1"/>
          </p:cNvPicPr>
          <p:nvPr/>
        </p:nvPicPr>
        <p:blipFill>
          <a:blip r:embed="rId5" cstate="print"/>
          <a:srcRect/>
          <a:stretch>
            <a:fillRect/>
          </a:stretch>
        </p:blipFill>
        <p:spPr bwMode="auto">
          <a:xfrm>
            <a:off x="1267326" y="4199010"/>
            <a:ext cx="3276099" cy="1632302"/>
          </a:xfrm>
          <a:prstGeom prst="rect">
            <a:avLst/>
          </a:prstGeom>
          <a:noFill/>
          <a:ln w="9525">
            <a:noFill/>
            <a:miter lim="800000"/>
            <a:headEnd/>
            <a:tailEnd/>
          </a:ln>
        </p:spPr>
      </p:pic>
      <p:sp>
        <p:nvSpPr>
          <p:cNvPr id="10" name="Rechteck 6"/>
          <p:cNvSpPr/>
          <p:nvPr/>
        </p:nvSpPr>
        <p:spPr bwMode="auto">
          <a:xfrm>
            <a:off x="5209677" y="4608105"/>
            <a:ext cx="3429000" cy="461665"/>
          </a:xfrm>
          <a:prstGeom prst="rect">
            <a:avLst/>
          </a:prstGeom>
          <a:solidFill>
            <a:srgbClr val="D1DDE9"/>
          </a:solidFill>
          <a:ln w="9525" cap="flat" cmpd="sng" algn="ctr">
            <a:solidFill>
              <a:schemeClr val="hlink"/>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de-DE" sz="2400" b="1" dirty="0" err="1" smtClean="0">
                <a:solidFill>
                  <a:schemeClr val="tx2"/>
                </a:solidFill>
                <a:latin typeface="Calibri" pitchFamily="34" charset="0"/>
                <a:cs typeface="Calibri" pitchFamily="34" charset="0"/>
              </a:rPr>
              <a:t>Any</a:t>
            </a:r>
            <a:r>
              <a:rPr lang="de-DE" sz="2400" b="1" dirty="0" smtClean="0">
                <a:solidFill>
                  <a:schemeClr val="tx2"/>
                </a:solidFill>
                <a:latin typeface="Calibri" pitchFamily="34" charset="0"/>
                <a:cs typeface="Calibri" pitchFamily="34" charset="0"/>
              </a:rPr>
              <a:t> Journal</a:t>
            </a:r>
            <a:endParaRPr kumimoji="0" lang="en-AU" sz="2400" b="1" i="0" u="none" strike="noStrike" cap="none" normalizeH="0" baseline="0" dirty="0">
              <a:ln>
                <a:noFill/>
              </a:ln>
              <a:solidFill>
                <a:schemeClr val="tx2"/>
              </a:solidFill>
              <a:effectLst/>
              <a:latin typeface="Calibri" pitchFamily="34" charset="0"/>
              <a:cs typeface="Calibri" pitchFamily="34" charset="0"/>
            </a:endParaRPr>
          </a:p>
        </p:txBody>
      </p:sp>
    </p:spTree>
    <p:extLst>
      <p:ext uri="{BB962C8B-B14F-4D97-AF65-F5344CB8AC3E}">
        <p14:creationId xmlns:p14="http://schemas.microsoft.com/office/powerpoint/2010/main" val="91978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0700" y="918000"/>
            <a:ext cx="8155238" cy="387798"/>
          </a:xfrm>
        </p:spPr>
        <p:txBody>
          <a:bodyPr/>
          <a:lstStyle/>
          <a:p>
            <a:r>
              <a:rPr lang="en-US" sz="2800" dirty="0" smtClean="0"/>
              <a:t>Open access myths</a:t>
            </a:r>
            <a:endParaRPr lang="en-US" sz="2800" dirty="0"/>
          </a:p>
        </p:txBody>
      </p:sp>
      <p:sp>
        <p:nvSpPr>
          <p:cNvPr id="9" name="TextBox 8"/>
          <p:cNvSpPr txBox="1"/>
          <p:nvPr/>
        </p:nvSpPr>
        <p:spPr>
          <a:xfrm>
            <a:off x="971600" y="1764081"/>
            <a:ext cx="6984776" cy="584775"/>
          </a:xfrm>
          <a:prstGeom prst="rect">
            <a:avLst/>
          </a:prstGeom>
          <a:noFill/>
        </p:spPr>
        <p:txBody>
          <a:bodyPr wrap="square" rtlCol="0">
            <a:spAutoFit/>
          </a:bodyPr>
          <a:lstStyle/>
          <a:p>
            <a:pPr algn="ctr"/>
            <a:r>
              <a:rPr kumimoji="1" lang="en-US" altLang="ja-JP" sz="3200" b="1" i="1" dirty="0" smtClean="0">
                <a:solidFill>
                  <a:schemeClr val="tx2">
                    <a:lumMod val="75000"/>
                  </a:schemeClr>
                </a:solidFill>
                <a:latin typeface="Calibri" charset="0"/>
                <a:ea typeface="Calibri" charset="0"/>
                <a:cs typeface="Calibri" charset="0"/>
              </a:rPr>
              <a:t>The quality of OA journals is not good</a:t>
            </a:r>
            <a:endParaRPr kumimoji="1" lang="ja-JP" altLang="en-US" sz="3200" b="1" i="1" dirty="0">
              <a:solidFill>
                <a:schemeClr val="tx2">
                  <a:lumMod val="75000"/>
                </a:schemeClr>
              </a:solidFill>
              <a:latin typeface="Calibri" charset="0"/>
              <a:ea typeface="Calibri" charset="0"/>
              <a:cs typeface="Calibri" charset="0"/>
            </a:endParaRPr>
          </a:p>
        </p:txBody>
      </p:sp>
      <p:sp>
        <p:nvSpPr>
          <p:cNvPr id="10" name="Rounded Rectangle 9"/>
          <p:cNvSpPr/>
          <p:nvPr/>
        </p:nvSpPr>
        <p:spPr>
          <a:xfrm>
            <a:off x="827584" y="2708904"/>
            <a:ext cx="7416824" cy="2610348"/>
          </a:xfrm>
          <a:prstGeom prst="roundRect">
            <a:avLst>
              <a:gd name="adj" fmla="val 6423"/>
            </a:avLst>
          </a:prstGeom>
          <a:solidFill>
            <a:schemeClr val="bg1"/>
          </a:solid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l">
              <a:spcBef>
                <a:spcPts val="0"/>
              </a:spcBef>
              <a:buClr>
                <a:schemeClr val="tx1"/>
              </a:buClr>
              <a:buFont typeface="Arial" panose="020B0604020202020204" pitchFamily="34" charset="0"/>
              <a:buChar char="•"/>
            </a:pPr>
            <a:r>
              <a:rPr kumimoji="1" lang="en-US" altLang="ja-JP" sz="2800" b="1" dirty="0" smtClean="0">
                <a:solidFill>
                  <a:schemeClr val="accent1"/>
                </a:solidFill>
                <a:latin typeface="Calibri" charset="0"/>
                <a:ea typeface="Calibri" charset="0"/>
                <a:cs typeface="Calibri" charset="0"/>
              </a:rPr>
              <a:t>OA journals have the same peer review process as subscription-based journals</a:t>
            </a:r>
          </a:p>
          <a:p>
            <a:pPr marL="285750" indent="-285750" algn="l">
              <a:spcBef>
                <a:spcPts val="0"/>
              </a:spcBef>
              <a:buClr>
                <a:schemeClr val="tx1"/>
              </a:buClr>
              <a:buFont typeface="Arial" panose="020B0604020202020204" pitchFamily="34" charset="0"/>
              <a:buChar char="•"/>
            </a:pPr>
            <a:endParaRPr kumimoji="1" lang="en-US" altLang="ja-JP" sz="2400" b="1" dirty="0" smtClean="0">
              <a:solidFill>
                <a:schemeClr val="tx2"/>
              </a:solidFill>
              <a:latin typeface="Calibri" charset="0"/>
              <a:ea typeface="Calibri" charset="0"/>
              <a:cs typeface="Calibri" charset="0"/>
            </a:endParaRPr>
          </a:p>
          <a:p>
            <a:pPr marL="285750" indent="-285750" algn="l">
              <a:spcBef>
                <a:spcPts val="0"/>
              </a:spcBef>
              <a:buClr>
                <a:schemeClr val="tx1"/>
              </a:buClr>
              <a:buFont typeface="Arial" panose="020B0604020202020204" pitchFamily="34" charset="0"/>
              <a:buChar char="•"/>
            </a:pPr>
            <a:r>
              <a:rPr kumimoji="1" lang="en-US" altLang="ja-JP" sz="2800" b="1" dirty="0" smtClean="0">
                <a:solidFill>
                  <a:schemeClr val="accent1"/>
                </a:solidFill>
                <a:latin typeface="Calibri" charset="0"/>
                <a:ea typeface="Calibri" charset="0"/>
                <a:cs typeface="Calibri" charset="0"/>
              </a:rPr>
              <a:t>IFs are lower partly because they are newer</a:t>
            </a:r>
          </a:p>
          <a:p>
            <a:pPr marL="800100" lvl="1" indent="-342900" algn="l">
              <a:spcBef>
                <a:spcPts val="0"/>
              </a:spcBef>
              <a:buClr>
                <a:schemeClr val="tx1"/>
              </a:buClr>
              <a:buFont typeface="Calibri" panose="020F0502020204030204" pitchFamily="34" charset="0"/>
              <a:buChar char="–"/>
            </a:pPr>
            <a:r>
              <a:rPr kumimoji="1" lang="en-US" altLang="ja-JP" sz="2400" b="1" dirty="0" smtClean="0">
                <a:solidFill>
                  <a:schemeClr val="tx2"/>
                </a:solidFill>
                <a:latin typeface="Calibri" charset="0"/>
                <a:ea typeface="Calibri" charset="0"/>
                <a:cs typeface="Calibri" charset="0"/>
              </a:rPr>
              <a:t>Less visibility in the field</a:t>
            </a:r>
          </a:p>
          <a:p>
            <a:pPr marL="800100" lvl="1" indent="-342900" algn="l">
              <a:spcBef>
                <a:spcPts val="0"/>
              </a:spcBef>
              <a:buClr>
                <a:schemeClr val="tx1"/>
              </a:buClr>
              <a:buFont typeface="Calibri" panose="020F0502020204030204" pitchFamily="34" charset="0"/>
              <a:buChar char="–"/>
            </a:pPr>
            <a:r>
              <a:rPr kumimoji="1" lang="en-US" altLang="ja-JP" sz="2400" b="1" dirty="0" smtClean="0">
                <a:solidFill>
                  <a:schemeClr val="tx2"/>
                </a:solidFill>
                <a:latin typeface="Calibri" charset="0"/>
                <a:ea typeface="Calibri" charset="0"/>
                <a:cs typeface="Calibri" charset="0"/>
              </a:rPr>
              <a:t>Fewer citations</a:t>
            </a:r>
            <a:endParaRPr kumimoji="1" lang="ja-JP" altLang="en-US" sz="2400" b="1" dirty="0">
              <a:solidFill>
                <a:schemeClr val="tx2"/>
              </a:solidFill>
              <a:latin typeface="Calibri" charset="0"/>
              <a:ea typeface="Calibri" charset="0"/>
              <a:cs typeface="Calibri" charset="0"/>
            </a:endParaRPr>
          </a:p>
        </p:txBody>
      </p:sp>
    </p:spTree>
    <p:extLst>
      <p:ext uri="{BB962C8B-B14F-4D97-AF65-F5344CB8AC3E}">
        <p14:creationId xmlns:p14="http://schemas.microsoft.com/office/powerpoint/2010/main" val="21716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500"/>
                                        <p:tgtEl>
                                          <p:spTgt spid="1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500"/>
                                        <p:tgtEl>
                                          <p:spTgt spid="10">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xEl>
                                              <p:pRg st="3" end="3"/>
                                            </p:txEl>
                                          </p:spTgt>
                                        </p:tgtEl>
                                        <p:attrNameLst>
                                          <p:attrName>style.visibility</p:attrName>
                                        </p:attrNameLst>
                                      </p:cBhvr>
                                      <p:to>
                                        <p:strVal val="visible"/>
                                      </p:to>
                                    </p:set>
                                    <p:animEffect transition="in" filter="fade">
                                      <p:cBhvr>
                                        <p:cTn id="18" dur="500"/>
                                        <p:tgtEl>
                                          <p:spTgt spid="10">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animEffect transition="in" filter="fade">
                                      <p:cBhvr>
                                        <p:cTn id="21"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0700" y="918000"/>
            <a:ext cx="8155238" cy="387798"/>
          </a:xfrm>
        </p:spPr>
        <p:txBody>
          <a:bodyPr/>
          <a:lstStyle/>
          <a:p>
            <a:r>
              <a:rPr lang="en-US" sz="2800" dirty="0" smtClean="0"/>
              <a:t>164 BMC journals have a 2013 IF</a:t>
            </a:r>
            <a:endParaRPr lang="en-US" sz="2800" dirty="0"/>
          </a:p>
        </p:txBody>
      </p:sp>
      <p:graphicFrame>
        <p:nvGraphicFramePr>
          <p:cNvPr id="5" name="Chart 4"/>
          <p:cNvGraphicFramePr>
            <a:graphicFrameLocks noGrp="1"/>
          </p:cNvGraphicFramePr>
          <p:nvPr>
            <p:extLst>
              <p:ext uri="{D42A27DB-BD31-4B8C-83A1-F6EECF244321}">
                <p14:modId xmlns:p14="http://schemas.microsoft.com/office/powerpoint/2010/main" val="1704841123"/>
              </p:ext>
            </p:extLst>
          </p:nvPr>
        </p:nvGraphicFramePr>
        <p:xfrm>
          <a:off x="1023582" y="1638289"/>
          <a:ext cx="7124131" cy="45525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272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1"/>
          </p:nvPr>
        </p:nvSpPr>
        <p:spPr>
          <a:xfrm>
            <a:off x="559628" y="1283176"/>
            <a:ext cx="8062912" cy="345584"/>
          </a:xfrm>
        </p:spPr>
        <p:txBody>
          <a:bodyPr/>
          <a:lstStyle/>
          <a:p>
            <a:r>
              <a:rPr lang="en-US" dirty="0" smtClean="0">
                <a:hlinkClick r:id="rId3"/>
              </a:rPr>
              <a:t>http</a:t>
            </a:r>
            <a:r>
              <a:rPr lang="en-US" dirty="0">
                <a:hlinkClick r:id="rId3"/>
              </a:rPr>
              <a:t>://</a:t>
            </a:r>
            <a:r>
              <a:rPr lang="en-US" dirty="0" smtClean="0">
                <a:hlinkClick r:id="rId3"/>
              </a:rPr>
              <a:t>www.springeropen.com/funding</a:t>
            </a:r>
            <a:r>
              <a:rPr lang="en-US" dirty="0" smtClean="0"/>
              <a:t> </a:t>
            </a:r>
            <a:endParaRPr lang="en-US" dirty="0"/>
          </a:p>
          <a:p>
            <a:endParaRPr lang="de-DE" dirty="0"/>
          </a:p>
        </p:txBody>
      </p:sp>
      <p:sp>
        <p:nvSpPr>
          <p:cNvPr id="3" name="Title 2"/>
          <p:cNvSpPr>
            <a:spLocks noGrp="1"/>
          </p:cNvSpPr>
          <p:nvPr>
            <p:ph type="title"/>
          </p:nvPr>
        </p:nvSpPr>
        <p:spPr>
          <a:xfrm>
            <a:off x="523875" y="816123"/>
            <a:ext cx="8135937" cy="387798"/>
          </a:xfrm>
        </p:spPr>
        <p:txBody>
          <a:bodyPr/>
          <a:lstStyle/>
          <a:p>
            <a:r>
              <a:rPr lang="en-US" sz="2800" dirty="0" smtClean="0"/>
              <a:t>More about open </a:t>
            </a:r>
            <a:r>
              <a:rPr lang="en-US" sz="2800" dirty="0"/>
              <a:t>a</a:t>
            </a:r>
            <a:r>
              <a:rPr lang="en-US" sz="2800" dirty="0" smtClean="0"/>
              <a:t>ccess funding</a:t>
            </a:r>
            <a:endParaRPr lang="de-DE" sz="2800" dirty="0"/>
          </a:p>
        </p:txBody>
      </p:sp>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12216" y="1876622"/>
            <a:ext cx="4230564" cy="4033655"/>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742780" y="3429000"/>
            <a:ext cx="4050540" cy="2001102"/>
          </a:xfrm>
          <a:prstGeom prst="rect">
            <a:avLst/>
          </a:prstGeom>
        </p:spPr>
      </p:pic>
    </p:spTree>
    <p:extLst>
      <p:ext uri="{BB962C8B-B14F-4D97-AF65-F5344CB8AC3E}">
        <p14:creationId xmlns:p14="http://schemas.microsoft.com/office/powerpoint/2010/main" val="8145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hteck 3"/>
          <p:cNvSpPr>
            <a:spLocks noChangeArrowheads="1"/>
          </p:cNvSpPr>
          <p:nvPr/>
        </p:nvSpPr>
        <p:spPr bwMode="auto">
          <a:xfrm>
            <a:off x="0" y="3417888"/>
            <a:ext cx="9144000" cy="1439862"/>
          </a:xfrm>
          <a:prstGeom prst="rect">
            <a:avLst/>
          </a:prstGeom>
          <a:solidFill>
            <a:schemeClr val="accent1"/>
          </a:solidFill>
          <a:ln w="9525" algn="ctr">
            <a:noFill/>
            <a:round/>
            <a:headEnd/>
            <a:tailEnd/>
          </a:ln>
        </p:spPr>
        <p:txBody>
          <a:bodyPr>
            <a:spAutoFit/>
          </a:bodyPr>
          <a:lstStyle/>
          <a:p>
            <a:pPr algn="ctr" eaLnBrk="0" hangingPunct="0">
              <a:spcBef>
                <a:spcPct val="50000"/>
              </a:spcBef>
              <a:defRPr/>
            </a:pPr>
            <a:endParaRPr lang="de-DE" dirty="0">
              <a:latin typeface="Arial" charset="0"/>
              <a:cs typeface="+mn-cs"/>
            </a:endParaRPr>
          </a:p>
        </p:txBody>
      </p:sp>
      <p:sp>
        <p:nvSpPr>
          <p:cNvPr id="6147" name="Textfeld 4"/>
          <p:cNvSpPr txBox="1">
            <a:spLocks noChangeArrowheads="1"/>
          </p:cNvSpPr>
          <p:nvPr/>
        </p:nvSpPr>
        <p:spPr bwMode="auto">
          <a:xfrm>
            <a:off x="584326" y="3778250"/>
            <a:ext cx="4416595" cy="646331"/>
          </a:xfrm>
          <a:prstGeom prst="rect">
            <a:avLst/>
          </a:prstGeom>
          <a:noFill/>
          <a:ln w="9525">
            <a:noFill/>
            <a:miter lim="800000"/>
            <a:headEnd/>
            <a:tailEnd/>
          </a:ln>
        </p:spPr>
        <p:txBody>
          <a:bodyPr wrap="none">
            <a:spAutoFit/>
          </a:bodyPr>
          <a:lstStyle/>
          <a:p>
            <a:pPr marL="742950" indent="-742950" eaLnBrk="0" hangingPunct="0">
              <a:spcBef>
                <a:spcPct val="50000"/>
              </a:spcBef>
            </a:pPr>
            <a:r>
              <a:rPr lang="en-US" sz="3600" dirty="0" smtClean="0">
                <a:solidFill>
                  <a:schemeClr val="bg1"/>
                </a:solidFill>
              </a:rPr>
              <a:t>Academic publishing</a:t>
            </a:r>
            <a:endParaRPr lang="en-US" sz="3600" dirty="0">
              <a:solidFill>
                <a:schemeClr val="bg1"/>
              </a:solidFill>
            </a:endParaRPr>
          </a:p>
        </p:txBody>
      </p:sp>
    </p:spTree>
    <p:extLst>
      <p:ext uri="{BB962C8B-B14F-4D97-AF65-F5344CB8AC3E}">
        <p14:creationId xmlns:p14="http://schemas.microsoft.com/office/powerpoint/2010/main" val="1476453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12692" y="874474"/>
            <a:ext cx="5131104" cy="5755068"/>
          </a:xfrm>
          <a:prstGeom prst="rect">
            <a:avLst/>
          </a:prstGeom>
        </p:spPr>
      </p:pic>
      <p:sp>
        <p:nvSpPr>
          <p:cNvPr id="4" name="Title 3"/>
          <p:cNvSpPr>
            <a:spLocks noGrp="1"/>
          </p:cNvSpPr>
          <p:nvPr>
            <p:ph type="title"/>
          </p:nvPr>
        </p:nvSpPr>
        <p:spPr>
          <a:xfrm>
            <a:off x="520700" y="918000"/>
            <a:ext cx="8155238" cy="387798"/>
          </a:xfrm>
        </p:spPr>
        <p:txBody>
          <a:bodyPr/>
          <a:lstStyle/>
          <a:p>
            <a:r>
              <a:rPr lang="en-US" sz="2800" dirty="0" smtClean="0"/>
              <a:t>Factors to consider</a:t>
            </a:r>
            <a:endParaRPr lang="en-US" sz="2800" dirty="0"/>
          </a:p>
        </p:txBody>
      </p:sp>
      <p:sp>
        <p:nvSpPr>
          <p:cNvPr id="11" name="Rounded Rectangle 10"/>
          <p:cNvSpPr/>
          <p:nvPr/>
        </p:nvSpPr>
        <p:spPr bwMode="auto">
          <a:xfrm>
            <a:off x="7256628" y="2166046"/>
            <a:ext cx="1576672" cy="235155"/>
          </a:xfrm>
          <a:prstGeom prst="round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
        <p:nvSpPr>
          <p:cNvPr id="15" name="Rounded Rectangle 14"/>
          <p:cNvSpPr/>
          <p:nvPr/>
        </p:nvSpPr>
        <p:spPr bwMode="auto">
          <a:xfrm>
            <a:off x="3881400" y="4637550"/>
            <a:ext cx="3030912" cy="756966"/>
          </a:xfrm>
          <a:prstGeom prst="roundRect">
            <a:avLst>
              <a:gd name="adj" fmla="val 10821"/>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
        <p:nvSpPr>
          <p:cNvPr id="16" name="Rounded Rectangle 15"/>
          <p:cNvSpPr/>
          <p:nvPr/>
        </p:nvSpPr>
        <p:spPr bwMode="auto">
          <a:xfrm>
            <a:off x="3881400" y="5607249"/>
            <a:ext cx="3030912" cy="1016800"/>
          </a:xfrm>
          <a:prstGeom prst="roundRect">
            <a:avLst>
              <a:gd name="adj" fmla="val 7964"/>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
        <p:nvSpPr>
          <p:cNvPr id="12" name="Rounded Rectangle 11"/>
          <p:cNvSpPr/>
          <p:nvPr/>
        </p:nvSpPr>
        <p:spPr bwMode="auto">
          <a:xfrm>
            <a:off x="3881400" y="2948460"/>
            <a:ext cx="3210936" cy="360048"/>
          </a:xfrm>
          <a:prstGeom prst="round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
        <p:nvSpPr>
          <p:cNvPr id="18" name="Rounded Rectangle 17"/>
          <p:cNvSpPr/>
          <p:nvPr/>
        </p:nvSpPr>
        <p:spPr bwMode="auto">
          <a:xfrm>
            <a:off x="701484" y="1538963"/>
            <a:ext cx="2520336" cy="510778"/>
          </a:xfrm>
          <a:prstGeom prst="roundRect">
            <a:avLst/>
          </a:prstGeom>
          <a:solidFill>
            <a:schemeClr val="bg1"/>
          </a:solidFill>
          <a:ln w="19050" cap="flat" cmpd="sng" algn="ctr">
            <a:solidFill>
              <a:srgbClr val="C00000">
                <a:alpha val="29804"/>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smtClean="0">
                <a:ln>
                  <a:noFill/>
                </a:ln>
                <a:solidFill>
                  <a:schemeClr val="tx2">
                    <a:lumMod val="40000"/>
                    <a:lumOff val="60000"/>
                  </a:schemeClr>
                </a:solidFill>
                <a:effectLst/>
                <a:latin typeface="Arial" charset="0"/>
              </a:rPr>
              <a:t>Aims and scope</a:t>
            </a:r>
            <a:endParaRPr kumimoji="0" lang="en-US" sz="2400" b="0" i="0" u="none" strike="noStrike" cap="none" normalizeH="0" baseline="0">
              <a:ln>
                <a:noFill/>
              </a:ln>
              <a:solidFill>
                <a:schemeClr val="tx2">
                  <a:lumMod val="40000"/>
                  <a:lumOff val="60000"/>
                </a:schemeClr>
              </a:solidFill>
              <a:effectLst/>
              <a:latin typeface="Arial" charset="0"/>
            </a:endParaRPr>
          </a:p>
        </p:txBody>
      </p:sp>
      <p:sp>
        <p:nvSpPr>
          <p:cNvPr id="19" name="Rounded Rectangle 18"/>
          <p:cNvSpPr/>
          <p:nvPr/>
        </p:nvSpPr>
        <p:spPr bwMode="auto">
          <a:xfrm>
            <a:off x="701484" y="2468162"/>
            <a:ext cx="2520336" cy="510778"/>
          </a:xfrm>
          <a:prstGeom prst="roundRect">
            <a:avLst/>
          </a:prstGeom>
          <a:solidFill>
            <a:schemeClr val="bg1"/>
          </a:solidFill>
          <a:ln w="19050" cap="flat" cmpd="sng" algn="ctr">
            <a:solidFill>
              <a:srgbClr val="C00000">
                <a:alpha val="29804"/>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2">
                    <a:lumMod val="40000"/>
                    <a:lumOff val="60000"/>
                  </a:schemeClr>
                </a:solidFill>
                <a:effectLst/>
                <a:latin typeface="Arial" charset="0"/>
              </a:rPr>
              <a:t>Readership</a:t>
            </a:r>
            <a:endParaRPr kumimoji="0" lang="en-US" sz="2400" b="0" i="0" u="none" strike="noStrike" cap="none" normalizeH="0" baseline="0" dirty="0">
              <a:ln>
                <a:noFill/>
              </a:ln>
              <a:solidFill>
                <a:schemeClr val="tx2">
                  <a:lumMod val="40000"/>
                  <a:lumOff val="60000"/>
                </a:schemeClr>
              </a:solidFill>
              <a:effectLst/>
              <a:latin typeface="Arial" charset="0"/>
            </a:endParaRPr>
          </a:p>
        </p:txBody>
      </p:sp>
      <p:sp>
        <p:nvSpPr>
          <p:cNvPr id="20" name="Rounded Rectangle 19"/>
          <p:cNvSpPr/>
          <p:nvPr/>
        </p:nvSpPr>
        <p:spPr bwMode="auto">
          <a:xfrm>
            <a:off x="701484" y="3402436"/>
            <a:ext cx="2520336" cy="510778"/>
          </a:xfrm>
          <a:prstGeom prst="roundRect">
            <a:avLst/>
          </a:prstGeom>
          <a:solidFill>
            <a:schemeClr val="bg1"/>
          </a:solidFill>
          <a:ln w="19050" cap="flat" cmpd="sng" algn="ctr">
            <a:solidFill>
              <a:srgbClr val="C00000">
                <a:alpha val="29804"/>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2">
                    <a:lumMod val="40000"/>
                    <a:lumOff val="60000"/>
                  </a:schemeClr>
                </a:solidFill>
                <a:effectLst/>
                <a:latin typeface="Arial" charset="0"/>
              </a:rPr>
              <a:t>Indexing</a:t>
            </a:r>
            <a:endParaRPr kumimoji="0" lang="en-US" sz="2400" b="0" i="0" u="none" strike="noStrike" cap="none" normalizeH="0" baseline="0" dirty="0">
              <a:ln>
                <a:noFill/>
              </a:ln>
              <a:solidFill>
                <a:schemeClr val="tx2">
                  <a:lumMod val="40000"/>
                  <a:lumOff val="60000"/>
                </a:schemeClr>
              </a:solidFill>
              <a:effectLst/>
              <a:latin typeface="Arial" charset="0"/>
            </a:endParaRPr>
          </a:p>
        </p:txBody>
      </p:sp>
      <p:sp>
        <p:nvSpPr>
          <p:cNvPr id="21" name="Rounded Rectangle 20"/>
          <p:cNvSpPr/>
          <p:nvPr/>
        </p:nvSpPr>
        <p:spPr bwMode="auto">
          <a:xfrm>
            <a:off x="689604" y="4336710"/>
            <a:ext cx="2520336" cy="510778"/>
          </a:xfrm>
          <a:prstGeom prst="roundRect">
            <a:avLst/>
          </a:prstGeom>
          <a:solidFill>
            <a:schemeClr val="bg1"/>
          </a:solidFill>
          <a:ln w="19050" cap="flat" cmpd="sng" algn="ctr">
            <a:solidFill>
              <a:srgbClr val="C00000">
                <a:alpha val="29804"/>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2">
                    <a:lumMod val="40000"/>
                    <a:lumOff val="60000"/>
                  </a:schemeClr>
                </a:solidFill>
                <a:effectLst/>
                <a:latin typeface="Arial" charset="0"/>
              </a:rPr>
              <a:t>Open access</a:t>
            </a:r>
            <a:endParaRPr kumimoji="0" lang="en-US" sz="2400" b="0" i="0" u="none" strike="noStrike" cap="none" normalizeH="0" baseline="0" dirty="0">
              <a:ln>
                <a:noFill/>
              </a:ln>
              <a:solidFill>
                <a:schemeClr val="tx2">
                  <a:lumMod val="40000"/>
                  <a:lumOff val="60000"/>
                </a:schemeClr>
              </a:solidFill>
              <a:effectLst/>
              <a:latin typeface="Arial" charset="0"/>
            </a:endParaRPr>
          </a:p>
        </p:txBody>
      </p:sp>
      <p:sp>
        <p:nvSpPr>
          <p:cNvPr id="22" name="Rounded Rectangle 21"/>
          <p:cNvSpPr/>
          <p:nvPr/>
        </p:nvSpPr>
        <p:spPr bwMode="auto">
          <a:xfrm>
            <a:off x="701484" y="5265909"/>
            <a:ext cx="2520336" cy="510778"/>
          </a:xfrm>
          <a:prstGeom prst="roundRect">
            <a:avLst/>
          </a:prstGeom>
          <a:solidFill>
            <a:schemeClr val="bg1"/>
          </a:solid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2">
                    <a:lumMod val="75000"/>
                  </a:schemeClr>
                </a:solidFill>
                <a:effectLst/>
                <a:latin typeface="Arial" charset="0"/>
              </a:rPr>
              <a:t>Impact factor</a:t>
            </a:r>
            <a:endParaRPr kumimoji="0" lang="en-US" sz="2400" b="0" i="0" u="none" strike="noStrike" cap="none" normalizeH="0" baseline="0" dirty="0">
              <a:ln>
                <a:noFill/>
              </a:ln>
              <a:solidFill>
                <a:schemeClr val="tx2">
                  <a:lumMod val="75000"/>
                </a:schemeClr>
              </a:solidFill>
              <a:effectLst/>
              <a:latin typeface="Arial" charset="0"/>
            </a:endParaRPr>
          </a:p>
        </p:txBody>
      </p:sp>
    </p:spTree>
    <p:extLst>
      <p:ext uri="{BB962C8B-B14F-4D97-AF65-F5344CB8AC3E}">
        <p14:creationId xmlns:p14="http://schemas.microsoft.com/office/powerpoint/2010/main" val="8936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3875" y="816123"/>
            <a:ext cx="8135937" cy="387798"/>
          </a:xfrm>
        </p:spPr>
        <p:txBody>
          <a:bodyPr/>
          <a:lstStyle/>
          <a:p>
            <a:r>
              <a:rPr lang="en-US" sz="2800" dirty="0" smtClean="0"/>
              <a:t>Impact factor</a:t>
            </a:r>
            <a:endParaRPr lang="de-DE" sz="2800" dirty="0"/>
          </a:p>
        </p:txBody>
      </p:sp>
      <p:sp>
        <p:nvSpPr>
          <p:cNvPr id="7" name="TextBox 6"/>
          <p:cNvSpPr txBox="1"/>
          <p:nvPr/>
        </p:nvSpPr>
        <p:spPr>
          <a:xfrm>
            <a:off x="1601604" y="1448736"/>
            <a:ext cx="5580744" cy="360048"/>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3600" b="1" i="1" dirty="0" smtClean="0">
                <a:latin typeface="+mn-lt"/>
              </a:rPr>
              <a:t>What is it?</a:t>
            </a:r>
          </a:p>
        </p:txBody>
      </p:sp>
      <p:sp>
        <p:nvSpPr>
          <p:cNvPr id="8" name="Rounded Rectangle 7"/>
          <p:cNvSpPr/>
          <p:nvPr/>
        </p:nvSpPr>
        <p:spPr bwMode="auto">
          <a:xfrm>
            <a:off x="971520" y="1988808"/>
            <a:ext cx="7020936" cy="1055608"/>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800" i="0" u="none" strike="noStrike" cap="none" normalizeH="0" baseline="0" dirty="0" smtClean="0">
                <a:ln>
                  <a:noFill/>
                </a:ln>
                <a:solidFill>
                  <a:schemeClr val="bg1"/>
                </a:solidFill>
                <a:effectLst/>
                <a:latin typeface="+mj-lt"/>
              </a:rPr>
              <a:t>Average number of citations a journal has from articles published in the previous 2 years</a:t>
            </a:r>
            <a:endParaRPr kumimoji="0" lang="en-US" sz="2800" i="0" u="none" strike="noStrike" cap="none" normalizeH="0" baseline="0" dirty="0">
              <a:ln>
                <a:noFill/>
              </a:ln>
              <a:solidFill>
                <a:schemeClr val="bg1"/>
              </a:solidFill>
              <a:effectLst/>
              <a:latin typeface="+mj-lt"/>
            </a:endParaRPr>
          </a:p>
        </p:txBody>
      </p:sp>
      <p:sp>
        <p:nvSpPr>
          <p:cNvPr id="9" name="Rechteck 4"/>
          <p:cNvSpPr/>
          <p:nvPr/>
        </p:nvSpPr>
        <p:spPr bwMode="auto">
          <a:xfrm>
            <a:off x="828982" y="3313324"/>
            <a:ext cx="7315200" cy="1323439"/>
          </a:xfrm>
          <a:prstGeom prst="rect">
            <a:avLst/>
          </a:prstGeom>
          <a:noFill/>
          <a:ln w="2857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ts val="0"/>
              </a:spcBef>
              <a:buNone/>
            </a:pPr>
            <a:r>
              <a:rPr lang="en-US" sz="2000" b="1" dirty="0" smtClean="0">
                <a:solidFill>
                  <a:schemeClr val="accent2"/>
                </a:solidFill>
                <a:latin typeface="Calibri" pitchFamily="34" charset="0"/>
                <a:cs typeface="Calibri" pitchFamily="34" charset="0"/>
              </a:rPr>
              <a:t>        Formula for the 201</a:t>
            </a:r>
            <a:r>
              <a:rPr lang="de-DE" sz="2000" b="1" dirty="0" smtClean="0">
                <a:solidFill>
                  <a:schemeClr val="accent2"/>
                </a:solidFill>
                <a:latin typeface="Calibri" pitchFamily="34" charset="0"/>
                <a:cs typeface="Calibri" pitchFamily="34" charset="0"/>
              </a:rPr>
              <a:t>4</a:t>
            </a:r>
            <a:r>
              <a:rPr lang="en-US" sz="2000" b="1" dirty="0" smtClean="0">
                <a:solidFill>
                  <a:schemeClr val="accent2"/>
                </a:solidFill>
                <a:latin typeface="Calibri" pitchFamily="34" charset="0"/>
                <a:cs typeface="Calibri" pitchFamily="34" charset="0"/>
              </a:rPr>
              <a:t> Impact Factor:</a:t>
            </a:r>
          </a:p>
          <a:p>
            <a:pPr>
              <a:spcBef>
                <a:spcPts val="0"/>
              </a:spcBef>
              <a:buNone/>
            </a:pPr>
            <a:r>
              <a:rPr lang="en-US" sz="2000" dirty="0" smtClean="0">
                <a:latin typeface="Calibri" pitchFamily="34" charset="0"/>
                <a:cs typeface="Calibri" pitchFamily="34" charset="0"/>
              </a:rPr>
              <a:t>Number of citations in 201</a:t>
            </a:r>
            <a:r>
              <a:rPr lang="de-DE" sz="2000" dirty="0" smtClean="0">
                <a:latin typeface="Calibri" pitchFamily="34" charset="0"/>
                <a:cs typeface="Calibri" pitchFamily="34" charset="0"/>
              </a:rPr>
              <a:t>4</a:t>
            </a:r>
            <a:r>
              <a:rPr lang="en-US" sz="2000" dirty="0" smtClean="0">
                <a:latin typeface="Calibri" pitchFamily="34" charset="0"/>
                <a:cs typeface="Calibri" pitchFamily="34" charset="0"/>
              </a:rPr>
              <a:t> to </a:t>
            </a:r>
            <a:r>
              <a:rPr lang="en-US" sz="2000" b="1" i="1" dirty="0" smtClean="0">
                <a:solidFill>
                  <a:srgbClr val="C00000"/>
                </a:solidFill>
                <a:latin typeface="Calibri" pitchFamily="34" charset="0"/>
                <a:cs typeface="Calibri" pitchFamily="34" charset="0"/>
              </a:rPr>
              <a:t>items</a:t>
            </a:r>
            <a:r>
              <a:rPr lang="en-US" sz="2000" dirty="0" smtClean="0">
                <a:solidFill>
                  <a:srgbClr val="C00000"/>
                </a:solidFill>
                <a:latin typeface="Calibri" pitchFamily="34" charset="0"/>
                <a:cs typeface="Calibri" pitchFamily="34" charset="0"/>
              </a:rPr>
              <a:t> </a:t>
            </a:r>
            <a:r>
              <a:rPr lang="en-US" sz="2000" dirty="0" smtClean="0">
                <a:latin typeface="Calibri" pitchFamily="34" charset="0"/>
                <a:cs typeface="Calibri" pitchFamily="34" charset="0"/>
              </a:rPr>
              <a:t>published in 20</a:t>
            </a:r>
            <a:r>
              <a:rPr lang="ru-RU" sz="2000" dirty="0" smtClean="0">
                <a:latin typeface="Calibri" pitchFamily="34" charset="0"/>
                <a:cs typeface="Calibri" pitchFamily="34" charset="0"/>
              </a:rPr>
              <a:t>1</a:t>
            </a:r>
            <a:r>
              <a:rPr lang="de-DE" sz="2000" dirty="0" smtClean="0">
                <a:latin typeface="Calibri" pitchFamily="34" charset="0"/>
                <a:cs typeface="Calibri" pitchFamily="34" charset="0"/>
              </a:rPr>
              <a:t>2</a:t>
            </a:r>
            <a:r>
              <a:rPr lang="en-US" sz="2000" dirty="0" smtClean="0">
                <a:latin typeface="Calibri" pitchFamily="34" charset="0"/>
                <a:cs typeface="Calibri" pitchFamily="34" charset="0"/>
              </a:rPr>
              <a:t> + 201</a:t>
            </a:r>
            <a:r>
              <a:rPr lang="de-DE" sz="2000" dirty="0">
                <a:latin typeface="Calibri" pitchFamily="34" charset="0"/>
                <a:cs typeface="Calibri" pitchFamily="34" charset="0"/>
              </a:rPr>
              <a:t>3</a:t>
            </a:r>
            <a:endParaRPr lang="en-US" sz="2000" dirty="0" smtClean="0">
              <a:latin typeface="Calibri" pitchFamily="34" charset="0"/>
              <a:cs typeface="Calibri" pitchFamily="34" charset="0"/>
            </a:endParaRPr>
          </a:p>
          <a:p>
            <a:pPr>
              <a:spcBef>
                <a:spcPts val="0"/>
              </a:spcBef>
              <a:buNone/>
            </a:pPr>
            <a:r>
              <a:rPr lang="en-US" sz="2000" dirty="0" smtClean="0">
                <a:latin typeface="Calibri" pitchFamily="34" charset="0"/>
                <a:cs typeface="Calibri" pitchFamily="34" charset="0"/>
              </a:rPr>
              <a:t>------------------------------------------------------------------------------------</a:t>
            </a:r>
          </a:p>
          <a:p>
            <a:pPr>
              <a:spcBef>
                <a:spcPts val="0"/>
              </a:spcBef>
              <a:buNone/>
            </a:pPr>
            <a:r>
              <a:rPr lang="en-US" sz="2000" b="1" i="1" dirty="0" smtClean="0">
                <a:solidFill>
                  <a:srgbClr val="C00000"/>
                </a:solidFill>
                <a:latin typeface="Calibri" pitchFamily="34" charset="0"/>
                <a:cs typeface="Calibri" pitchFamily="34" charset="0"/>
              </a:rPr>
              <a:t>Articles</a:t>
            </a:r>
            <a:r>
              <a:rPr lang="en-US" sz="2000" dirty="0" smtClean="0">
                <a:solidFill>
                  <a:srgbClr val="C00000"/>
                </a:solidFill>
                <a:latin typeface="Calibri" pitchFamily="34" charset="0"/>
                <a:cs typeface="Calibri" pitchFamily="34" charset="0"/>
              </a:rPr>
              <a:t> </a:t>
            </a:r>
            <a:r>
              <a:rPr lang="en-US" sz="2000" dirty="0" smtClean="0">
                <a:latin typeface="Calibri" pitchFamily="34" charset="0"/>
                <a:cs typeface="Calibri" pitchFamily="34" charset="0"/>
              </a:rPr>
              <a:t>and </a:t>
            </a:r>
            <a:r>
              <a:rPr lang="en-US" sz="2000" b="1" i="1" dirty="0" smtClean="0">
                <a:solidFill>
                  <a:srgbClr val="C00000"/>
                </a:solidFill>
                <a:latin typeface="Calibri" pitchFamily="34" charset="0"/>
                <a:cs typeface="Calibri" pitchFamily="34" charset="0"/>
              </a:rPr>
              <a:t>reviews</a:t>
            </a:r>
            <a:r>
              <a:rPr lang="en-US" sz="2000" dirty="0" smtClean="0">
                <a:solidFill>
                  <a:srgbClr val="C00000"/>
                </a:solidFill>
                <a:latin typeface="Calibri" pitchFamily="34" charset="0"/>
                <a:cs typeface="Calibri" pitchFamily="34" charset="0"/>
              </a:rPr>
              <a:t> </a:t>
            </a:r>
            <a:r>
              <a:rPr lang="en-US" sz="2000" dirty="0" smtClean="0">
                <a:latin typeface="Calibri" pitchFamily="34" charset="0"/>
                <a:cs typeface="Calibri" pitchFamily="34" charset="0"/>
              </a:rPr>
              <a:t>published in 20</a:t>
            </a:r>
            <a:r>
              <a:rPr lang="ru-RU" sz="2000" dirty="0" smtClean="0">
                <a:latin typeface="Calibri" pitchFamily="34" charset="0"/>
                <a:cs typeface="Calibri" pitchFamily="34" charset="0"/>
              </a:rPr>
              <a:t>1</a:t>
            </a:r>
            <a:r>
              <a:rPr lang="de-DE" sz="2000" dirty="0" smtClean="0">
                <a:latin typeface="Calibri" pitchFamily="34" charset="0"/>
                <a:cs typeface="Calibri" pitchFamily="34" charset="0"/>
              </a:rPr>
              <a:t>2</a:t>
            </a:r>
            <a:r>
              <a:rPr lang="en-US" sz="2000" dirty="0" smtClean="0">
                <a:latin typeface="Calibri" pitchFamily="34" charset="0"/>
                <a:cs typeface="Calibri" pitchFamily="34" charset="0"/>
              </a:rPr>
              <a:t> + 201</a:t>
            </a:r>
            <a:r>
              <a:rPr lang="de-DE" sz="2000" dirty="0">
                <a:latin typeface="Calibri" pitchFamily="34" charset="0"/>
                <a:cs typeface="Calibri" pitchFamily="34" charset="0"/>
              </a:rPr>
              <a:t>3</a:t>
            </a:r>
            <a:endParaRPr lang="en-US" sz="2000" dirty="0" smtClean="0">
              <a:latin typeface="Calibri" pitchFamily="34" charset="0"/>
              <a:cs typeface="Calibri" pitchFamily="34" charset="0"/>
            </a:endParaRPr>
          </a:p>
        </p:txBody>
      </p:sp>
      <p:sp>
        <p:nvSpPr>
          <p:cNvPr id="10" name="Rechteck 4"/>
          <p:cNvSpPr/>
          <p:nvPr/>
        </p:nvSpPr>
        <p:spPr bwMode="auto">
          <a:xfrm>
            <a:off x="828982" y="4895933"/>
            <a:ext cx="7315200" cy="1323439"/>
          </a:xfrm>
          <a:prstGeom prst="rect">
            <a:avLst/>
          </a:prstGeom>
          <a:noFill/>
          <a:ln w="2857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ts val="0"/>
              </a:spcBef>
              <a:buNone/>
            </a:pPr>
            <a:r>
              <a:rPr lang="en-US" sz="2000" b="1" dirty="0" smtClean="0">
                <a:solidFill>
                  <a:schemeClr val="accent6"/>
                </a:solidFill>
                <a:latin typeface="Calibri" pitchFamily="34" charset="0"/>
                <a:cs typeface="Calibri" pitchFamily="34" charset="0"/>
              </a:rPr>
              <a:t>Example:</a:t>
            </a:r>
          </a:p>
          <a:p>
            <a:pPr>
              <a:spcBef>
                <a:spcPts val="0"/>
              </a:spcBef>
              <a:buNone/>
            </a:pPr>
            <a:r>
              <a:rPr lang="en-US" sz="2000" dirty="0" smtClean="0">
                <a:latin typeface="Calibri" pitchFamily="34" charset="0"/>
                <a:cs typeface="Calibri" pitchFamily="34" charset="0"/>
              </a:rPr>
              <a:t>120 citations in 201</a:t>
            </a:r>
            <a:r>
              <a:rPr lang="de-DE" sz="2000" dirty="0" smtClean="0">
                <a:latin typeface="Calibri" pitchFamily="34" charset="0"/>
                <a:cs typeface="Calibri" pitchFamily="34" charset="0"/>
              </a:rPr>
              <a:t>4</a:t>
            </a:r>
            <a:r>
              <a:rPr lang="en-US" sz="2000" dirty="0" smtClean="0">
                <a:latin typeface="Calibri" pitchFamily="34" charset="0"/>
                <a:cs typeface="Calibri" pitchFamily="34" charset="0"/>
              </a:rPr>
              <a:t> (to items published 20</a:t>
            </a:r>
            <a:r>
              <a:rPr lang="ru-RU" sz="2000" dirty="0" smtClean="0">
                <a:latin typeface="Calibri" pitchFamily="34" charset="0"/>
                <a:cs typeface="Calibri" pitchFamily="34" charset="0"/>
              </a:rPr>
              <a:t>1</a:t>
            </a:r>
            <a:r>
              <a:rPr lang="en-US" sz="2000" dirty="0" smtClean="0">
                <a:latin typeface="Calibri" pitchFamily="34" charset="0"/>
                <a:cs typeface="Calibri" pitchFamily="34" charset="0"/>
              </a:rPr>
              <a:t>2 or 2013)</a:t>
            </a:r>
          </a:p>
          <a:p>
            <a:pPr>
              <a:spcBef>
                <a:spcPts val="0"/>
              </a:spcBef>
              <a:buNone/>
            </a:pPr>
            <a:r>
              <a:rPr lang="en-US" sz="2000" dirty="0" smtClean="0">
                <a:latin typeface="Calibri" pitchFamily="34" charset="0"/>
                <a:cs typeface="Calibri" pitchFamily="34" charset="0"/>
              </a:rPr>
              <a:t>   ------------------------------------------------------------------------------ = 1.5</a:t>
            </a:r>
          </a:p>
          <a:p>
            <a:pPr>
              <a:spcBef>
                <a:spcPts val="0"/>
              </a:spcBef>
              <a:buNone/>
            </a:pPr>
            <a:r>
              <a:rPr lang="en-US" sz="2000" dirty="0" smtClean="0">
                <a:latin typeface="Calibri" pitchFamily="34" charset="0"/>
                <a:cs typeface="Calibri" pitchFamily="34" charset="0"/>
              </a:rPr>
              <a:t>80 articles and reviews published in 20</a:t>
            </a:r>
            <a:r>
              <a:rPr lang="ru-RU" sz="2000" dirty="0" smtClean="0">
                <a:latin typeface="Calibri" pitchFamily="34" charset="0"/>
                <a:cs typeface="Calibri" pitchFamily="34" charset="0"/>
              </a:rPr>
              <a:t>1</a:t>
            </a:r>
            <a:r>
              <a:rPr lang="en-US" sz="2000" dirty="0" smtClean="0">
                <a:latin typeface="Calibri" pitchFamily="34" charset="0"/>
                <a:cs typeface="Calibri" pitchFamily="34" charset="0"/>
              </a:rPr>
              <a:t>2 and 2013</a:t>
            </a:r>
          </a:p>
        </p:txBody>
      </p:sp>
    </p:spTree>
    <p:extLst>
      <p:ext uri="{BB962C8B-B14F-4D97-AF65-F5344CB8AC3E}">
        <p14:creationId xmlns:p14="http://schemas.microsoft.com/office/powerpoint/2010/main" val="3175636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3875" y="816123"/>
            <a:ext cx="8135937" cy="387798"/>
          </a:xfrm>
        </p:spPr>
        <p:txBody>
          <a:bodyPr/>
          <a:lstStyle/>
          <a:p>
            <a:r>
              <a:rPr lang="en-US" sz="2800" dirty="0" smtClean="0"/>
              <a:t>Impact factor</a:t>
            </a:r>
            <a:endParaRPr lang="de-DE" sz="2800" dirty="0"/>
          </a:p>
        </p:txBody>
      </p:sp>
      <p:sp>
        <p:nvSpPr>
          <p:cNvPr id="7" name="TextBox 6"/>
          <p:cNvSpPr txBox="1"/>
          <p:nvPr/>
        </p:nvSpPr>
        <p:spPr>
          <a:xfrm>
            <a:off x="1801470" y="1596364"/>
            <a:ext cx="5580744" cy="360048"/>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3600" b="1" i="1" dirty="0" smtClean="0">
                <a:latin typeface="+mn-lt"/>
              </a:rPr>
              <a:t>Is it important?</a:t>
            </a:r>
          </a:p>
        </p:txBody>
      </p:sp>
      <p:sp>
        <p:nvSpPr>
          <p:cNvPr id="4" name="Rounded Rectangle 3"/>
          <p:cNvSpPr/>
          <p:nvPr/>
        </p:nvSpPr>
        <p:spPr bwMode="auto">
          <a:xfrm>
            <a:off x="1647580" y="2348856"/>
            <a:ext cx="5888525" cy="3093541"/>
          </a:xfrm>
          <a:prstGeom prst="roundRect">
            <a:avLst>
              <a:gd name="adj" fmla="val 9749"/>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ts val="0"/>
              </a:spcBef>
              <a:spcAft>
                <a:spcPct val="0"/>
              </a:spcAft>
              <a:buClrTx/>
              <a:buSzTx/>
              <a:buFontTx/>
              <a:buNone/>
              <a:tabLst/>
            </a:pPr>
            <a:r>
              <a:rPr lang="en-US" sz="2800" b="1" dirty="0" smtClean="0">
                <a:solidFill>
                  <a:schemeClr val="accent2"/>
                </a:solidFill>
                <a:latin typeface="Calibri" charset="0"/>
                <a:ea typeface="Calibri" charset="0"/>
                <a:cs typeface="Calibri" charset="0"/>
              </a:rPr>
              <a:t>Higher IF may mean higher visibility</a:t>
            </a:r>
          </a:p>
          <a:p>
            <a:pPr marL="342900" marR="0" indent="-342900" algn="l" defTabSz="914400" rtl="0" eaLnBrk="0" fontAlgn="base" latinLnBrk="0" hangingPunct="0">
              <a:lnSpc>
                <a:spcPct val="100000"/>
              </a:lnSpc>
              <a:spcBef>
                <a:spcPts val="0"/>
              </a:spcBef>
              <a:spcAft>
                <a:spcPct val="0"/>
              </a:spcAft>
              <a:buClr>
                <a:schemeClr val="accent2"/>
              </a:buClr>
              <a:buSzTx/>
              <a:buFont typeface="Arial" charset="0"/>
              <a:buChar char="•"/>
              <a:tabLst/>
            </a:pPr>
            <a:r>
              <a:rPr lang="en-US" sz="2600" dirty="0" smtClean="0">
                <a:solidFill>
                  <a:schemeClr val="tx2"/>
                </a:solidFill>
                <a:latin typeface="Calibri" charset="0"/>
                <a:ea typeface="Calibri" charset="0"/>
                <a:cs typeface="Calibri" charset="0"/>
              </a:rPr>
              <a:t>Frequent website visits</a:t>
            </a:r>
          </a:p>
          <a:p>
            <a:pPr marL="342900" marR="0" indent="-342900" algn="l" defTabSz="914400" rtl="0" eaLnBrk="0" fontAlgn="base" latinLnBrk="0" hangingPunct="0">
              <a:lnSpc>
                <a:spcPct val="100000"/>
              </a:lnSpc>
              <a:spcBef>
                <a:spcPts val="0"/>
              </a:spcBef>
              <a:spcAft>
                <a:spcPct val="0"/>
              </a:spcAft>
              <a:buClr>
                <a:schemeClr val="accent2"/>
              </a:buClr>
              <a:buSzTx/>
              <a:buFont typeface="Arial" charset="0"/>
              <a:buChar char="•"/>
              <a:tabLst/>
            </a:pPr>
            <a:r>
              <a:rPr lang="en-US" sz="2600" dirty="0" smtClean="0">
                <a:solidFill>
                  <a:schemeClr val="tx2"/>
                </a:solidFill>
                <a:latin typeface="Calibri" charset="0"/>
                <a:ea typeface="Calibri" charset="0"/>
                <a:cs typeface="Calibri" charset="0"/>
              </a:rPr>
              <a:t>Emailed table of contents (</a:t>
            </a:r>
            <a:r>
              <a:rPr lang="en-US" sz="2600" dirty="0" err="1" smtClean="0">
                <a:solidFill>
                  <a:schemeClr val="tx2"/>
                </a:solidFill>
                <a:latin typeface="Calibri" charset="0"/>
                <a:ea typeface="Calibri" charset="0"/>
                <a:cs typeface="Calibri" charset="0"/>
              </a:rPr>
              <a:t>eTOCs</a:t>
            </a:r>
            <a:r>
              <a:rPr lang="en-US" sz="2600" dirty="0" smtClean="0">
                <a:solidFill>
                  <a:schemeClr val="tx2"/>
                </a:solidFill>
                <a:latin typeface="Calibri" charset="0"/>
                <a:ea typeface="Calibri" charset="0"/>
                <a:cs typeface="Calibri" charset="0"/>
              </a:rPr>
              <a:t>)</a:t>
            </a:r>
          </a:p>
          <a:p>
            <a:pPr marL="342900" marR="0" indent="-342900" algn="l" defTabSz="914400" rtl="0" eaLnBrk="0" fontAlgn="base" latinLnBrk="0" hangingPunct="0">
              <a:lnSpc>
                <a:spcPct val="100000"/>
              </a:lnSpc>
              <a:spcBef>
                <a:spcPts val="0"/>
              </a:spcBef>
              <a:spcAft>
                <a:spcPct val="0"/>
              </a:spcAft>
              <a:buClrTx/>
              <a:buSzTx/>
              <a:buFont typeface="Arial" charset="0"/>
              <a:buChar char="•"/>
              <a:tabLst/>
            </a:pPr>
            <a:endParaRPr lang="en-US" sz="2400" dirty="0" smtClean="0">
              <a:solidFill>
                <a:schemeClr val="tx2"/>
              </a:solidFill>
              <a:latin typeface="Calibri" charset="0"/>
              <a:ea typeface="Calibri" charset="0"/>
              <a:cs typeface="Calibri" charset="0"/>
            </a:endParaRPr>
          </a:p>
          <a:p>
            <a:pPr marL="0" marR="0" indent="0" algn="l" defTabSz="914400" rtl="0" eaLnBrk="0" fontAlgn="base" latinLnBrk="0" hangingPunct="0">
              <a:lnSpc>
                <a:spcPct val="100000"/>
              </a:lnSpc>
              <a:spcBef>
                <a:spcPts val="0"/>
              </a:spcBef>
              <a:spcAft>
                <a:spcPct val="0"/>
              </a:spcAft>
              <a:buClrTx/>
              <a:buSzTx/>
              <a:buFontTx/>
              <a:buNone/>
              <a:tabLst/>
            </a:pPr>
            <a:r>
              <a:rPr kumimoji="0" lang="en-US" sz="2800" b="1" i="0" u="none" strike="noStrike" cap="none" normalizeH="0" baseline="0" dirty="0" smtClean="0">
                <a:ln>
                  <a:noFill/>
                </a:ln>
                <a:solidFill>
                  <a:schemeClr val="accent2"/>
                </a:solidFill>
                <a:effectLst/>
                <a:latin typeface="Calibri" charset="0"/>
                <a:ea typeface="Calibri" charset="0"/>
                <a:cs typeface="Calibri" charset="0"/>
              </a:rPr>
              <a:t>Often</a:t>
            </a:r>
            <a:r>
              <a:rPr kumimoji="0" lang="en-US" sz="2800" b="1" i="0" u="none" strike="noStrike" cap="none" normalizeH="0" dirty="0" smtClean="0">
                <a:ln>
                  <a:noFill/>
                </a:ln>
                <a:solidFill>
                  <a:schemeClr val="accent2"/>
                </a:solidFill>
                <a:effectLst/>
                <a:latin typeface="Calibri" charset="0"/>
                <a:ea typeface="Calibri" charset="0"/>
                <a:cs typeface="Calibri" charset="0"/>
              </a:rPr>
              <a:t> used as metric for success</a:t>
            </a:r>
          </a:p>
          <a:p>
            <a:pPr marL="342900" marR="0" indent="-342900" algn="l" defTabSz="914400" rtl="0" eaLnBrk="0" fontAlgn="base" latinLnBrk="0" hangingPunct="0">
              <a:lnSpc>
                <a:spcPct val="100000"/>
              </a:lnSpc>
              <a:spcBef>
                <a:spcPts val="0"/>
              </a:spcBef>
              <a:spcAft>
                <a:spcPct val="0"/>
              </a:spcAft>
              <a:buClr>
                <a:schemeClr val="accent2"/>
              </a:buClr>
              <a:buSzTx/>
              <a:buFont typeface="Arial" charset="0"/>
              <a:buChar char="•"/>
              <a:tabLst/>
            </a:pPr>
            <a:r>
              <a:rPr lang="en-US" sz="2600" baseline="0" dirty="0" smtClean="0">
                <a:solidFill>
                  <a:schemeClr val="tx2"/>
                </a:solidFill>
                <a:latin typeface="Calibri" charset="0"/>
                <a:ea typeface="Calibri" charset="0"/>
                <a:cs typeface="Calibri" charset="0"/>
              </a:rPr>
              <a:t>Funding</a:t>
            </a:r>
            <a:r>
              <a:rPr lang="en-US" sz="2600" dirty="0" smtClean="0">
                <a:solidFill>
                  <a:schemeClr val="tx2"/>
                </a:solidFill>
                <a:latin typeface="Calibri" charset="0"/>
                <a:ea typeface="Calibri" charset="0"/>
                <a:cs typeface="Calibri" charset="0"/>
              </a:rPr>
              <a:t> agencies</a:t>
            </a:r>
          </a:p>
          <a:p>
            <a:pPr marL="342900" marR="0" indent="-342900" algn="l" defTabSz="914400" rtl="0" eaLnBrk="0" fontAlgn="base" latinLnBrk="0" hangingPunct="0">
              <a:lnSpc>
                <a:spcPct val="100000"/>
              </a:lnSpc>
              <a:spcBef>
                <a:spcPts val="0"/>
              </a:spcBef>
              <a:spcAft>
                <a:spcPct val="0"/>
              </a:spcAft>
              <a:buClr>
                <a:schemeClr val="accent2"/>
              </a:buClr>
              <a:buSzTx/>
              <a:buFont typeface="Arial" charset="0"/>
              <a:buChar char="•"/>
              <a:tabLst/>
            </a:pPr>
            <a:r>
              <a:rPr kumimoji="0" lang="en-US" sz="2600" b="0" i="0" u="none" strike="noStrike" cap="none" normalizeH="0" baseline="0" dirty="0" smtClean="0">
                <a:ln>
                  <a:noFill/>
                </a:ln>
                <a:solidFill>
                  <a:schemeClr val="tx2"/>
                </a:solidFill>
                <a:effectLst/>
                <a:latin typeface="Calibri" charset="0"/>
                <a:ea typeface="Calibri" charset="0"/>
                <a:cs typeface="Calibri" charset="0"/>
              </a:rPr>
              <a:t>University</a:t>
            </a:r>
            <a:r>
              <a:rPr kumimoji="0" lang="en-US" sz="2600" b="0" i="0" u="none" strike="noStrike" cap="none" normalizeH="0" dirty="0" smtClean="0">
                <a:ln>
                  <a:noFill/>
                </a:ln>
                <a:solidFill>
                  <a:schemeClr val="tx2"/>
                </a:solidFill>
                <a:effectLst/>
                <a:latin typeface="Calibri" charset="0"/>
                <a:ea typeface="Calibri" charset="0"/>
                <a:cs typeface="Calibri" charset="0"/>
              </a:rPr>
              <a:t> committees</a:t>
            </a:r>
            <a:endParaRPr kumimoji="0" lang="en-US" sz="2600" b="0" i="0" u="none" strike="noStrike" cap="none" normalizeH="0" baseline="0" dirty="0">
              <a:ln>
                <a:noFill/>
              </a:ln>
              <a:solidFill>
                <a:schemeClr val="tx2"/>
              </a:solidFill>
              <a:effectLst/>
              <a:latin typeface="Calibri" charset="0"/>
              <a:ea typeface="Calibri" charset="0"/>
              <a:cs typeface="Calibri" charset="0"/>
            </a:endParaRPr>
          </a:p>
        </p:txBody>
      </p:sp>
    </p:spTree>
    <p:extLst>
      <p:ext uri="{BB962C8B-B14F-4D97-AF65-F5344CB8AC3E}">
        <p14:creationId xmlns:p14="http://schemas.microsoft.com/office/powerpoint/2010/main" val="15128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3875" y="816123"/>
            <a:ext cx="8135937" cy="387798"/>
          </a:xfrm>
        </p:spPr>
        <p:txBody>
          <a:bodyPr/>
          <a:lstStyle/>
          <a:p>
            <a:r>
              <a:rPr lang="en-US" sz="2800" dirty="0" smtClean="0"/>
              <a:t>Impact Factor</a:t>
            </a:r>
            <a:endParaRPr lang="de-DE" sz="2800" dirty="0"/>
          </a:p>
        </p:txBody>
      </p:sp>
      <p:sp>
        <p:nvSpPr>
          <p:cNvPr id="7" name="TextBox 6"/>
          <p:cNvSpPr txBox="1"/>
          <p:nvPr/>
        </p:nvSpPr>
        <p:spPr>
          <a:xfrm>
            <a:off x="1801470" y="1596364"/>
            <a:ext cx="5580744" cy="360048"/>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3600" b="1" i="1" dirty="0" smtClean="0">
                <a:latin typeface="+mn-lt"/>
              </a:rPr>
              <a:t>Is it the best or only option?</a:t>
            </a:r>
          </a:p>
        </p:txBody>
      </p:sp>
      <p:sp>
        <p:nvSpPr>
          <p:cNvPr id="2" name="TextBox 1"/>
          <p:cNvSpPr txBox="1"/>
          <p:nvPr/>
        </p:nvSpPr>
        <p:spPr>
          <a:xfrm>
            <a:off x="2501724" y="2528880"/>
            <a:ext cx="4050540" cy="450060"/>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8000" b="1" i="1" dirty="0" smtClean="0">
                <a:solidFill>
                  <a:schemeClr val="accent2"/>
                </a:solidFill>
                <a:latin typeface="+mn-lt"/>
              </a:rPr>
              <a:t>No!</a:t>
            </a:r>
          </a:p>
        </p:txBody>
      </p:sp>
      <p:sp>
        <p:nvSpPr>
          <p:cNvPr id="5" name="Rounded Rectangle 4"/>
          <p:cNvSpPr/>
          <p:nvPr/>
        </p:nvSpPr>
        <p:spPr bwMode="auto">
          <a:xfrm>
            <a:off x="663570" y="3519012"/>
            <a:ext cx="3780504" cy="2702778"/>
          </a:xfrm>
          <a:prstGeom prst="roundRect">
            <a:avLst>
              <a:gd name="adj" fmla="val 9612"/>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ts val="0"/>
              </a:spcBef>
              <a:spcAft>
                <a:spcPct val="0"/>
              </a:spcAft>
              <a:buClr>
                <a:schemeClr val="accent2"/>
              </a:buClr>
              <a:buSzTx/>
              <a:buFont typeface="Arial" charset="0"/>
              <a:buChar char="•"/>
              <a:tabLst/>
            </a:pPr>
            <a:r>
              <a:rPr kumimoji="0" lang="en-US" sz="2600" i="0" u="none" strike="noStrike" cap="none" normalizeH="0" baseline="0" dirty="0" smtClean="0">
                <a:ln>
                  <a:noFill/>
                </a:ln>
                <a:solidFill>
                  <a:schemeClr val="tx2"/>
                </a:solidFill>
                <a:effectLst/>
                <a:latin typeface="Calibri" charset="0"/>
                <a:ea typeface="Calibri" charset="0"/>
                <a:cs typeface="Calibri" charset="0"/>
              </a:rPr>
              <a:t>Limited sample source</a:t>
            </a:r>
          </a:p>
          <a:p>
            <a:pPr marL="342900" marR="0" indent="-342900" algn="l" defTabSz="914400" rtl="0" eaLnBrk="0" fontAlgn="base" latinLnBrk="0" hangingPunct="0">
              <a:lnSpc>
                <a:spcPct val="100000"/>
              </a:lnSpc>
              <a:spcBef>
                <a:spcPts val="0"/>
              </a:spcBef>
              <a:spcAft>
                <a:spcPct val="0"/>
              </a:spcAft>
              <a:buClr>
                <a:schemeClr val="accent2"/>
              </a:buClr>
              <a:buSzTx/>
              <a:buFont typeface="Arial" charset="0"/>
              <a:buChar char="•"/>
              <a:tabLst/>
            </a:pPr>
            <a:endParaRPr kumimoji="0" lang="en-US" sz="1000" i="0" u="none" strike="noStrike" cap="none" normalizeH="0" baseline="0" dirty="0" smtClean="0">
              <a:ln>
                <a:noFill/>
              </a:ln>
              <a:solidFill>
                <a:schemeClr val="tx2"/>
              </a:solidFill>
              <a:effectLst/>
              <a:latin typeface="Calibri" charset="0"/>
              <a:ea typeface="Calibri" charset="0"/>
              <a:cs typeface="Calibri" charset="0"/>
            </a:endParaRPr>
          </a:p>
          <a:p>
            <a:pPr marL="342900" marR="0" indent="-342900" algn="l" defTabSz="914400" rtl="0" eaLnBrk="0" fontAlgn="base" latinLnBrk="0" hangingPunct="0">
              <a:lnSpc>
                <a:spcPct val="100000"/>
              </a:lnSpc>
              <a:spcBef>
                <a:spcPts val="0"/>
              </a:spcBef>
              <a:spcAft>
                <a:spcPct val="0"/>
              </a:spcAft>
              <a:buClr>
                <a:schemeClr val="accent2"/>
              </a:buClr>
              <a:buSzTx/>
              <a:buFont typeface="Arial" charset="0"/>
              <a:buChar char="•"/>
              <a:tabLst/>
            </a:pPr>
            <a:r>
              <a:rPr lang="en-US" sz="2600" dirty="0" smtClean="0">
                <a:solidFill>
                  <a:schemeClr val="tx2"/>
                </a:solidFill>
                <a:latin typeface="Calibri" charset="0"/>
                <a:ea typeface="Calibri" charset="0"/>
                <a:cs typeface="Calibri" charset="0"/>
              </a:rPr>
              <a:t>Quotient problem</a:t>
            </a:r>
          </a:p>
          <a:p>
            <a:pPr marL="800100" lvl="1" indent="-342900" algn="l">
              <a:spcBef>
                <a:spcPts val="0"/>
              </a:spcBef>
              <a:buClr>
                <a:schemeClr val="accent2"/>
              </a:buClr>
              <a:buFont typeface=".HelveticaNeueDeskInterface-Regular" charset="0"/>
              <a:buChar char="–"/>
            </a:pPr>
            <a:r>
              <a:rPr lang="en-US" sz="2400" dirty="0" smtClean="0">
                <a:solidFill>
                  <a:schemeClr val="tx2"/>
                </a:solidFill>
                <a:latin typeface="Calibri" charset="0"/>
                <a:ea typeface="Calibri" charset="0"/>
                <a:cs typeface="Calibri" charset="0"/>
              </a:rPr>
              <a:t>Editorial influence</a:t>
            </a:r>
          </a:p>
          <a:p>
            <a:pPr marL="342900" marR="0" indent="-342900" algn="l" defTabSz="914400" rtl="0" eaLnBrk="0" fontAlgn="base" latinLnBrk="0" hangingPunct="0">
              <a:lnSpc>
                <a:spcPct val="100000"/>
              </a:lnSpc>
              <a:spcBef>
                <a:spcPts val="0"/>
              </a:spcBef>
              <a:spcAft>
                <a:spcPct val="0"/>
              </a:spcAft>
              <a:buClr>
                <a:schemeClr val="accent2"/>
              </a:buClr>
              <a:buSzTx/>
              <a:buFont typeface="Arial" charset="0"/>
              <a:buChar char="•"/>
              <a:tabLst/>
            </a:pPr>
            <a:endParaRPr lang="en-US" sz="1000" dirty="0" smtClean="0">
              <a:solidFill>
                <a:schemeClr val="tx2"/>
              </a:solidFill>
              <a:latin typeface="Calibri" charset="0"/>
              <a:ea typeface="Calibri" charset="0"/>
              <a:cs typeface="Calibri" charset="0"/>
            </a:endParaRPr>
          </a:p>
          <a:p>
            <a:pPr marL="342900" marR="0" indent="-342900" algn="l" defTabSz="914400" rtl="0" eaLnBrk="0" fontAlgn="base" latinLnBrk="0" hangingPunct="0">
              <a:lnSpc>
                <a:spcPct val="100000"/>
              </a:lnSpc>
              <a:spcBef>
                <a:spcPts val="0"/>
              </a:spcBef>
              <a:spcAft>
                <a:spcPct val="0"/>
              </a:spcAft>
              <a:buClr>
                <a:schemeClr val="accent2"/>
              </a:buClr>
              <a:buSzTx/>
              <a:buFont typeface="Arial" charset="0"/>
              <a:buChar char="•"/>
              <a:tabLst/>
            </a:pPr>
            <a:r>
              <a:rPr kumimoji="0" lang="en-US" sz="2600" i="0" u="none" strike="noStrike" cap="none" normalizeH="0" baseline="0" dirty="0" smtClean="0">
                <a:ln>
                  <a:noFill/>
                </a:ln>
                <a:solidFill>
                  <a:schemeClr val="tx2"/>
                </a:solidFill>
                <a:effectLst/>
                <a:latin typeface="Calibri" charset="0"/>
                <a:ea typeface="Calibri" charset="0"/>
                <a:cs typeface="Calibri" charset="0"/>
              </a:rPr>
              <a:t>Self-citations</a:t>
            </a:r>
          </a:p>
          <a:p>
            <a:pPr marL="342900" marR="0" indent="-342900" algn="l" defTabSz="914400" rtl="0" eaLnBrk="0" fontAlgn="base" latinLnBrk="0" hangingPunct="0">
              <a:lnSpc>
                <a:spcPct val="100000"/>
              </a:lnSpc>
              <a:spcBef>
                <a:spcPts val="0"/>
              </a:spcBef>
              <a:spcAft>
                <a:spcPct val="0"/>
              </a:spcAft>
              <a:buClr>
                <a:schemeClr val="accent2"/>
              </a:buClr>
              <a:buSzTx/>
              <a:buFont typeface="Arial" charset="0"/>
              <a:buChar char="•"/>
              <a:tabLst/>
            </a:pPr>
            <a:endParaRPr kumimoji="0" lang="en-US" sz="1000" i="0" u="none" strike="noStrike" cap="none" normalizeH="0" baseline="0" dirty="0" smtClean="0">
              <a:ln>
                <a:noFill/>
              </a:ln>
              <a:solidFill>
                <a:schemeClr val="tx2"/>
              </a:solidFill>
              <a:effectLst/>
              <a:latin typeface="Calibri" charset="0"/>
              <a:ea typeface="Calibri" charset="0"/>
              <a:cs typeface="Calibri" charset="0"/>
            </a:endParaRPr>
          </a:p>
          <a:p>
            <a:pPr marL="342900" marR="0" indent="-342900" algn="l" defTabSz="914400" rtl="0" eaLnBrk="0" fontAlgn="base" latinLnBrk="0" hangingPunct="0">
              <a:lnSpc>
                <a:spcPct val="100000"/>
              </a:lnSpc>
              <a:spcBef>
                <a:spcPts val="0"/>
              </a:spcBef>
              <a:spcAft>
                <a:spcPct val="0"/>
              </a:spcAft>
              <a:buClr>
                <a:schemeClr val="accent2"/>
              </a:buClr>
              <a:buSzTx/>
              <a:buFont typeface="Arial" charset="0"/>
              <a:buChar char="•"/>
              <a:tabLst/>
            </a:pPr>
            <a:r>
              <a:rPr lang="en-US" sz="2600" dirty="0" smtClean="0">
                <a:solidFill>
                  <a:schemeClr val="tx2"/>
                </a:solidFill>
                <a:latin typeface="Calibri" charset="0"/>
                <a:ea typeface="Calibri" charset="0"/>
                <a:cs typeface="Calibri" charset="0"/>
              </a:rPr>
              <a:t>Field specific</a:t>
            </a:r>
            <a:endParaRPr kumimoji="0" lang="en-US" sz="2600" i="0" u="none" strike="noStrike" cap="none" normalizeH="0" baseline="0" dirty="0">
              <a:ln>
                <a:noFill/>
              </a:ln>
              <a:solidFill>
                <a:schemeClr val="tx2"/>
              </a:solidFill>
              <a:effectLst/>
              <a:latin typeface="Calibri" charset="0"/>
              <a:ea typeface="Calibri" charset="0"/>
              <a:cs typeface="Calibri" charset="0"/>
            </a:endParaRPr>
          </a:p>
        </p:txBody>
      </p:sp>
      <p:sp>
        <p:nvSpPr>
          <p:cNvPr id="8" name="Rounded Rectangle 7"/>
          <p:cNvSpPr/>
          <p:nvPr/>
        </p:nvSpPr>
        <p:spPr bwMode="auto">
          <a:xfrm>
            <a:off x="4624740" y="3519012"/>
            <a:ext cx="3907788" cy="2702778"/>
          </a:xfrm>
          <a:prstGeom prst="roundRect">
            <a:avLst>
              <a:gd name="adj" fmla="val 9612"/>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ts val="0"/>
              </a:spcBef>
              <a:spcAft>
                <a:spcPct val="0"/>
              </a:spcAft>
              <a:buClr>
                <a:schemeClr val="accent2"/>
              </a:buClr>
              <a:buSzTx/>
              <a:buFont typeface="Arial" charset="0"/>
              <a:buChar char="•"/>
              <a:tabLst/>
            </a:pPr>
            <a:r>
              <a:rPr kumimoji="0" lang="en-US" sz="2600" b="0" i="0" u="none" strike="noStrike" cap="none" normalizeH="0" baseline="0" dirty="0" smtClean="0">
                <a:ln>
                  <a:noFill/>
                </a:ln>
                <a:solidFill>
                  <a:schemeClr val="tx2"/>
                </a:solidFill>
                <a:effectLst/>
                <a:latin typeface="Calibri" charset="0"/>
                <a:ea typeface="Calibri" charset="0"/>
                <a:cs typeface="Calibri" charset="0"/>
              </a:rPr>
              <a:t>Article</a:t>
            </a:r>
            <a:r>
              <a:rPr kumimoji="0" lang="en-US" sz="2600" b="0" i="0" u="none" strike="noStrike" cap="none" normalizeH="0" dirty="0" smtClean="0">
                <a:ln>
                  <a:noFill/>
                </a:ln>
                <a:solidFill>
                  <a:schemeClr val="tx2"/>
                </a:solidFill>
                <a:effectLst/>
                <a:latin typeface="Calibri" charset="0"/>
                <a:ea typeface="Calibri" charset="0"/>
                <a:cs typeface="Calibri" charset="0"/>
              </a:rPr>
              <a:t> Influence Score</a:t>
            </a:r>
            <a:endParaRPr kumimoji="0" lang="en-US" sz="2600" b="0" i="0" u="none" strike="noStrike" cap="none" normalizeH="0" baseline="0" dirty="0" smtClean="0">
              <a:ln>
                <a:noFill/>
              </a:ln>
              <a:solidFill>
                <a:schemeClr val="tx2"/>
              </a:solidFill>
              <a:effectLst/>
              <a:latin typeface="Calibri" charset="0"/>
              <a:ea typeface="Calibri" charset="0"/>
              <a:cs typeface="Calibri" charset="0"/>
            </a:endParaRPr>
          </a:p>
          <a:p>
            <a:pPr marL="342900" marR="0" indent="-342900" algn="l" defTabSz="914400" rtl="0" eaLnBrk="0" fontAlgn="base" latinLnBrk="0" hangingPunct="0">
              <a:lnSpc>
                <a:spcPct val="100000"/>
              </a:lnSpc>
              <a:spcBef>
                <a:spcPts val="0"/>
              </a:spcBef>
              <a:spcAft>
                <a:spcPct val="0"/>
              </a:spcAft>
              <a:buClr>
                <a:schemeClr val="accent2"/>
              </a:buClr>
              <a:buSzTx/>
              <a:buFont typeface="Arial" charset="0"/>
              <a:buChar char="•"/>
              <a:tabLst/>
            </a:pPr>
            <a:endParaRPr kumimoji="0" lang="en-US" sz="1000" b="0" i="0" u="none" strike="noStrike" cap="none" normalizeH="0" baseline="0" dirty="0" smtClean="0">
              <a:ln>
                <a:noFill/>
              </a:ln>
              <a:solidFill>
                <a:schemeClr val="tx2"/>
              </a:solidFill>
              <a:effectLst/>
              <a:latin typeface="Calibri" charset="0"/>
              <a:ea typeface="Calibri" charset="0"/>
              <a:cs typeface="Calibri" charset="0"/>
            </a:endParaRPr>
          </a:p>
          <a:p>
            <a:pPr marL="342900" marR="0" indent="-342900" algn="l" defTabSz="914400" rtl="0" eaLnBrk="0" fontAlgn="base" latinLnBrk="0" hangingPunct="0">
              <a:lnSpc>
                <a:spcPct val="100000"/>
              </a:lnSpc>
              <a:spcBef>
                <a:spcPts val="0"/>
              </a:spcBef>
              <a:spcAft>
                <a:spcPct val="0"/>
              </a:spcAft>
              <a:buClr>
                <a:schemeClr val="accent2"/>
              </a:buClr>
              <a:buSzTx/>
              <a:buFont typeface="Arial" charset="0"/>
              <a:buChar char="•"/>
              <a:tabLst/>
            </a:pPr>
            <a:r>
              <a:rPr lang="en-US" sz="2600" dirty="0" err="1" smtClean="0">
                <a:solidFill>
                  <a:schemeClr val="tx2"/>
                </a:solidFill>
                <a:latin typeface="Calibri" charset="0"/>
                <a:ea typeface="Calibri" charset="0"/>
                <a:cs typeface="Calibri" charset="0"/>
              </a:rPr>
              <a:t>SCImago</a:t>
            </a:r>
            <a:r>
              <a:rPr lang="en-US" sz="2600" dirty="0" smtClean="0">
                <a:solidFill>
                  <a:schemeClr val="tx2"/>
                </a:solidFill>
                <a:latin typeface="Calibri" charset="0"/>
                <a:ea typeface="Calibri" charset="0"/>
                <a:cs typeface="Calibri" charset="0"/>
              </a:rPr>
              <a:t> Journal Rank</a:t>
            </a:r>
          </a:p>
          <a:p>
            <a:pPr marL="342900" marR="0" indent="-342900" algn="l" defTabSz="914400" rtl="0" eaLnBrk="0" fontAlgn="base" latinLnBrk="0" hangingPunct="0">
              <a:lnSpc>
                <a:spcPct val="100000"/>
              </a:lnSpc>
              <a:spcBef>
                <a:spcPts val="0"/>
              </a:spcBef>
              <a:spcAft>
                <a:spcPct val="0"/>
              </a:spcAft>
              <a:buClr>
                <a:schemeClr val="accent2"/>
              </a:buClr>
              <a:buSzTx/>
              <a:buFont typeface="Arial" charset="0"/>
              <a:buChar char="•"/>
              <a:tabLst/>
            </a:pPr>
            <a:endParaRPr kumimoji="0" lang="en-US" sz="1000" b="0" i="0" u="none" strike="noStrike" cap="none" normalizeH="0" baseline="0" dirty="0" smtClean="0">
              <a:ln>
                <a:noFill/>
              </a:ln>
              <a:solidFill>
                <a:schemeClr val="tx2"/>
              </a:solidFill>
              <a:effectLst/>
              <a:latin typeface="Calibri" charset="0"/>
              <a:ea typeface="Calibri" charset="0"/>
              <a:cs typeface="Calibri" charset="0"/>
            </a:endParaRPr>
          </a:p>
          <a:p>
            <a:pPr marL="342900" marR="0" indent="-342900" algn="l" defTabSz="914400" rtl="0" eaLnBrk="0" fontAlgn="base" latinLnBrk="0" hangingPunct="0">
              <a:lnSpc>
                <a:spcPct val="100000"/>
              </a:lnSpc>
              <a:spcBef>
                <a:spcPts val="0"/>
              </a:spcBef>
              <a:spcAft>
                <a:spcPct val="0"/>
              </a:spcAft>
              <a:buClr>
                <a:schemeClr val="accent2"/>
              </a:buClr>
              <a:buSzTx/>
              <a:buFont typeface="Arial" charset="0"/>
              <a:buChar char="•"/>
              <a:tabLst/>
            </a:pPr>
            <a:r>
              <a:rPr kumimoji="0" lang="en-US" sz="2600" b="0" i="0" u="none" strike="noStrike" cap="none" normalizeH="0" baseline="0" dirty="0" smtClean="0">
                <a:ln>
                  <a:noFill/>
                </a:ln>
                <a:solidFill>
                  <a:schemeClr val="tx2"/>
                </a:solidFill>
                <a:effectLst/>
                <a:latin typeface="Calibri" charset="0"/>
                <a:ea typeface="Calibri" charset="0"/>
                <a:cs typeface="Calibri" charset="0"/>
              </a:rPr>
              <a:t>Source</a:t>
            </a:r>
            <a:r>
              <a:rPr lang="en-US" sz="2600" dirty="0">
                <a:solidFill>
                  <a:schemeClr val="tx2"/>
                </a:solidFill>
                <a:latin typeface="Calibri" charset="0"/>
                <a:ea typeface="Calibri" charset="0"/>
                <a:cs typeface="Calibri" charset="0"/>
              </a:rPr>
              <a:t>-</a:t>
            </a:r>
            <a:r>
              <a:rPr kumimoji="0" lang="en-US" sz="2600" b="0" i="0" u="none" strike="noStrike" cap="none" normalizeH="0" baseline="0" dirty="0" smtClean="0">
                <a:ln>
                  <a:noFill/>
                </a:ln>
                <a:solidFill>
                  <a:schemeClr val="tx2"/>
                </a:solidFill>
                <a:effectLst/>
                <a:latin typeface="Calibri" charset="0"/>
                <a:ea typeface="Calibri" charset="0"/>
                <a:cs typeface="Calibri" charset="0"/>
              </a:rPr>
              <a:t>Normalized </a:t>
            </a:r>
            <a:r>
              <a:rPr lang="en-US" sz="2600" dirty="0">
                <a:solidFill>
                  <a:schemeClr val="tx2"/>
                </a:solidFill>
                <a:latin typeface="Calibri" charset="0"/>
                <a:ea typeface="Calibri" charset="0"/>
                <a:cs typeface="Calibri" charset="0"/>
              </a:rPr>
              <a:t>I</a:t>
            </a:r>
            <a:r>
              <a:rPr kumimoji="0" lang="en-US" sz="2600" b="0" i="0" u="none" strike="noStrike" cap="none" normalizeH="0" baseline="0" dirty="0" smtClean="0">
                <a:ln>
                  <a:noFill/>
                </a:ln>
                <a:solidFill>
                  <a:schemeClr val="tx2"/>
                </a:solidFill>
                <a:effectLst/>
                <a:latin typeface="Calibri" charset="0"/>
                <a:ea typeface="Calibri" charset="0"/>
                <a:cs typeface="Calibri" charset="0"/>
              </a:rPr>
              <a:t>mpact per Paper (SNIP)</a:t>
            </a:r>
          </a:p>
          <a:p>
            <a:pPr marL="342900" marR="0" indent="-342900" algn="l" defTabSz="914400" rtl="0" eaLnBrk="0" fontAlgn="base" latinLnBrk="0" hangingPunct="0">
              <a:lnSpc>
                <a:spcPct val="100000"/>
              </a:lnSpc>
              <a:spcBef>
                <a:spcPts val="0"/>
              </a:spcBef>
              <a:spcAft>
                <a:spcPct val="0"/>
              </a:spcAft>
              <a:buClr>
                <a:schemeClr val="accent2"/>
              </a:buClr>
              <a:buSzTx/>
              <a:buFont typeface="Arial" charset="0"/>
              <a:buChar char="•"/>
              <a:tabLst/>
            </a:pPr>
            <a:endParaRPr kumimoji="0" lang="en-US" sz="1000" b="0" i="0" u="none" strike="noStrike" cap="none" normalizeH="0" baseline="0" dirty="0" smtClean="0">
              <a:ln>
                <a:noFill/>
              </a:ln>
              <a:solidFill>
                <a:schemeClr val="tx2"/>
              </a:solidFill>
              <a:effectLst/>
              <a:latin typeface="Calibri" charset="0"/>
              <a:ea typeface="Calibri" charset="0"/>
              <a:cs typeface="Calibri" charset="0"/>
            </a:endParaRPr>
          </a:p>
          <a:p>
            <a:pPr marL="342900" marR="0" indent="-342900" algn="l" defTabSz="914400" rtl="0" eaLnBrk="0" fontAlgn="base" latinLnBrk="0" hangingPunct="0">
              <a:lnSpc>
                <a:spcPct val="100000"/>
              </a:lnSpc>
              <a:spcBef>
                <a:spcPts val="0"/>
              </a:spcBef>
              <a:spcAft>
                <a:spcPct val="0"/>
              </a:spcAft>
              <a:buClr>
                <a:schemeClr val="accent2"/>
              </a:buClr>
              <a:buSzTx/>
              <a:buFont typeface="Arial" charset="0"/>
              <a:buChar char="•"/>
              <a:tabLst/>
            </a:pPr>
            <a:r>
              <a:rPr lang="en-US" sz="2600" dirty="0" smtClean="0">
                <a:solidFill>
                  <a:schemeClr val="tx2"/>
                </a:solidFill>
                <a:latin typeface="Calibri" charset="0"/>
                <a:ea typeface="Calibri" charset="0"/>
                <a:cs typeface="Calibri" charset="0"/>
              </a:rPr>
              <a:t>H-index, </a:t>
            </a:r>
            <a:r>
              <a:rPr lang="en-US" sz="2600" dirty="0" err="1" smtClean="0">
                <a:solidFill>
                  <a:schemeClr val="tx2"/>
                </a:solidFill>
                <a:latin typeface="Calibri" charset="0"/>
                <a:ea typeface="Calibri" charset="0"/>
                <a:cs typeface="Calibri" charset="0"/>
              </a:rPr>
              <a:t>Altmetrics</a:t>
            </a:r>
            <a:endParaRPr kumimoji="0" lang="en-US" sz="2600" b="0" i="0" u="none" strike="noStrike" cap="none" normalizeH="0" baseline="0" dirty="0">
              <a:ln>
                <a:noFill/>
              </a:ln>
              <a:solidFill>
                <a:schemeClr val="tx2"/>
              </a:solidFill>
              <a:effectLst/>
              <a:latin typeface="Calibri" charset="0"/>
              <a:ea typeface="Calibri" charset="0"/>
              <a:cs typeface="Calibri" charset="0"/>
            </a:endParaRPr>
          </a:p>
        </p:txBody>
      </p:sp>
      <p:sp>
        <p:nvSpPr>
          <p:cNvPr id="6" name="TextBox 5"/>
          <p:cNvSpPr txBox="1"/>
          <p:nvPr/>
        </p:nvSpPr>
        <p:spPr>
          <a:xfrm>
            <a:off x="791496" y="3158964"/>
            <a:ext cx="3510468" cy="720096"/>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3200" b="1" i="1" dirty="0" smtClean="0">
                <a:solidFill>
                  <a:schemeClr val="accent2"/>
                </a:solidFill>
                <a:latin typeface="+mn-lt"/>
              </a:rPr>
              <a:t>Problems</a:t>
            </a:r>
          </a:p>
        </p:txBody>
      </p:sp>
      <p:sp>
        <p:nvSpPr>
          <p:cNvPr id="9" name="TextBox 8"/>
          <p:cNvSpPr txBox="1"/>
          <p:nvPr/>
        </p:nvSpPr>
        <p:spPr>
          <a:xfrm>
            <a:off x="4823400" y="3158964"/>
            <a:ext cx="3510468" cy="720096"/>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3200" b="1" i="1" dirty="0" smtClean="0">
                <a:solidFill>
                  <a:schemeClr val="accent2"/>
                </a:solidFill>
                <a:latin typeface="+mn-lt"/>
              </a:rPr>
              <a:t>Other options</a:t>
            </a:r>
          </a:p>
        </p:txBody>
      </p:sp>
    </p:spTree>
    <p:extLst>
      <p:ext uri="{BB962C8B-B14F-4D97-AF65-F5344CB8AC3E}">
        <p14:creationId xmlns:p14="http://schemas.microsoft.com/office/powerpoint/2010/main" val="119066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bg/>
                                          </p:spTgt>
                                        </p:tgtEl>
                                        <p:attrNameLst>
                                          <p:attrName>style.visibility</p:attrName>
                                        </p:attrNameLst>
                                      </p:cBhvr>
                                      <p:to>
                                        <p:strVal val="visible"/>
                                      </p:to>
                                    </p:set>
                                    <p:animEffect transition="in" filter="fade">
                                      <p:cBhvr>
                                        <p:cTn id="19" dur="500"/>
                                        <p:tgtEl>
                                          <p:spTgt spid="5">
                                            <p:bg/>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
                                            <p:txEl>
                                              <p:pRg st="7" end="7"/>
                                            </p:txEl>
                                          </p:spTgt>
                                        </p:tgtEl>
                                        <p:attrNameLst>
                                          <p:attrName>style.visibility</p:attrName>
                                        </p:attrNameLst>
                                      </p:cBhvr>
                                      <p:to>
                                        <p:strVal val="visible"/>
                                      </p:to>
                                    </p:set>
                                    <p:animEffect transition="in" filter="fade">
                                      <p:cBhvr>
                                        <p:cTn id="40" dur="500"/>
                                        <p:tgtEl>
                                          <p:spTgt spid="5">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
                                            <p:bg/>
                                          </p:spTgt>
                                        </p:tgtEl>
                                        <p:attrNameLst>
                                          <p:attrName>style.visibility</p:attrName>
                                        </p:attrNameLst>
                                      </p:cBhvr>
                                      <p:to>
                                        <p:strVal val="visible"/>
                                      </p:to>
                                    </p:set>
                                    <p:animEffect transition="in" filter="fade">
                                      <p:cBhvr>
                                        <p:cTn id="50" dur="500"/>
                                        <p:tgtEl>
                                          <p:spTgt spid="8">
                                            <p:bg/>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
                                            <p:txEl>
                                              <p:pRg st="0" end="0"/>
                                            </p:txEl>
                                          </p:spTgt>
                                        </p:tgtEl>
                                        <p:attrNameLst>
                                          <p:attrName>style.visibility</p:attrName>
                                        </p:attrNameLst>
                                      </p:cBhvr>
                                      <p:to>
                                        <p:strVal val="visible"/>
                                      </p:to>
                                    </p:set>
                                    <p:animEffect transition="in" filter="fade">
                                      <p:cBhvr>
                                        <p:cTn id="53" dur="500"/>
                                        <p:tgtEl>
                                          <p:spTgt spid="8">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8">
                                            <p:txEl>
                                              <p:pRg st="2" end="2"/>
                                            </p:txEl>
                                          </p:spTgt>
                                        </p:tgtEl>
                                        <p:attrNameLst>
                                          <p:attrName>style.visibility</p:attrName>
                                        </p:attrNameLst>
                                      </p:cBhvr>
                                      <p:to>
                                        <p:strVal val="visible"/>
                                      </p:to>
                                    </p:set>
                                    <p:animEffect transition="in" filter="fade">
                                      <p:cBhvr>
                                        <p:cTn id="58" dur="500"/>
                                        <p:tgtEl>
                                          <p:spTgt spid="8">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
                                            <p:txEl>
                                              <p:pRg st="4" end="4"/>
                                            </p:txEl>
                                          </p:spTgt>
                                        </p:tgtEl>
                                        <p:attrNameLst>
                                          <p:attrName>style.visibility</p:attrName>
                                        </p:attrNameLst>
                                      </p:cBhvr>
                                      <p:to>
                                        <p:strVal val="visible"/>
                                      </p:to>
                                    </p:set>
                                    <p:animEffect transition="in" filter="fade">
                                      <p:cBhvr>
                                        <p:cTn id="63" dur="500"/>
                                        <p:tgtEl>
                                          <p:spTgt spid="8">
                                            <p:txEl>
                                              <p:pRg st="4" end="4"/>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8">
                                            <p:txEl>
                                              <p:pRg st="6" end="6"/>
                                            </p:txEl>
                                          </p:spTgt>
                                        </p:tgtEl>
                                        <p:attrNameLst>
                                          <p:attrName>style.visibility</p:attrName>
                                        </p:attrNameLst>
                                      </p:cBhvr>
                                      <p:to>
                                        <p:strVal val="visible"/>
                                      </p:to>
                                    </p:set>
                                    <p:animEffect transition="in" filter="fade">
                                      <p:cBhvr>
                                        <p:cTn id="68"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uiExpand="1" build="p" animBg="1"/>
      <p:bldP spid="8" grpId="0" uiExpand="1" build="p" animBg="1"/>
      <p:bldP spid="6"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3875" y="816123"/>
            <a:ext cx="8135937" cy="387798"/>
          </a:xfrm>
        </p:spPr>
        <p:txBody>
          <a:bodyPr/>
          <a:lstStyle/>
          <a:p>
            <a:r>
              <a:rPr lang="en-US" sz="2800" dirty="0" smtClean="0"/>
              <a:t>Journal metrics</a:t>
            </a:r>
            <a:endParaRPr lang="de-DE" sz="2800" dirty="0"/>
          </a:p>
        </p:txBody>
      </p:sp>
      <p:graphicFrame>
        <p:nvGraphicFramePr>
          <p:cNvPr id="4" name="Table 3"/>
          <p:cNvGraphicFramePr>
            <a:graphicFrameLocks noGrp="1"/>
          </p:cNvGraphicFramePr>
          <p:nvPr>
            <p:extLst>
              <p:ext uri="{D42A27DB-BD31-4B8C-83A1-F6EECF244321}">
                <p14:modId xmlns:p14="http://schemas.microsoft.com/office/powerpoint/2010/main" val="537322532"/>
              </p:ext>
            </p:extLst>
          </p:nvPr>
        </p:nvGraphicFramePr>
        <p:xfrm>
          <a:off x="669060" y="1935972"/>
          <a:ext cx="7828632" cy="2809240"/>
        </p:xfrm>
        <a:graphic>
          <a:graphicData uri="http://schemas.openxmlformats.org/drawingml/2006/table">
            <a:tbl>
              <a:tblPr firstRow="1" bandRow="1">
                <a:tableStyleId>{C083E6E3-FA7D-4D7B-A595-EF9225AFEA82}</a:tableStyleId>
              </a:tblPr>
              <a:tblGrid>
                <a:gridCol w="846388"/>
                <a:gridCol w="1061540"/>
                <a:gridCol w="955387"/>
                <a:gridCol w="1107881"/>
                <a:gridCol w="1285812"/>
                <a:gridCol w="1391015"/>
                <a:gridCol w="1180609"/>
              </a:tblGrid>
              <a:tr h="370840">
                <a:tc>
                  <a:txBody>
                    <a:bodyPr/>
                    <a:lstStyle/>
                    <a:p>
                      <a:endParaRPr lang="en-US" dirty="0">
                        <a:latin typeface="+mn-lt"/>
                      </a:endParaRPr>
                    </a:p>
                  </a:txBody>
                  <a:tcPr/>
                </a:tc>
                <a:tc>
                  <a:txBody>
                    <a:bodyPr/>
                    <a:lstStyle/>
                    <a:p>
                      <a:pPr algn="ctr"/>
                      <a:r>
                        <a:rPr lang="en-US" sz="1200" dirty="0" smtClean="0">
                          <a:latin typeface="+mn-lt"/>
                        </a:rPr>
                        <a:t>Publication</a:t>
                      </a:r>
                      <a:r>
                        <a:rPr lang="en-US" sz="1200" baseline="0" dirty="0" smtClean="0">
                          <a:latin typeface="+mn-lt"/>
                        </a:rPr>
                        <a:t> window</a:t>
                      </a:r>
                      <a:endParaRPr lang="en-US" sz="1200" dirty="0">
                        <a:latin typeface="+mn-lt"/>
                      </a:endParaRPr>
                    </a:p>
                  </a:txBody>
                  <a:tcPr/>
                </a:tc>
                <a:tc>
                  <a:txBody>
                    <a:bodyPr/>
                    <a:lstStyle/>
                    <a:p>
                      <a:pPr algn="ctr"/>
                      <a:r>
                        <a:rPr lang="en-US" sz="1200" dirty="0" smtClean="0">
                          <a:latin typeface="+mn-lt"/>
                        </a:rPr>
                        <a:t>Citation window</a:t>
                      </a:r>
                      <a:endParaRPr lang="en-US" sz="1200" dirty="0">
                        <a:latin typeface="+mn-lt"/>
                      </a:endParaRPr>
                    </a:p>
                  </a:txBody>
                  <a:tcPr/>
                </a:tc>
                <a:tc>
                  <a:txBody>
                    <a:bodyPr/>
                    <a:lstStyle/>
                    <a:p>
                      <a:pPr algn="ctr"/>
                      <a:r>
                        <a:rPr lang="en-US" sz="1200" dirty="0" smtClean="0">
                          <a:latin typeface="+mn-lt"/>
                        </a:rPr>
                        <a:t>Include</a:t>
                      </a:r>
                      <a:r>
                        <a:rPr lang="en-US" sz="1200" baseline="0" dirty="0" smtClean="0">
                          <a:latin typeface="+mn-lt"/>
                        </a:rPr>
                        <a:t> s</a:t>
                      </a:r>
                      <a:r>
                        <a:rPr lang="en-US" sz="1200" dirty="0" smtClean="0">
                          <a:latin typeface="+mn-lt"/>
                        </a:rPr>
                        <a:t>elf-citations?</a:t>
                      </a:r>
                      <a:endParaRPr lang="en-US" sz="1200" dirty="0">
                        <a:latin typeface="+mn-lt"/>
                      </a:endParaRPr>
                    </a:p>
                  </a:txBody>
                  <a:tcPr/>
                </a:tc>
                <a:tc>
                  <a:txBody>
                    <a:bodyPr/>
                    <a:lstStyle/>
                    <a:p>
                      <a:pPr algn="ctr"/>
                      <a:r>
                        <a:rPr lang="en-US" sz="1200" dirty="0" smtClean="0">
                          <a:latin typeface="+mn-lt"/>
                        </a:rPr>
                        <a:t>Numerator</a:t>
                      </a:r>
                      <a:endParaRPr lang="en-US" sz="1200" dirty="0">
                        <a:latin typeface="+mn-lt"/>
                      </a:endParaRPr>
                    </a:p>
                  </a:txBody>
                  <a:tcPr/>
                </a:tc>
                <a:tc>
                  <a:txBody>
                    <a:bodyPr/>
                    <a:lstStyle/>
                    <a:p>
                      <a:pPr algn="ctr"/>
                      <a:r>
                        <a:rPr lang="en-US" sz="1200" dirty="0" smtClean="0">
                          <a:latin typeface="+mn-lt"/>
                        </a:rPr>
                        <a:t>Denominator</a:t>
                      </a:r>
                      <a:endParaRPr lang="en-US" sz="1200" dirty="0">
                        <a:latin typeface="+mn-lt"/>
                      </a:endParaRPr>
                    </a:p>
                  </a:txBody>
                  <a:tcPr/>
                </a:tc>
                <a:tc>
                  <a:txBody>
                    <a:bodyPr/>
                    <a:lstStyle/>
                    <a:p>
                      <a:pPr algn="ctr"/>
                      <a:r>
                        <a:rPr lang="en-US" sz="1200" dirty="0" smtClean="0">
                          <a:latin typeface="+mn-lt"/>
                        </a:rPr>
                        <a:t>Database</a:t>
                      </a:r>
                      <a:endParaRPr lang="en-US" sz="1200" dirty="0">
                        <a:latin typeface="+mn-lt"/>
                      </a:endParaRPr>
                    </a:p>
                  </a:txBody>
                  <a:tcPr/>
                </a:tc>
              </a:tr>
              <a:tr h="370840">
                <a:tc>
                  <a:txBody>
                    <a:bodyPr/>
                    <a:lstStyle/>
                    <a:p>
                      <a:r>
                        <a:rPr lang="en-US" b="1" dirty="0" smtClean="0">
                          <a:latin typeface="+mn-lt"/>
                        </a:rPr>
                        <a:t>IF</a:t>
                      </a:r>
                      <a:endParaRPr lang="en-US" b="1" dirty="0">
                        <a:latin typeface="+mn-lt"/>
                      </a:endParaRPr>
                    </a:p>
                  </a:txBody>
                  <a:tcPr/>
                </a:tc>
                <a:tc>
                  <a:txBody>
                    <a:bodyPr/>
                    <a:lstStyle/>
                    <a:p>
                      <a:pPr algn="ctr"/>
                      <a:r>
                        <a:rPr lang="en-US" sz="1400" dirty="0" smtClean="0">
                          <a:latin typeface="+mn-lt"/>
                        </a:rPr>
                        <a:t>2 years</a:t>
                      </a:r>
                      <a:endParaRPr lang="en-US" sz="1400" dirty="0">
                        <a:latin typeface="+mn-lt"/>
                      </a:endParaRPr>
                    </a:p>
                  </a:txBody>
                  <a:tcPr/>
                </a:tc>
                <a:tc>
                  <a:txBody>
                    <a:bodyPr/>
                    <a:lstStyle/>
                    <a:p>
                      <a:pPr algn="ctr"/>
                      <a:r>
                        <a:rPr lang="en-US" sz="1400" dirty="0" smtClean="0">
                          <a:latin typeface="+mn-lt"/>
                        </a:rPr>
                        <a:t>1 year</a:t>
                      </a:r>
                      <a:endParaRPr lang="en-US" sz="1400" dirty="0">
                        <a:latin typeface="+mn-lt"/>
                      </a:endParaRPr>
                    </a:p>
                  </a:txBody>
                  <a:tcPr/>
                </a:tc>
                <a:tc>
                  <a:txBody>
                    <a:bodyPr/>
                    <a:lstStyle/>
                    <a:p>
                      <a:pPr algn="ctr"/>
                      <a:r>
                        <a:rPr lang="en-US" sz="1400" dirty="0" smtClean="0">
                          <a:latin typeface="+mn-lt"/>
                        </a:rPr>
                        <a:t>Yes</a:t>
                      </a:r>
                      <a:endParaRPr lang="en-US" sz="1400" dirty="0">
                        <a:latin typeface="+mn-lt"/>
                      </a:endParaRPr>
                    </a:p>
                  </a:txBody>
                  <a:tcPr/>
                </a:tc>
                <a:tc>
                  <a:txBody>
                    <a:bodyPr/>
                    <a:lstStyle/>
                    <a:p>
                      <a:pPr algn="ctr"/>
                      <a:r>
                        <a:rPr lang="en-US" sz="1400" dirty="0" smtClean="0">
                          <a:latin typeface="+mn-lt"/>
                        </a:rPr>
                        <a:t>All cited items</a:t>
                      </a:r>
                      <a:endParaRPr lang="en-US" sz="1400" dirty="0">
                        <a:latin typeface="+mn-lt"/>
                      </a:endParaRPr>
                    </a:p>
                  </a:txBody>
                  <a:tcPr/>
                </a:tc>
                <a:tc>
                  <a:txBody>
                    <a:bodyPr/>
                    <a:lstStyle/>
                    <a:p>
                      <a:pPr algn="ctr"/>
                      <a:r>
                        <a:rPr lang="en-US" sz="1400" dirty="0" smtClean="0">
                          <a:latin typeface="+mn-lt"/>
                        </a:rPr>
                        <a:t>Articles, reviews</a:t>
                      </a:r>
                      <a:endParaRPr lang="en-US" sz="1400" dirty="0">
                        <a:latin typeface="+mn-lt"/>
                      </a:endParaRPr>
                    </a:p>
                  </a:txBody>
                  <a:tcPr/>
                </a:tc>
                <a:tc>
                  <a:txBody>
                    <a:bodyPr/>
                    <a:lstStyle/>
                    <a:p>
                      <a:pPr algn="ctr"/>
                      <a:r>
                        <a:rPr lang="en-US" sz="1400" dirty="0" smtClean="0">
                          <a:latin typeface="+mn-lt"/>
                        </a:rPr>
                        <a:t>JCR</a:t>
                      </a:r>
                      <a:endParaRPr lang="en-US" sz="1400" dirty="0">
                        <a:latin typeface="+mn-lt"/>
                      </a:endParaRPr>
                    </a:p>
                  </a:txBody>
                  <a:tcPr/>
                </a:tc>
              </a:tr>
              <a:tr h="370840">
                <a:tc>
                  <a:txBody>
                    <a:bodyPr/>
                    <a:lstStyle/>
                    <a:p>
                      <a:r>
                        <a:rPr lang="en-US" b="1" dirty="0" smtClean="0">
                          <a:latin typeface="+mn-lt"/>
                        </a:rPr>
                        <a:t>AIS</a:t>
                      </a:r>
                      <a:endParaRPr lang="en-US" b="1" dirty="0">
                        <a:latin typeface="+mn-lt"/>
                      </a:endParaRPr>
                    </a:p>
                  </a:txBody>
                  <a:tcPr/>
                </a:tc>
                <a:tc>
                  <a:txBody>
                    <a:bodyPr/>
                    <a:lstStyle/>
                    <a:p>
                      <a:pPr algn="ctr"/>
                      <a:r>
                        <a:rPr lang="en-US" sz="1400" dirty="0" smtClean="0">
                          <a:latin typeface="+mn-lt"/>
                        </a:rPr>
                        <a:t>5 years</a:t>
                      </a:r>
                      <a:endParaRPr lang="en-US" sz="1400" dirty="0">
                        <a:latin typeface="+mn-lt"/>
                      </a:endParaRPr>
                    </a:p>
                  </a:txBody>
                  <a:tcPr/>
                </a:tc>
                <a:tc>
                  <a:txBody>
                    <a:bodyPr/>
                    <a:lstStyle/>
                    <a:p>
                      <a:pPr algn="ctr"/>
                      <a:r>
                        <a:rPr lang="en-US" sz="1400" smtClean="0">
                          <a:latin typeface="+mn-lt"/>
                        </a:rPr>
                        <a:t>1 year</a:t>
                      </a:r>
                      <a:endParaRPr lang="en-US" sz="1400" dirty="0">
                        <a:latin typeface="+mn-lt"/>
                      </a:endParaRPr>
                    </a:p>
                  </a:txBody>
                  <a:tcPr/>
                </a:tc>
                <a:tc>
                  <a:txBody>
                    <a:bodyPr/>
                    <a:lstStyle/>
                    <a:p>
                      <a:pPr algn="ctr"/>
                      <a:r>
                        <a:rPr lang="en-US" sz="1400" dirty="0" smtClean="0">
                          <a:solidFill>
                            <a:srgbClr val="C00000"/>
                          </a:solidFill>
                          <a:latin typeface="+mn-lt"/>
                        </a:rPr>
                        <a:t>No</a:t>
                      </a:r>
                      <a:endParaRPr lang="en-US" sz="1400" dirty="0">
                        <a:solidFill>
                          <a:srgbClr val="C00000"/>
                        </a:solidFill>
                        <a:latin typeface="+mn-lt"/>
                      </a:endParaRPr>
                    </a:p>
                  </a:txBody>
                  <a:tcPr/>
                </a:tc>
                <a:tc>
                  <a:txBody>
                    <a:bodyPr/>
                    <a:lstStyle/>
                    <a:p>
                      <a:pPr algn="ctr"/>
                      <a:r>
                        <a:rPr lang="en-US" sz="1400" dirty="0" smtClean="0">
                          <a:solidFill>
                            <a:srgbClr val="C00000"/>
                          </a:solidFill>
                          <a:latin typeface="+mn-lt"/>
                        </a:rPr>
                        <a:t>All cited items (weighted)</a:t>
                      </a:r>
                      <a:endParaRPr lang="en-US" sz="1400" dirty="0">
                        <a:solidFill>
                          <a:srgbClr val="C00000"/>
                        </a:solidFill>
                        <a:latin typeface="+mn-lt"/>
                      </a:endParaRPr>
                    </a:p>
                  </a:txBody>
                  <a:tcPr/>
                </a:tc>
                <a:tc>
                  <a:txBody>
                    <a:bodyPr/>
                    <a:lstStyle/>
                    <a:p>
                      <a:pPr algn="ctr"/>
                      <a:r>
                        <a:rPr lang="en-US" sz="1400" dirty="0" smtClean="0">
                          <a:latin typeface="+mn-lt"/>
                        </a:rPr>
                        <a:t>Articles, letters, reviews</a:t>
                      </a:r>
                      <a:endParaRPr lang="en-US" sz="1400" dirty="0">
                        <a:latin typeface="+mn-l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mn-lt"/>
                        </a:rPr>
                        <a:t>JCR</a:t>
                      </a:r>
                    </a:p>
                  </a:txBody>
                  <a:tcPr/>
                </a:tc>
              </a:tr>
              <a:tr h="370840">
                <a:tc>
                  <a:txBody>
                    <a:bodyPr/>
                    <a:lstStyle/>
                    <a:p>
                      <a:r>
                        <a:rPr lang="en-US" b="1" dirty="0" smtClean="0">
                          <a:latin typeface="+mn-lt"/>
                        </a:rPr>
                        <a:t>SJR</a:t>
                      </a:r>
                      <a:endParaRPr lang="en-US" b="1" dirty="0">
                        <a:latin typeface="+mn-lt"/>
                      </a:endParaRPr>
                    </a:p>
                  </a:txBody>
                  <a:tcPr/>
                </a:tc>
                <a:tc>
                  <a:txBody>
                    <a:bodyPr/>
                    <a:lstStyle/>
                    <a:p>
                      <a:pPr algn="ctr"/>
                      <a:r>
                        <a:rPr lang="en-US" sz="1400" dirty="0" smtClean="0">
                          <a:latin typeface="+mn-lt"/>
                        </a:rPr>
                        <a:t>3</a:t>
                      </a:r>
                      <a:r>
                        <a:rPr lang="en-US" sz="1400" baseline="0" dirty="0" smtClean="0">
                          <a:latin typeface="+mn-lt"/>
                        </a:rPr>
                        <a:t> years</a:t>
                      </a:r>
                      <a:endParaRPr lang="en-US" sz="1400" dirty="0">
                        <a:latin typeface="+mn-lt"/>
                      </a:endParaRPr>
                    </a:p>
                  </a:txBody>
                  <a:tcPr/>
                </a:tc>
                <a:tc>
                  <a:txBody>
                    <a:bodyPr/>
                    <a:lstStyle/>
                    <a:p>
                      <a:pPr algn="ctr"/>
                      <a:r>
                        <a:rPr lang="en-US" sz="1400" smtClean="0">
                          <a:latin typeface="+mn-lt"/>
                        </a:rPr>
                        <a:t>1 year</a:t>
                      </a:r>
                      <a:endParaRPr lang="en-US" sz="1400" dirty="0">
                        <a:latin typeface="+mn-lt"/>
                      </a:endParaRPr>
                    </a:p>
                  </a:txBody>
                  <a:tcPr/>
                </a:tc>
                <a:tc>
                  <a:txBody>
                    <a:bodyPr/>
                    <a:lstStyle/>
                    <a:p>
                      <a:pPr algn="ctr"/>
                      <a:r>
                        <a:rPr lang="en-US" sz="1400" dirty="0" smtClean="0">
                          <a:latin typeface="+mn-lt"/>
                        </a:rPr>
                        <a:t>&lt;33%</a:t>
                      </a:r>
                      <a:endParaRPr lang="en-US" sz="1400" dirty="0">
                        <a:latin typeface="+mn-lt"/>
                      </a:endParaRPr>
                    </a:p>
                  </a:txBody>
                  <a:tcPr/>
                </a:tc>
                <a:tc>
                  <a:txBody>
                    <a:bodyPr/>
                    <a:lstStyle/>
                    <a:p>
                      <a:pPr algn="ctr"/>
                      <a:r>
                        <a:rPr lang="en-US" sz="1400" dirty="0" smtClean="0">
                          <a:solidFill>
                            <a:srgbClr val="C00000"/>
                          </a:solidFill>
                          <a:latin typeface="+mn-lt"/>
                        </a:rPr>
                        <a:t>Weighted</a:t>
                      </a:r>
                      <a:r>
                        <a:rPr lang="en-US" sz="1400" baseline="0" dirty="0" smtClean="0">
                          <a:solidFill>
                            <a:srgbClr val="C00000"/>
                          </a:solidFill>
                          <a:latin typeface="+mn-lt"/>
                        </a:rPr>
                        <a:t> cited p</a:t>
                      </a:r>
                      <a:r>
                        <a:rPr lang="en-US" sz="1400" dirty="0" smtClean="0">
                          <a:solidFill>
                            <a:srgbClr val="C00000"/>
                          </a:solidFill>
                          <a:latin typeface="+mn-lt"/>
                        </a:rPr>
                        <a:t>eer reviewed articles</a:t>
                      </a:r>
                      <a:endParaRPr lang="en-US" sz="1400" dirty="0">
                        <a:solidFill>
                          <a:srgbClr val="C00000"/>
                        </a:solidFill>
                        <a:latin typeface="+mn-lt"/>
                      </a:endParaRPr>
                    </a:p>
                  </a:txBody>
                  <a:tcPr/>
                </a:tc>
                <a:tc>
                  <a:txBody>
                    <a:bodyPr/>
                    <a:lstStyle/>
                    <a:p>
                      <a:pPr algn="ctr"/>
                      <a:r>
                        <a:rPr lang="en-US" sz="1400" dirty="0" smtClean="0">
                          <a:latin typeface="+mn-lt"/>
                        </a:rPr>
                        <a:t>Peer reviewed articles</a:t>
                      </a:r>
                      <a:endParaRPr lang="en-US" sz="1400" dirty="0">
                        <a:latin typeface="+mn-lt"/>
                      </a:endParaRPr>
                    </a:p>
                  </a:txBody>
                  <a:tcPr/>
                </a:tc>
                <a:tc>
                  <a:txBody>
                    <a:bodyPr/>
                    <a:lstStyle/>
                    <a:p>
                      <a:pPr algn="ctr"/>
                      <a:r>
                        <a:rPr lang="en-US" sz="1400" dirty="0" smtClean="0">
                          <a:latin typeface="+mn-lt"/>
                        </a:rPr>
                        <a:t>Scopus</a:t>
                      </a:r>
                      <a:endParaRPr lang="en-US" sz="1400" dirty="0">
                        <a:latin typeface="+mn-lt"/>
                      </a:endParaRPr>
                    </a:p>
                  </a:txBody>
                  <a:tcPr/>
                </a:tc>
              </a:tr>
              <a:tr h="370840">
                <a:tc>
                  <a:txBody>
                    <a:bodyPr/>
                    <a:lstStyle/>
                    <a:p>
                      <a:r>
                        <a:rPr lang="en-US" b="1" dirty="0" smtClean="0">
                          <a:latin typeface="+mn-lt"/>
                        </a:rPr>
                        <a:t>SNIP</a:t>
                      </a:r>
                      <a:endParaRPr lang="en-US" b="1" dirty="0">
                        <a:latin typeface="+mn-lt"/>
                      </a:endParaRPr>
                    </a:p>
                  </a:txBody>
                  <a:tcPr/>
                </a:tc>
                <a:tc>
                  <a:txBody>
                    <a:bodyPr/>
                    <a:lstStyle/>
                    <a:p>
                      <a:pPr algn="ctr"/>
                      <a:r>
                        <a:rPr lang="en-US" sz="1400" dirty="0" smtClean="0">
                          <a:latin typeface="+mn-lt"/>
                        </a:rPr>
                        <a:t>3</a:t>
                      </a:r>
                      <a:r>
                        <a:rPr lang="en-US" sz="1400" baseline="0" dirty="0" smtClean="0">
                          <a:latin typeface="+mn-lt"/>
                        </a:rPr>
                        <a:t> years</a:t>
                      </a:r>
                      <a:endParaRPr lang="en-US" sz="1400" dirty="0">
                        <a:latin typeface="+mn-lt"/>
                      </a:endParaRPr>
                    </a:p>
                  </a:txBody>
                  <a:tcPr/>
                </a:tc>
                <a:tc>
                  <a:txBody>
                    <a:bodyPr/>
                    <a:lstStyle/>
                    <a:p>
                      <a:pPr algn="ctr"/>
                      <a:r>
                        <a:rPr lang="en-US" sz="1400" dirty="0" smtClean="0">
                          <a:latin typeface="+mn-lt"/>
                        </a:rPr>
                        <a:t>1 year</a:t>
                      </a:r>
                      <a:endParaRPr lang="en-US" sz="1400" dirty="0">
                        <a:latin typeface="+mn-lt"/>
                      </a:endParaRPr>
                    </a:p>
                  </a:txBody>
                  <a:tcPr/>
                </a:tc>
                <a:tc>
                  <a:txBody>
                    <a:bodyPr/>
                    <a:lstStyle/>
                    <a:p>
                      <a:pPr algn="ctr"/>
                      <a:r>
                        <a:rPr lang="en-US" sz="1400" dirty="0" smtClean="0">
                          <a:solidFill>
                            <a:schemeClr val="tx1"/>
                          </a:solidFill>
                          <a:latin typeface="+mn-lt"/>
                        </a:rPr>
                        <a:t>Yes</a:t>
                      </a:r>
                      <a:endParaRPr lang="en-US" sz="1400" dirty="0">
                        <a:solidFill>
                          <a:schemeClr val="tx1"/>
                        </a:solidFill>
                        <a:latin typeface="+mn-l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mn-lt"/>
                        </a:rPr>
                        <a:t>Cited peer reviewed articles</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solidFill>
                            <a:srgbClr val="C00000"/>
                          </a:solidFill>
                          <a:latin typeface="+mn-lt"/>
                        </a:rPr>
                        <a:t>Field-normalized</a:t>
                      </a:r>
                      <a:r>
                        <a:rPr lang="en-US" sz="1400" baseline="0" dirty="0" smtClean="0">
                          <a:solidFill>
                            <a:srgbClr val="C00000"/>
                          </a:solidFill>
                          <a:latin typeface="+mn-lt"/>
                        </a:rPr>
                        <a:t> peer reviewed articles</a:t>
                      </a:r>
                      <a:endParaRPr lang="en-US" sz="1400" dirty="0" smtClean="0">
                        <a:solidFill>
                          <a:srgbClr val="C00000"/>
                        </a:solidFill>
                        <a:latin typeface="+mn-l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mn-lt"/>
                        </a:rPr>
                        <a:t>Scopus</a:t>
                      </a:r>
                    </a:p>
                  </a:txBody>
                  <a:tcPr/>
                </a:tc>
              </a:tr>
            </a:tbl>
          </a:graphicData>
        </a:graphic>
      </p:graphicFrame>
      <p:sp>
        <p:nvSpPr>
          <p:cNvPr id="2" name="TextBox 1"/>
          <p:cNvSpPr txBox="1"/>
          <p:nvPr/>
        </p:nvSpPr>
        <p:spPr>
          <a:xfrm>
            <a:off x="669060" y="4869192"/>
            <a:ext cx="7828632" cy="630084"/>
          </a:xfrm>
          <a:prstGeom prst="rect">
            <a:avLst/>
          </a:prstGeom>
          <a:noFill/>
        </p:spPr>
        <p:txBody>
          <a:bodyPr wrap="square" lIns="0" tIns="0" rIns="0" bIns="0" rtlCol="0">
            <a:noAutofit/>
          </a:bodyPr>
          <a:lstStyle/>
          <a:p>
            <a:pPr algn="l">
              <a:spcBef>
                <a:spcPts val="900"/>
              </a:spcBef>
              <a:buClr>
                <a:schemeClr val="accent2"/>
              </a:buClr>
              <a:buSzPct val="100000"/>
            </a:pPr>
            <a:r>
              <a:rPr lang="en-US" sz="1200" b="1" dirty="0" smtClean="0">
                <a:latin typeface="+mn-lt"/>
              </a:rPr>
              <a:t>IF</a:t>
            </a:r>
            <a:r>
              <a:rPr lang="en-US" sz="1200" dirty="0" smtClean="0">
                <a:latin typeface="+mn-lt"/>
              </a:rPr>
              <a:t>, Impact Factor; </a:t>
            </a:r>
            <a:r>
              <a:rPr lang="en-US" sz="1200" b="1" dirty="0" smtClean="0">
                <a:latin typeface="+mn-lt"/>
              </a:rPr>
              <a:t>AIS</a:t>
            </a:r>
            <a:r>
              <a:rPr lang="en-US" sz="1200" dirty="0" smtClean="0">
                <a:latin typeface="+mn-lt"/>
              </a:rPr>
              <a:t>, Article Influence Score (</a:t>
            </a:r>
            <a:r>
              <a:rPr lang="en-US" sz="1200" dirty="0" err="1" smtClean="0">
                <a:latin typeface="+mn-lt"/>
              </a:rPr>
              <a:t>Eigenfactor</a:t>
            </a:r>
            <a:r>
              <a:rPr lang="en-US" sz="1200" dirty="0" smtClean="0">
                <a:latin typeface="+mn-lt"/>
              </a:rPr>
              <a:t>); </a:t>
            </a:r>
            <a:r>
              <a:rPr lang="en-US" sz="1200" b="1" dirty="0" smtClean="0">
                <a:latin typeface="+mn-lt"/>
              </a:rPr>
              <a:t>SJR</a:t>
            </a:r>
            <a:r>
              <a:rPr lang="en-US" sz="1200" dirty="0" smtClean="0">
                <a:latin typeface="+mn-lt"/>
              </a:rPr>
              <a:t>, </a:t>
            </a:r>
            <a:r>
              <a:rPr lang="en-US" sz="1200" dirty="0" err="1" smtClean="0">
                <a:latin typeface="+mn-lt"/>
              </a:rPr>
              <a:t>SCImago</a:t>
            </a:r>
            <a:r>
              <a:rPr lang="en-US" sz="1200" dirty="0" smtClean="0">
                <a:latin typeface="+mn-lt"/>
              </a:rPr>
              <a:t> Journal Rank; </a:t>
            </a:r>
            <a:r>
              <a:rPr lang="en-US" sz="1200" b="1" dirty="0" smtClean="0">
                <a:latin typeface="+mn-lt"/>
              </a:rPr>
              <a:t>SNIP</a:t>
            </a:r>
            <a:r>
              <a:rPr lang="en-US" sz="1200" dirty="0" smtClean="0">
                <a:latin typeface="+mn-lt"/>
              </a:rPr>
              <a:t>, Source-Normalized Impact per Paper; </a:t>
            </a:r>
            <a:r>
              <a:rPr lang="en-US" sz="1200" b="1" dirty="0" smtClean="0">
                <a:latin typeface="+mn-lt"/>
              </a:rPr>
              <a:t>JCR,</a:t>
            </a:r>
            <a:r>
              <a:rPr lang="en-US" sz="1200" dirty="0" smtClean="0">
                <a:latin typeface="+mn-lt"/>
              </a:rPr>
              <a:t> Journal Citation Reports</a:t>
            </a:r>
          </a:p>
        </p:txBody>
      </p:sp>
    </p:spTree>
    <p:extLst>
      <p:ext uri="{BB962C8B-B14F-4D97-AF65-F5344CB8AC3E}">
        <p14:creationId xmlns:p14="http://schemas.microsoft.com/office/powerpoint/2010/main" val="47884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3875" y="816123"/>
            <a:ext cx="8135937" cy="387798"/>
          </a:xfrm>
        </p:spPr>
        <p:txBody>
          <a:bodyPr/>
          <a:lstStyle/>
          <a:p>
            <a:r>
              <a:rPr lang="en-US" sz="2800" dirty="0" smtClean="0"/>
              <a:t>Finding the </a:t>
            </a:r>
            <a:r>
              <a:rPr lang="en-US" sz="2800" smtClean="0"/>
              <a:t>right journal</a:t>
            </a:r>
            <a:endParaRPr lang="de-DE" sz="2800" dirty="0"/>
          </a:p>
        </p:txBody>
      </p:sp>
      <p:sp>
        <p:nvSpPr>
          <p:cNvPr id="7" name="TextBox 6"/>
          <p:cNvSpPr txBox="1"/>
          <p:nvPr/>
        </p:nvSpPr>
        <p:spPr>
          <a:xfrm>
            <a:off x="1936489" y="1538748"/>
            <a:ext cx="5310708" cy="270036"/>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2800" b="1" i="1" dirty="0" smtClean="0">
                <a:latin typeface="+mn-lt"/>
              </a:rPr>
              <a:t>How many journals </a:t>
            </a:r>
            <a:r>
              <a:rPr lang="en-US" sz="2800" b="1" i="1" smtClean="0">
                <a:latin typeface="+mn-lt"/>
              </a:rPr>
              <a:t>are there?</a:t>
            </a:r>
            <a:endParaRPr lang="en-US" sz="2800" b="1" i="1" dirty="0" err="1" smtClean="0">
              <a:latin typeface="+mn-lt"/>
            </a:endParaRPr>
          </a:p>
        </p:txBody>
      </p:sp>
      <p:sp>
        <p:nvSpPr>
          <p:cNvPr id="8" name="Rounded Rectangle 7"/>
          <p:cNvSpPr/>
          <p:nvPr/>
        </p:nvSpPr>
        <p:spPr bwMode="auto">
          <a:xfrm>
            <a:off x="1523626" y="2297625"/>
            <a:ext cx="2790372" cy="578882"/>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Calibri" charset="0"/>
                <a:ea typeface="Calibri" charset="0"/>
                <a:cs typeface="Calibri" charset="0"/>
              </a:rPr>
              <a:t>Total journals</a:t>
            </a:r>
            <a:endParaRPr kumimoji="0" lang="en-US" sz="2800" b="0" i="0" u="none" strike="noStrike" cap="none" normalizeH="0" baseline="0" dirty="0">
              <a:ln>
                <a:noFill/>
              </a:ln>
              <a:solidFill>
                <a:schemeClr val="bg1"/>
              </a:solidFill>
              <a:effectLst/>
              <a:latin typeface="Calibri" charset="0"/>
              <a:ea typeface="Calibri" charset="0"/>
              <a:cs typeface="Calibri" charset="0"/>
            </a:endParaRPr>
          </a:p>
        </p:txBody>
      </p:sp>
      <p:sp>
        <p:nvSpPr>
          <p:cNvPr id="9" name="Rounded Rectangle 8"/>
          <p:cNvSpPr/>
          <p:nvPr/>
        </p:nvSpPr>
        <p:spPr bwMode="auto">
          <a:xfrm>
            <a:off x="1523626" y="3107733"/>
            <a:ext cx="2790372" cy="578882"/>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Calibri" charset="0"/>
                <a:ea typeface="Calibri" charset="0"/>
                <a:cs typeface="Calibri" charset="0"/>
              </a:rPr>
              <a:t>Springer journals</a:t>
            </a:r>
            <a:endParaRPr kumimoji="0" lang="en-US" sz="2800" b="0" i="0" u="none" strike="noStrike" cap="none" normalizeH="0" baseline="0" dirty="0">
              <a:ln>
                <a:noFill/>
              </a:ln>
              <a:solidFill>
                <a:schemeClr val="bg1"/>
              </a:solidFill>
              <a:effectLst/>
              <a:latin typeface="Calibri" charset="0"/>
              <a:ea typeface="Calibri" charset="0"/>
              <a:cs typeface="Calibri" charset="0"/>
            </a:endParaRPr>
          </a:p>
        </p:txBody>
      </p:sp>
      <p:sp>
        <p:nvSpPr>
          <p:cNvPr id="10" name="Rounded Rectangle 9"/>
          <p:cNvSpPr/>
          <p:nvPr/>
        </p:nvSpPr>
        <p:spPr bwMode="auto">
          <a:xfrm>
            <a:off x="1523626" y="3947029"/>
            <a:ext cx="2790372" cy="578882"/>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Calibri" charset="0"/>
                <a:ea typeface="Calibri" charset="0"/>
                <a:cs typeface="Calibri" charset="0"/>
              </a:rPr>
              <a:t>OA journals</a:t>
            </a:r>
            <a:endParaRPr kumimoji="0" lang="en-US" sz="2800" b="0" i="0" u="none" strike="noStrike" cap="none" normalizeH="0" baseline="0" dirty="0">
              <a:ln>
                <a:noFill/>
              </a:ln>
              <a:solidFill>
                <a:schemeClr val="bg1"/>
              </a:solidFill>
              <a:effectLst/>
              <a:latin typeface="Calibri" charset="0"/>
              <a:ea typeface="Calibri" charset="0"/>
              <a:cs typeface="Calibri" charset="0"/>
            </a:endParaRPr>
          </a:p>
        </p:txBody>
      </p:sp>
      <p:sp>
        <p:nvSpPr>
          <p:cNvPr id="11" name="Rounded Rectangle 10"/>
          <p:cNvSpPr/>
          <p:nvPr/>
        </p:nvSpPr>
        <p:spPr bwMode="auto">
          <a:xfrm>
            <a:off x="1511592" y="4830382"/>
            <a:ext cx="2790372" cy="578882"/>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Calibri" charset="0"/>
                <a:ea typeface="Calibri" charset="0"/>
                <a:cs typeface="Calibri" charset="0"/>
              </a:rPr>
              <a:t>SCI journals</a:t>
            </a:r>
            <a:endParaRPr kumimoji="0" lang="en-US" sz="2800" b="0" i="0" u="none" strike="noStrike" cap="none" normalizeH="0" baseline="0" dirty="0">
              <a:ln>
                <a:noFill/>
              </a:ln>
              <a:solidFill>
                <a:schemeClr val="bg1"/>
              </a:solidFill>
              <a:effectLst/>
              <a:latin typeface="Calibri" charset="0"/>
              <a:ea typeface="Calibri" charset="0"/>
              <a:cs typeface="Calibri" charset="0"/>
            </a:endParaRPr>
          </a:p>
        </p:txBody>
      </p:sp>
      <p:sp>
        <p:nvSpPr>
          <p:cNvPr id="12" name="Rounded Rectangle 11"/>
          <p:cNvSpPr/>
          <p:nvPr/>
        </p:nvSpPr>
        <p:spPr bwMode="auto">
          <a:xfrm>
            <a:off x="4918919" y="2297625"/>
            <a:ext cx="2790372" cy="578882"/>
          </a:xfrm>
          <a:prstGeom prst="roundRect">
            <a:avLst/>
          </a:prstGeom>
          <a:solidFill>
            <a:schemeClr val="bg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800" b="0" i="0" u="none" strike="noStrike" cap="none" normalizeH="0" baseline="0" smtClean="0">
                <a:ln>
                  <a:noFill/>
                </a:ln>
                <a:solidFill>
                  <a:schemeClr val="accent1"/>
                </a:solidFill>
                <a:effectLst/>
                <a:latin typeface="Calibri" charset="0"/>
                <a:ea typeface="Calibri" charset="0"/>
                <a:cs typeface="Calibri" charset="0"/>
              </a:rPr>
              <a:t>&gt;40,000</a:t>
            </a:r>
            <a:endParaRPr kumimoji="0" lang="en-US" sz="2800" b="0" i="0" u="none" strike="noStrike" cap="none" normalizeH="0" baseline="0" dirty="0">
              <a:ln>
                <a:noFill/>
              </a:ln>
              <a:solidFill>
                <a:schemeClr val="accent1"/>
              </a:solidFill>
              <a:effectLst/>
              <a:latin typeface="Calibri" charset="0"/>
              <a:ea typeface="Calibri" charset="0"/>
              <a:cs typeface="Calibri" charset="0"/>
            </a:endParaRPr>
          </a:p>
        </p:txBody>
      </p:sp>
      <p:sp>
        <p:nvSpPr>
          <p:cNvPr id="13" name="Rounded Rectangle 12"/>
          <p:cNvSpPr/>
          <p:nvPr/>
        </p:nvSpPr>
        <p:spPr bwMode="auto">
          <a:xfrm>
            <a:off x="4918919" y="3107733"/>
            <a:ext cx="2790372" cy="578882"/>
          </a:xfrm>
          <a:prstGeom prst="roundRect">
            <a:avLst/>
          </a:prstGeom>
          <a:solidFill>
            <a:schemeClr val="bg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2800" dirty="0" smtClean="0">
                <a:solidFill>
                  <a:schemeClr val="accent1"/>
                </a:solidFill>
                <a:latin typeface="Calibri" charset="0"/>
                <a:ea typeface="Calibri" charset="0"/>
                <a:cs typeface="Calibri" charset="0"/>
              </a:rPr>
              <a:t>&gt;2500</a:t>
            </a:r>
            <a:endParaRPr kumimoji="0" lang="en-US" sz="2800" b="0" i="0" u="none" strike="noStrike" cap="none" normalizeH="0" baseline="0" dirty="0">
              <a:ln>
                <a:noFill/>
              </a:ln>
              <a:solidFill>
                <a:schemeClr val="accent1"/>
              </a:solidFill>
              <a:effectLst/>
              <a:latin typeface="Calibri" charset="0"/>
              <a:ea typeface="Calibri" charset="0"/>
              <a:cs typeface="Calibri" charset="0"/>
            </a:endParaRPr>
          </a:p>
        </p:txBody>
      </p:sp>
      <p:sp>
        <p:nvSpPr>
          <p:cNvPr id="14" name="Rounded Rectangle 13"/>
          <p:cNvSpPr/>
          <p:nvPr/>
        </p:nvSpPr>
        <p:spPr bwMode="auto">
          <a:xfrm>
            <a:off x="4918919" y="3947029"/>
            <a:ext cx="2790372" cy="578882"/>
          </a:xfrm>
          <a:prstGeom prst="roundRect">
            <a:avLst/>
          </a:prstGeom>
          <a:solidFill>
            <a:schemeClr val="bg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800" b="0" i="0" u="none" strike="noStrike" cap="none" normalizeH="0" baseline="0" dirty="0" smtClean="0">
                <a:ln>
                  <a:noFill/>
                </a:ln>
                <a:solidFill>
                  <a:schemeClr val="accent1"/>
                </a:solidFill>
                <a:effectLst/>
                <a:latin typeface="Calibri" charset="0"/>
                <a:ea typeface="Calibri" charset="0"/>
                <a:cs typeface="Calibri" charset="0"/>
              </a:rPr>
              <a:t>10,586</a:t>
            </a:r>
            <a:r>
              <a:rPr kumimoji="0" lang="en-US" sz="2800" b="0" i="0" u="none" strike="noStrike" cap="none" normalizeH="0" baseline="30000" dirty="0" smtClean="0">
                <a:ln>
                  <a:noFill/>
                </a:ln>
                <a:solidFill>
                  <a:schemeClr val="accent1"/>
                </a:solidFill>
                <a:effectLst/>
                <a:latin typeface="Calibri" charset="0"/>
                <a:ea typeface="Calibri" charset="0"/>
                <a:cs typeface="Calibri" charset="0"/>
              </a:rPr>
              <a:t>1</a:t>
            </a:r>
            <a:endParaRPr kumimoji="0" lang="en-US" sz="2800" b="0" i="0" u="none" strike="noStrike" cap="none" normalizeH="0" baseline="30000" dirty="0">
              <a:ln>
                <a:noFill/>
              </a:ln>
              <a:solidFill>
                <a:schemeClr val="accent1"/>
              </a:solidFill>
              <a:effectLst/>
              <a:latin typeface="Calibri" charset="0"/>
              <a:ea typeface="Calibri" charset="0"/>
              <a:cs typeface="Calibri" charset="0"/>
            </a:endParaRPr>
          </a:p>
        </p:txBody>
      </p:sp>
      <p:sp>
        <p:nvSpPr>
          <p:cNvPr id="15" name="Rounded Rectangle 14"/>
          <p:cNvSpPr/>
          <p:nvPr/>
        </p:nvSpPr>
        <p:spPr bwMode="auto">
          <a:xfrm>
            <a:off x="4918919" y="4830382"/>
            <a:ext cx="2790372" cy="578882"/>
          </a:xfrm>
          <a:prstGeom prst="roundRect">
            <a:avLst/>
          </a:prstGeom>
          <a:solidFill>
            <a:schemeClr val="bg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800" b="0" i="0" u="none" strike="noStrike" cap="none" normalizeH="0" baseline="0" dirty="0" smtClean="0">
                <a:ln>
                  <a:noFill/>
                </a:ln>
                <a:solidFill>
                  <a:schemeClr val="accent1"/>
                </a:solidFill>
                <a:effectLst/>
                <a:latin typeface="Calibri" charset="0"/>
                <a:ea typeface="Calibri" charset="0"/>
                <a:cs typeface="Calibri" charset="0"/>
              </a:rPr>
              <a:t>8739</a:t>
            </a:r>
            <a:r>
              <a:rPr kumimoji="0" lang="en-US" sz="2800" b="0" i="0" u="none" strike="noStrike" cap="none" normalizeH="0" baseline="30000" dirty="0" smtClean="0">
                <a:ln>
                  <a:noFill/>
                </a:ln>
                <a:solidFill>
                  <a:schemeClr val="accent1"/>
                </a:solidFill>
                <a:effectLst/>
                <a:latin typeface="Calibri" charset="0"/>
                <a:ea typeface="Calibri" charset="0"/>
                <a:cs typeface="Calibri" charset="0"/>
              </a:rPr>
              <a:t>2</a:t>
            </a:r>
            <a:endParaRPr kumimoji="0" lang="en-US" sz="2800" b="0" i="0" u="none" strike="noStrike" cap="none" normalizeH="0" baseline="30000" dirty="0">
              <a:ln>
                <a:noFill/>
              </a:ln>
              <a:solidFill>
                <a:schemeClr val="accent1"/>
              </a:solidFill>
              <a:effectLst/>
              <a:latin typeface="Calibri" charset="0"/>
              <a:ea typeface="Calibri" charset="0"/>
              <a:cs typeface="Calibri" charset="0"/>
            </a:endParaRPr>
          </a:p>
        </p:txBody>
      </p:sp>
      <p:sp>
        <p:nvSpPr>
          <p:cNvPr id="16" name="TextBox 15"/>
          <p:cNvSpPr txBox="1"/>
          <p:nvPr/>
        </p:nvSpPr>
        <p:spPr>
          <a:xfrm>
            <a:off x="5652144" y="6039348"/>
            <a:ext cx="3420456" cy="720096"/>
          </a:xfrm>
          <a:prstGeom prst="rect">
            <a:avLst/>
          </a:prstGeom>
          <a:noFill/>
        </p:spPr>
        <p:txBody>
          <a:bodyPr wrap="square" lIns="0" tIns="0" rIns="0" bIns="0" rtlCol="0">
            <a:noAutofit/>
          </a:bodyPr>
          <a:lstStyle/>
          <a:p>
            <a:pPr marL="342900" indent="-342900" algn="l">
              <a:spcBef>
                <a:spcPts val="900"/>
              </a:spcBef>
              <a:buClr>
                <a:schemeClr val="accent2"/>
              </a:buClr>
              <a:buSzPct val="100000"/>
              <a:buAutoNum type="arabicPeriod"/>
            </a:pPr>
            <a:r>
              <a:rPr lang="en-US" sz="1200" dirty="0" err="1" smtClean="0">
                <a:latin typeface="+mn-lt"/>
              </a:rPr>
              <a:t>DOAJ.org</a:t>
            </a:r>
            <a:r>
              <a:rPr lang="en-US" sz="1200" dirty="0" smtClean="0">
                <a:latin typeface="+mn-lt"/>
              </a:rPr>
              <a:t> (accessed 29/5/15)</a:t>
            </a:r>
          </a:p>
          <a:p>
            <a:pPr marL="342900" indent="-342900" algn="l">
              <a:spcBef>
                <a:spcPts val="900"/>
              </a:spcBef>
              <a:buClr>
                <a:schemeClr val="accent2"/>
              </a:buClr>
              <a:buSzPct val="100000"/>
              <a:buAutoNum type="arabicPeriod"/>
            </a:pPr>
            <a:r>
              <a:rPr lang="en-US" sz="1200" dirty="0">
                <a:latin typeface="+mn-lt"/>
              </a:rPr>
              <a:t>http://</a:t>
            </a:r>
            <a:r>
              <a:rPr lang="en-US" sz="1200" dirty="0" smtClean="0">
                <a:latin typeface="+mn-lt"/>
              </a:rPr>
              <a:t>ip-science.thomsonreuters.com/cgi-bin/jrnlst/jlresults.cgi?PC=D (accessed 29/5/15)</a:t>
            </a:r>
          </a:p>
        </p:txBody>
      </p:sp>
      <p:sp>
        <p:nvSpPr>
          <p:cNvPr id="17" name="Rounded Rectangle 16"/>
          <p:cNvSpPr/>
          <p:nvPr/>
        </p:nvSpPr>
        <p:spPr bwMode="auto">
          <a:xfrm rot="20205412">
            <a:off x="791496" y="3248976"/>
            <a:ext cx="7470996" cy="919401"/>
          </a:xfrm>
          <a:prstGeom prst="roundRect">
            <a:avLst/>
          </a:prstGeom>
          <a:solidFill>
            <a:schemeClr val="bg1"/>
          </a:solidFill>
          <a:ln w="2857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4800" b="1" i="1" dirty="0" smtClean="0">
                <a:solidFill>
                  <a:schemeClr val="accent6"/>
                </a:solidFill>
                <a:latin typeface="Calibri" charset="0"/>
                <a:ea typeface="Calibri" charset="0"/>
                <a:cs typeface="Calibri" charset="0"/>
              </a:rPr>
              <a:t>Too many </a:t>
            </a:r>
            <a:r>
              <a:rPr lang="en-US" sz="4800" b="1" i="1" smtClean="0">
                <a:solidFill>
                  <a:schemeClr val="accent6"/>
                </a:solidFill>
                <a:latin typeface="Calibri" charset="0"/>
                <a:ea typeface="Calibri" charset="0"/>
                <a:cs typeface="Calibri" charset="0"/>
              </a:rPr>
              <a:t>to choose from!</a:t>
            </a:r>
            <a:endParaRPr kumimoji="0" lang="en-US" sz="4800" b="1" i="1" u="none" strike="noStrike" cap="none" normalizeH="0" baseline="0">
              <a:ln>
                <a:noFill/>
              </a:ln>
              <a:solidFill>
                <a:schemeClr val="accent6"/>
              </a:solidFill>
              <a:effectLst/>
              <a:latin typeface="Calibri" charset="0"/>
              <a:ea typeface="Calibri" charset="0"/>
              <a:cs typeface="Calibri" charset="0"/>
            </a:endParaRPr>
          </a:p>
        </p:txBody>
      </p:sp>
    </p:spTree>
    <p:extLst>
      <p:ext uri="{BB962C8B-B14F-4D97-AF65-F5344CB8AC3E}">
        <p14:creationId xmlns:p14="http://schemas.microsoft.com/office/powerpoint/2010/main" val="145537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1000" fill="hold"/>
                                        <p:tgtEl>
                                          <p:spTgt spid="17"/>
                                        </p:tgtEl>
                                        <p:attrNameLst>
                                          <p:attrName>ppt_w</p:attrName>
                                        </p:attrNameLst>
                                      </p:cBhvr>
                                      <p:tavLst>
                                        <p:tav tm="0">
                                          <p:val>
                                            <p:fltVal val="0"/>
                                          </p:val>
                                        </p:tav>
                                        <p:tav tm="100000">
                                          <p:val>
                                            <p:strVal val="#ppt_w"/>
                                          </p:val>
                                        </p:tav>
                                      </p:tavLst>
                                    </p:anim>
                                    <p:anim calcmode="lin" valueType="num">
                                      <p:cBhvr>
                                        <p:cTn id="44" dur="1000" fill="hold"/>
                                        <p:tgtEl>
                                          <p:spTgt spid="17"/>
                                        </p:tgtEl>
                                        <p:attrNameLst>
                                          <p:attrName>ppt_h</p:attrName>
                                        </p:attrNameLst>
                                      </p:cBhvr>
                                      <p:tavLst>
                                        <p:tav tm="0">
                                          <p:val>
                                            <p:fltVal val="0"/>
                                          </p:val>
                                        </p:tav>
                                        <p:tav tm="100000">
                                          <p:val>
                                            <p:strVal val="#ppt_h"/>
                                          </p:val>
                                        </p:tav>
                                      </p:tavLst>
                                    </p:anim>
                                    <p:anim calcmode="lin" valueType="num">
                                      <p:cBhvr>
                                        <p:cTn id="45" dur="1000" fill="hold"/>
                                        <p:tgtEl>
                                          <p:spTgt spid="17"/>
                                        </p:tgtEl>
                                        <p:attrNameLst>
                                          <p:attrName>style.rotation</p:attrName>
                                        </p:attrNameLst>
                                      </p:cBhvr>
                                      <p:tavLst>
                                        <p:tav tm="0">
                                          <p:val>
                                            <p:fltVal val="90"/>
                                          </p:val>
                                        </p:tav>
                                        <p:tav tm="100000">
                                          <p:val>
                                            <p:fltVal val="0"/>
                                          </p:val>
                                        </p:tav>
                                      </p:tavLst>
                                    </p:anim>
                                    <p:animEffect transition="in" filter="fade">
                                      <p:cBhvr>
                                        <p:cTn id="4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13972" y="2528880"/>
            <a:ext cx="6129835" cy="3973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520700" y="804056"/>
            <a:ext cx="8155238" cy="304699"/>
          </a:xfrm>
        </p:spPr>
        <p:txBody>
          <a:bodyPr>
            <a:noAutofit/>
          </a:bodyPr>
          <a:lstStyle/>
          <a:p>
            <a:r>
              <a:rPr lang="de-DE" sz="2800" dirty="0" smtClean="0"/>
              <a:t>Springer Journal Selector</a:t>
            </a:r>
            <a:endParaRPr lang="de-DE" sz="2800" dirty="0"/>
          </a:p>
        </p:txBody>
      </p:sp>
      <p:sp>
        <p:nvSpPr>
          <p:cNvPr id="26" name="Content Placeholder 2"/>
          <p:cNvSpPr txBox="1">
            <a:spLocks/>
          </p:cNvSpPr>
          <p:nvPr/>
        </p:nvSpPr>
        <p:spPr bwMode="auto">
          <a:xfrm>
            <a:off x="720388" y="1233908"/>
            <a:ext cx="7762240" cy="754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accent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spcBef>
                <a:spcPts val="0"/>
              </a:spcBef>
              <a:spcAft>
                <a:spcPts val="0"/>
              </a:spcAft>
              <a:buClr>
                <a:schemeClr val="accent1"/>
              </a:buClr>
              <a:buNone/>
            </a:pPr>
            <a:r>
              <a:rPr lang="en-US" b="1" i="1" dirty="0" smtClean="0">
                <a:solidFill>
                  <a:schemeClr val="tx2">
                    <a:lumMod val="75000"/>
                  </a:schemeClr>
                </a:solidFill>
              </a:rPr>
              <a:t>A free online tool to find suitable </a:t>
            </a:r>
          </a:p>
          <a:p>
            <a:pPr marL="0" lvl="1" indent="0" algn="ctr">
              <a:spcBef>
                <a:spcPts val="0"/>
              </a:spcBef>
              <a:spcAft>
                <a:spcPts val="0"/>
              </a:spcAft>
              <a:buClr>
                <a:schemeClr val="accent1"/>
              </a:buClr>
              <a:buNone/>
            </a:pPr>
            <a:r>
              <a:rPr lang="en-US" b="1" i="1" dirty="0" smtClean="0">
                <a:solidFill>
                  <a:schemeClr val="tx2">
                    <a:lumMod val="75000"/>
                  </a:schemeClr>
                </a:solidFill>
              </a:rPr>
              <a:t>journals for your manuscript</a:t>
            </a:r>
          </a:p>
        </p:txBody>
      </p:sp>
      <p:sp>
        <p:nvSpPr>
          <p:cNvPr id="3" name="Rounded Rectangle 2"/>
          <p:cNvSpPr/>
          <p:nvPr/>
        </p:nvSpPr>
        <p:spPr bwMode="auto">
          <a:xfrm>
            <a:off x="5692256" y="4509144"/>
            <a:ext cx="2790372" cy="919401"/>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altLang="zh-CN" sz="2400" b="1" i="0" u="none" strike="noStrike" cap="none" normalizeH="0" baseline="0" dirty="0" smtClean="0">
                <a:ln>
                  <a:noFill/>
                </a:ln>
                <a:solidFill>
                  <a:schemeClr val="bg1"/>
                </a:solidFill>
                <a:effectLst/>
                <a:latin typeface="Arial" charset="0"/>
              </a:rPr>
              <a:t>Research summary</a:t>
            </a:r>
            <a:endParaRPr kumimoji="0" lang="zh-CN" altLang="en-US" sz="2400" b="1" i="0" u="none" strike="noStrike" cap="none" normalizeH="0" baseline="0" dirty="0">
              <a:ln>
                <a:noFill/>
              </a:ln>
              <a:solidFill>
                <a:schemeClr val="bg1"/>
              </a:solidFill>
              <a:effectLst/>
              <a:latin typeface="Arial" charset="0"/>
            </a:endParaRPr>
          </a:p>
        </p:txBody>
      </p:sp>
      <p:cxnSp>
        <p:nvCxnSpPr>
          <p:cNvPr id="5" name="Straight Arrow Connector 4"/>
          <p:cNvCxnSpPr>
            <a:stCxn id="3" idx="1"/>
          </p:cNvCxnSpPr>
          <p:nvPr/>
        </p:nvCxnSpPr>
        <p:spPr bwMode="auto">
          <a:xfrm flipH="1" flipV="1">
            <a:off x="4752024" y="3879061"/>
            <a:ext cx="940232" cy="1089784"/>
          </a:xfrm>
          <a:prstGeom prst="straightConnector1">
            <a:avLst/>
          </a:prstGeom>
          <a:solidFill>
            <a:srgbClr val="D1DDE9"/>
          </a:solidFill>
          <a:ln w="38100" cap="flat" cmpd="sng" algn="ctr">
            <a:solidFill>
              <a:schemeClr val="accent1"/>
            </a:solidFill>
            <a:prstDash val="solid"/>
            <a:round/>
            <a:headEnd type="none" w="med" len="med"/>
            <a:tailEnd type="arrow"/>
          </a:ln>
          <a:effectLst/>
        </p:spPr>
      </p:cxnSp>
      <p:sp>
        <p:nvSpPr>
          <p:cNvPr id="8" name="Rounded Rectangle 7"/>
          <p:cNvSpPr/>
          <p:nvPr/>
        </p:nvSpPr>
        <p:spPr>
          <a:xfrm>
            <a:off x="1383465" y="2258843"/>
            <a:ext cx="6390851" cy="500059"/>
          </a:xfrm>
          <a:prstGeom prst="round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spcBef>
                <a:spcPts val="0"/>
              </a:spcBef>
            </a:pPr>
            <a:r>
              <a:rPr lang="en-US" sz="2400" b="1" dirty="0" smtClean="0"/>
              <a:t>springer.com/</a:t>
            </a:r>
            <a:r>
              <a:rPr lang="en-US" sz="2400" b="1" dirty="0" err="1" smtClean="0"/>
              <a:t>gp</a:t>
            </a:r>
            <a:r>
              <a:rPr lang="en-US" sz="2400" b="1" dirty="0" smtClean="0"/>
              <a:t>/authors-editors/journal-author</a:t>
            </a:r>
            <a:endParaRPr lang="en-US" sz="2400" b="1" dirty="0"/>
          </a:p>
        </p:txBody>
      </p:sp>
    </p:spTree>
    <p:extLst>
      <p:ext uri="{BB962C8B-B14F-4D97-AF65-F5344CB8AC3E}">
        <p14:creationId xmlns:p14="http://schemas.microsoft.com/office/powerpoint/2010/main" val="72039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0945" y="1497590"/>
            <a:ext cx="5435309" cy="3191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520700" y="804056"/>
            <a:ext cx="8155238" cy="304699"/>
          </a:xfrm>
        </p:spPr>
        <p:txBody>
          <a:bodyPr>
            <a:noAutofit/>
          </a:bodyPr>
          <a:lstStyle/>
          <a:p>
            <a:r>
              <a:rPr lang="de-DE" sz="3200" dirty="0" smtClean="0"/>
              <a:t>Springer Journal Selector</a:t>
            </a:r>
            <a:endParaRPr lang="de-DE" sz="3200" dirty="0"/>
          </a:p>
        </p:txBody>
      </p:sp>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388378" y="4468198"/>
            <a:ext cx="4144150" cy="1841186"/>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bwMode="auto">
          <a:xfrm>
            <a:off x="5727402" y="1609882"/>
            <a:ext cx="2790372" cy="919401"/>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altLang="zh-CN" sz="2400" b="1" i="0" u="none" strike="noStrike" cap="none" normalizeH="0" baseline="0" dirty="0" smtClean="0">
                <a:ln>
                  <a:noFill/>
                </a:ln>
                <a:solidFill>
                  <a:schemeClr val="bg1"/>
                </a:solidFill>
                <a:effectLst/>
                <a:latin typeface="Arial" charset="0"/>
              </a:rPr>
              <a:t>Recommended journals</a:t>
            </a:r>
            <a:endParaRPr kumimoji="0" lang="zh-CN" altLang="en-US" sz="2400" b="1" i="0" u="none" strike="noStrike" cap="none" normalizeH="0" baseline="0" dirty="0">
              <a:ln>
                <a:noFill/>
              </a:ln>
              <a:solidFill>
                <a:schemeClr val="bg1"/>
              </a:solidFill>
              <a:effectLst/>
              <a:latin typeface="Arial" charset="0"/>
            </a:endParaRPr>
          </a:p>
        </p:txBody>
      </p:sp>
      <p:cxnSp>
        <p:nvCxnSpPr>
          <p:cNvPr id="4" name="Straight Arrow Connector 3"/>
          <p:cNvCxnSpPr/>
          <p:nvPr/>
        </p:nvCxnSpPr>
        <p:spPr bwMode="auto">
          <a:xfrm flipH="1">
            <a:off x="4121940" y="2069582"/>
            <a:ext cx="1605462" cy="1179394"/>
          </a:xfrm>
          <a:prstGeom prst="straightConnector1">
            <a:avLst/>
          </a:prstGeom>
          <a:solidFill>
            <a:srgbClr val="D1DDE9"/>
          </a:solidFill>
          <a:ln w="38100" cap="flat" cmpd="sng" algn="ctr">
            <a:solidFill>
              <a:schemeClr val="accent1"/>
            </a:solidFill>
            <a:prstDash val="solid"/>
            <a:round/>
            <a:headEnd type="none" w="med" len="med"/>
            <a:tailEnd type="arrow"/>
          </a:ln>
          <a:effectLst/>
        </p:spPr>
      </p:cxnSp>
      <p:sp>
        <p:nvSpPr>
          <p:cNvPr id="9" name="Rounded Rectangle 8"/>
          <p:cNvSpPr/>
          <p:nvPr/>
        </p:nvSpPr>
        <p:spPr>
          <a:xfrm>
            <a:off x="843108" y="4835390"/>
            <a:ext cx="3278832" cy="1473994"/>
          </a:xfrm>
          <a:prstGeom prst="roundRect">
            <a:avLst>
              <a:gd name="adj" fmla="val 10272"/>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spcBef>
                <a:spcPts val="0"/>
              </a:spcBef>
            </a:pPr>
            <a:r>
              <a:rPr lang="en-US" sz="2400" b="1" u="sng" dirty="0" smtClean="0"/>
              <a:t>Filter by</a:t>
            </a:r>
            <a:r>
              <a:rPr lang="en-US" sz="2400" b="1" dirty="0" smtClean="0"/>
              <a:t>:</a:t>
            </a:r>
          </a:p>
          <a:p>
            <a:pPr marL="342900" indent="-342900" algn="l">
              <a:spcBef>
                <a:spcPts val="0"/>
              </a:spcBef>
              <a:buFont typeface="Arial" panose="020B0604020202020204" pitchFamily="34" charset="0"/>
              <a:buChar char="•"/>
            </a:pPr>
            <a:r>
              <a:rPr lang="en-US" sz="2400" b="1" dirty="0" smtClean="0"/>
              <a:t>Impact factor</a:t>
            </a:r>
          </a:p>
          <a:p>
            <a:pPr marL="342900" indent="-342900" algn="l">
              <a:spcBef>
                <a:spcPts val="0"/>
              </a:spcBef>
              <a:buFont typeface="Arial" panose="020B0604020202020204" pitchFamily="34" charset="0"/>
              <a:buChar char="•"/>
            </a:pPr>
            <a:r>
              <a:rPr lang="en-US" sz="2400" b="1" dirty="0" smtClean="0"/>
              <a:t>Publishing frequency</a:t>
            </a:r>
          </a:p>
          <a:p>
            <a:pPr marL="342900" indent="-342900" algn="l">
              <a:spcBef>
                <a:spcPts val="0"/>
              </a:spcBef>
              <a:buFont typeface="Arial" panose="020B0604020202020204" pitchFamily="34" charset="0"/>
              <a:buChar char="•"/>
            </a:pPr>
            <a:r>
              <a:rPr lang="en-US" sz="2400" b="1" dirty="0" smtClean="0"/>
              <a:t>Open access</a:t>
            </a:r>
            <a:endParaRPr lang="en-US" sz="2400" b="1" dirty="0"/>
          </a:p>
        </p:txBody>
      </p:sp>
      <p:cxnSp>
        <p:nvCxnSpPr>
          <p:cNvPr id="7" name="Straight Arrow Connector 6"/>
          <p:cNvCxnSpPr>
            <a:stCxn id="9" idx="3"/>
          </p:cNvCxnSpPr>
          <p:nvPr/>
        </p:nvCxnSpPr>
        <p:spPr bwMode="auto">
          <a:xfrm flipV="1">
            <a:off x="4121940" y="5229241"/>
            <a:ext cx="1350180" cy="343146"/>
          </a:xfrm>
          <a:prstGeom prst="straightConnector1">
            <a:avLst/>
          </a:prstGeom>
          <a:solidFill>
            <a:srgbClr val="D1DDE9"/>
          </a:solidFill>
          <a:ln w="38100" cap="flat" cmpd="sng" algn="ctr">
            <a:solidFill>
              <a:schemeClr val="accent6"/>
            </a:solidFill>
            <a:prstDash val="solid"/>
            <a:round/>
            <a:headEnd type="none" w="med" len="med"/>
            <a:tailEnd type="arrow"/>
          </a:ln>
          <a:effectLst/>
        </p:spPr>
      </p:cxnSp>
    </p:spTree>
    <p:extLst>
      <p:ext uri="{BB962C8B-B14F-4D97-AF65-F5344CB8AC3E}">
        <p14:creationId xmlns:p14="http://schemas.microsoft.com/office/powerpoint/2010/main" val="3436714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51"/>
                                        </p:tgtEl>
                                        <p:attrNameLst>
                                          <p:attrName>style.visibility</p:attrName>
                                        </p:attrNameLst>
                                      </p:cBhvr>
                                      <p:to>
                                        <p:strVal val="visible"/>
                                      </p:to>
                                    </p:set>
                                    <p:animEffect transition="in" filter="fade">
                                      <p:cBhvr>
                                        <p:cTn id="16" dur="500"/>
                                        <p:tgtEl>
                                          <p:spTgt spid="2051"/>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466" y="1652399"/>
            <a:ext cx="6238875" cy="2705100"/>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364272" y="4081033"/>
            <a:ext cx="5258268" cy="2228351"/>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520700" y="804056"/>
            <a:ext cx="8155238" cy="304699"/>
          </a:xfrm>
        </p:spPr>
        <p:txBody>
          <a:bodyPr>
            <a:noAutofit/>
          </a:bodyPr>
          <a:lstStyle/>
          <a:p>
            <a:r>
              <a:rPr lang="de-DE" sz="3200" dirty="0" smtClean="0"/>
              <a:t>Springer Journal Selector</a:t>
            </a:r>
            <a:endParaRPr lang="de-DE" sz="3200" dirty="0"/>
          </a:p>
        </p:txBody>
      </p:sp>
      <p:sp>
        <p:nvSpPr>
          <p:cNvPr id="5" name="Rounded Rectangle 4"/>
          <p:cNvSpPr/>
          <p:nvPr/>
        </p:nvSpPr>
        <p:spPr>
          <a:xfrm>
            <a:off x="4320049" y="1988808"/>
            <a:ext cx="3672407" cy="950119"/>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r>
              <a:rPr lang="en-US" sz="2400" b="1" dirty="0" smtClean="0"/>
              <a:t>Journal’s </a:t>
            </a:r>
            <a:r>
              <a:rPr lang="en-US" sz="2400" b="1" dirty="0"/>
              <a:t>a</a:t>
            </a:r>
            <a:r>
              <a:rPr lang="en-US" sz="2400" b="1" dirty="0" smtClean="0"/>
              <a:t>ims &amp; scope, IF, </a:t>
            </a:r>
          </a:p>
          <a:p>
            <a:pPr algn="ctr">
              <a:spcBef>
                <a:spcPts val="0"/>
              </a:spcBef>
            </a:pPr>
            <a:r>
              <a:rPr lang="en-US" sz="2400" b="1" dirty="0" smtClean="0"/>
              <a:t>and publication frequency</a:t>
            </a:r>
            <a:endParaRPr lang="en-US" sz="2400" b="1" dirty="0"/>
          </a:p>
        </p:txBody>
      </p:sp>
      <p:sp>
        <p:nvSpPr>
          <p:cNvPr id="3" name="Oval 2"/>
          <p:cNvSpPr/>
          <p:nvPr/>
        </p:nvSpPr>
        <p:spPr bwMode="auto">
          <a:xfrm>
            <a:off x="3699504" y="4030509"/>
            <a:ext cx="2070276" cy="493006"/>
          </a:xfrm>
          <a:prstGeom prst="ellipse">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CN" altLang="en-US" sz="1600" b="0" i="0" u="none" strike="noStrike" cap="none" normalizeH="0" baseline="0">
              <a:ln>
                <a:noFill/>
              </a:ln>
              <a:solidFill>
                <a:schemeClr val="tx2"/>
              </a:solidFill>
              <a:effectLst/>
              <a:latin typeface="Arial" charset="0"/>
            </a:endParaRPr>
          </a:p>
        </p:txBody>
      </p:sp>
      <p:sp>
        <p:nvSpPr>
          <p:cNvPr id="11" name="Rounded Rectangle 10"/>
          <p:cNvSpPr/>
          <p:nvPr/>
        </p:nvSpPr>
        <p:spPr>
          <a:xfrm>
            <a:off x="445260" y="5067315"/>
            <a:ext cx="3240433" cy="770095"/>
          </a:xfrm>
          <a:prstGeom prst="round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ctr">
              <a:spcBef>
                <a:spcPts val="0"/>
              </a:spcBef>
              <a:buFont typeface="Arial" pitchFamily="34" charset="0"/>
              <a:buChar char="•"/>
            </a:pPr>
            <a:r>
              <a:rPr lang="en-US" sz="2400" b="1" dirty="0" smtClean="0"/>
              <a:t>Published recently?</a:t>
            </a:r>
          </a:p>
          <a:p>
            <a:pPr marL="342900" indent="-342900" algn="ctr">
              <a:spcBef>
                <a:spcPts val="0"/>
              </a:spcBef>
              <a:buFont typeface="Arial" pitchFamily="34" charset="0"/>
              <a:buChar char="•"/>
            </a:pPr>
            <a:r>
              <a:rPr lang="en-US" sz="2400" b="1" dirty="0" smtClean="0"/>
              <a:t>Cited in your paper?</a:t>
            </a:r>
            <a:endParaRPr lang="en-US" sz="2400" b="1" dirty="0"/>
          </a:p>
        </p:txBody>
      </p:sp>
    </p:spTree>
    <p:extLst>
      <p:ext uri="{BB962C8B-B14F-4D97-AF65-F5344CB8AC3E}">
        <p14:creationId xmlns:p14="http://schemas.microsoft.com/office/powerpoint/2010/main" val="11981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500"/>
                                        <p:tgtEl>
                                          <p:spTgt spid="3075"/>
                                        </p:tgtEl>
                                      </p:cBhvr>
                                    </p:animEffect>
                                  </p:childTnLst>
                                </p:cTn>
                              </p:par>
                            </p:childTnLst>
                          </p:cTn>
                        </p:par>
                        <p:par>
                          <p:cTn id="13" fill="hold">
                            <p:stCondLst>
                              <p:cond delay="500"/>
                            </p:stCondLst>
                            <p:childTnLst>
                              <p:par>
                                <p:cTn id="14" presetID="21"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bg/>
                                          </p:spTgt>
                                        </p:tgtEl>
                                        <p:attrNameLst>
                                          <p:attrName>style.visibility</p:attrName>
                                        </p:attrNameLst>
                                      </p:cBhvr>
                                      <p:to>
                                        <p:strVal val="visible"/>
                                      </p:to>
                                    </p:set>
                                    <p:animEffect transition="in" filter="fade">
                                      <p:cBhvr>
                                        <p:cTn id="21" dur="500"/>
                                        <p:tgtEl>
                                          <p:spTgt spid="11">
                                            <p:bg/>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fade">
                                      <p:cBhvr>
                                        <p:cTn id="24" dur="500"/>
                                        <p:tgtEl>
                                          <p:spTgt spid="1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Effect transition="in" filter="fade">
                                      <p:cBhvr>
                                        <p:cTn id="29"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11"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hteck 3"/>
          <p:cNvSpPr>
            <a:spLocks noChangeArrowheads="1"/>
          </p:cNvSpPr>
          <p:nvPr/>
        </p:nvSpPr>
        <p:spPr bwMode="auto">
          <a:xfrm>
            <a:off x="0" y="3417888"/>
            <a:ext cx="9144000" cy="1439862"/>
          </a:xfrm>
          <a:prstGeom prst="rect">
            <a:avLst/>
          </a:prstGeom>
          <a:solidFill>
            <a:schemeClr val="accent1"/>
          </a:solidFill>
          <a:ln w="9525" algn="ctr">
            <a:noFill/>
            <a:round/>
            <a:headEnd/>
            <a:tailEnd/>
          </a:ln>
        </p:spPr>
        <p:txBody>
          <a:bodyPr>
            <a:spAutoFit/>
          </a:bodyPr>
          <a:lstStyle/>
          <a:p>
            <a:pPr algn="ctr" eaLnBrk="0" hangingPunct="0">
              <a:spcBef>
                <a:spcPct val="50000"/>
              </a:spcBef>
              <a:defRPr/>
            </a:pPr>
            <a:endParaRPr lang="de-DE" dirty="0">
              <a:latin typeface="Arial" charset="0"/>
              <a:cs typeface="+mn-cs"/>
            </a:endParaRPr>
          </a:p>
        </p:txBody>
      </p:sp>
      <p:sp>
        <p:nvSpPr>
          <p:cNvPr id="6147" name="Textfeld 4"/>
          <p:cNvSpPr txBox="1">
            <a:spLocks noChangeArrowheads="1"/>
          </p:cNvSpPr>
          <p:nvPr/>
        </p:nvSpPr>
        <p:spPr bwMode="auto">
          <a:xfrm>
            <a:off x="161412" y="3814653"/>
            <a:ext cx="5596405" cy="646331"/>
          </a:xfrm>
          <a:prstGeom prst="rect">
            <a:avLst/>
          </a:prstGeom>
          <a:noFill/>
          <a:ln w="9525">
            <a:noFill/>
            <a:miter lim="800000"/>
            <a:headEnd/>
            <a:tailEnd/>
          </a:ln>
        </p:spPr>
        <p:txBody>
          <a:bodyPr wrap="none">
            <a:spAutoFit/>
          </a:bodyPr>
          <a:lstStyle/>
          <a:p>
            <a:pPr marL="742950" indent="-742950" eaLnBrk="0" hangingPunct="0">
              <a:spcBef>
                <a:spcPct val="50000"/>
              </a:spcBef>
            </a:pPr>
            <a:r>
              <a:rPr lang="en-US" sz="3600" dirty="0" smtClean="0">
                <a:solidFill>
                  <a:schemeClr val="bg1"/>
                </a:solidFill>
              </a:rPr>
              <a:t>Preparing your manuscript</a:t>
            </a:r>
            <a:endParaRPr lang="en-US" sz="3600" dirty="0">
              <a:solidFill>
                <a:schemeClr val="bg1"/>
              </a:solidFill>
            </a:endParaRPr>
          </a:p>
        </p:txBody>
      </p:sp>
    </p:spTree>
    <p:extLst>
      <p:ext uri="{BB962C8B-B14F-4D97-AF65-F5344CB8AC3E}">
        <p14:creationId xmlns:p14="http://schemas.microsoft.com/office/powerpoint/2010/main" val="972605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nvPr>
        </p:nvGraphicFramePr>
        <p:xfrm>
          <a:off x="-285784" y="1500174"/>
          <a:ext cx="10106068" cy="48212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Box 13"/>
          <p:cNvSpPr txBox="1">
            <a:spLocks noChangeArrowheads="1"/>
          </p:cNvSpPr>
          <p:nvPr/>
        </p:nvSpPr>
        <p:spPr bwMode="auto">
          <a:xfrm>
            <a:off x="4071934" y="714356"/>
            <a:ext cx="1441450" cy="738664"/>
          </a:xfrm>
          <a:prstGeom prst="rect">
            <a:avLst/>
          </a:prstGeom>
          <a:noFill/>
          <a:ln w="9525">
            <a:noFill/>
            <a:miter lim="800000"/>
            <a:headEnd/>
            <a:tailEnd/>
          </a:ln>
          <a:effectLst/>
        </p:spPr>
        <p:txBody>
          <a:bodyPr>
            <a:spAutoFit/>
          </a:bodyPr>
          <a:lstStyle/>
          <a:p>
            <a:r>
              <a:rPr lang="en-US" altLang="zh-CN" sz="1400" dirty="0">
                <a:ea typeface="宋体" pitchFamily="2" charset="-122"/>
              </a:rPr>
              <a:t>Researcher </a:t>
            </a:r>
            <a:br>
              <a:rPr lang="en-US" altLang="zh-CN" sz="1400" dirty="0">
                <a:ea typeface="宋体" pitchFamily="2" charset="-122"/>
              </a:rPr>
            </a:br>
            <a:r>
              <a:rPr lang="en-US" altLang="zh-CN" sz="1400" dirty="0">
                <a:ea typeface="宋体" pitchFamily="2" charset="-122"/>
              </a:rPr>
              <a:t>reads </a:t>
            </a:r>
            <a:r>
              <a:rPr lang="en-US" altLang="zh-CN" sz="1400" dirty="0" smtClean="0">
                <a:ea typeface="宋体" pitchFamily="2" charset="-122"/>
              </a:rPr>
              <a:t>journals &amp; books</a:t>
            </a:r>
            <a:endParaRPr lang="en-US" altLang="zh-CN" sz="1400" dirty="0">
              <a:ea typeface="宋体" pitchFamily="2" charset="-122"/>
            </a:endParaRPr>
          </a:p>
        </p:txBody>
      </p:sp>
      <p:sp>
        <p:nvSpPr>
          <p:cNvPr id="8" name="Text Box 9"/>
          <p:cNvSpPr txBox="1">
            <a:spLocks noChangeArrowheads="1"/>
          </p:cNvSpPr>
          <p:nvPr/>
        </p:nvSpPr>
        <p:spPr bwMode="auto">
          <a:xfrm>
            <a:off x="6715140" y="2214554"/>
            <a:ext cx="1368425" cy="738664"/>
          </a:xfrm>
          <a:prstGeom prst="rect">
            <a:avLst/>
          </a:prstGeom>
          <a:noFill/>
          <a:ln w="9525">
            <a:noFill/>
            <a:miter lim="800000"/>
            <a:headEnd/>
            <a:tailEnd/>
          </a:ln>
          <a:effectLst/>
        </p:spPr>
        <p:txBody>
          <a:bodyPr>
            <a:spAutoFit/>
          </a:bodyPr>
          <a:lstStyle/>
          <a:p>
            <a:r>
              <a:rPr lang="en-US" altLang="zh-CN" sz="1400" dirty="0">
                <a:ea typeface="宋体" pitchFamily="2" charset="-122"/>
              </a:rPr>
              <a:t>Comes up with a research project</a:t>
            </a:r>
          </a:p>
        </p:txBody>
      </p:sp>
      <p:sp>
        <p:nvSpPr>
          <p:cNvPr id="9" name="Text Box 5"/>
          <p:cNvSpPr txBox="1">
            <a:spLocks noChangeArrowheads="1"/>
          </p:cNvSpPr>
          <p:nvPr/>
        </p:nvSpPr>
        <p:spPr bwMode="auto">
          <a:xfrm>
            <a:off x="7215206" y="4357694"/>
            <a:ext cx="1295400" cy="307777"/>
          </a:xfrm>
          <a:prstGeom prst="rect">
            <a:avLst/>
          </a:prstGeom>
          <a:noFill/>
          <a:ln w="9525">
            <a:noFill/>
            <a:miter lim="800000"/>
            <a:headEnd/>
            <a:tailEnd/>
          </a:ln>
          <a:effectLst/>
        </p:spPr>
        <p:txBody>
          <a:bodyPr>
            <a:spAutoFit/>
          </a:bodyPr>
          <a:lstStyle/>
          <a:p>
            <a:r>
              <a:rPr lang="en-US" altLang="zh-CN" sz="1400" dirty="0">
                <a:ea typeface="宋体" pitchFamily="2" charset="-122"/>
              </a:rPr>
              <a:t>Gets funding</a:t>
            </a:r>
          </a:p>
        </p:txBody>
      </p:sp>
      <p:sp>
        <p:nvSpPr>
          <p:cNvPr id="10" name="Text Box 18"/>
          <p:cNvSpPr txBox="1">
            <a:spLocks noChangeArrowheads="1"/>
          </p:cNvSpPr>
          <p:nvPr/>
        </p:nvSpPr>
        <p:spPr bwMode="auto">
          <a:xfrm>
            <a:off x="6000760" y="5929330"/>
            <a:ext cx="1295400" cy="523220"/>
          </a:xfrm>
          <a:prstGeom prst="rect">
            <a:avLst/>
          </a:prstGeom>
          <a:noFill/>
          <a:ln w="9525">
            <a:noFill/>
            <a:miter lim="800000"/>
            <a:headEnd/>
            <a:tailEnd/>
          </a:ln>
          <a:effectLst/>
        </p:spPr>
        <p:txBody>
          <a:bodyPr>
            <a:spAutoFit/>
          </a:bodyPr>
          <a:lstStyle/>
          <a:p>
            <a:r>
              <a:rPr lang="en-US" altLang="zh-CN" sz="1400" dirty="0">
                <a:ea typeface="宋体" pitchFamily="2" charset="-122"/>
              </a:rPr>
              <a:t>Does research</a:t>
            </a:r>
          </a:p>
        </p:txBody>
      </p:sp>
      <p:sp>
        <p:nvSpPr>
          <p:cNvPr id="11" name="Text Box 22"/>
          <p:cNvSpPr txBox="1">
            <a:spLocks noChangeArrowheads="1"/>
          </p:cNvSpPr>
          <p:nvPr/>
        </p:nvSpPr>
        <p:spPr bwMode="auto">
          <a:xfrm>
            <a:off x="2143108" y="5929330"/>
            <a:ext cx="1295400" cy="523220"/>
          </a:xfrm>
          <a:prstGeom prst="rect">
            <a:avLst/>
          </a:prstGeom>
          <a:noFill/>
          <a:ln w="9525">
            <a:noFill/>
            <a:miter lim="800000"/>
            <a:headEnd/>
            <a:tailEnd/>
          </a:ln>
          <a:effectLst/>
        </p:spPr>
        <p:txBody>
          <a:bodyPr>
            <a:spAutoFit/>
          </a:bodyPr>
          <a:lstStyle/>
          <a:p>
            <a:r>
              <a:rPr lang="en-US" altLang="zh-CN" sz="1400" dirty="0">
                <a:ea typeface="宋体" pitchFamily="2" charset="-122"/>
              </a:rPr>
              <a:t>Writes </a:t>
            </a:r>
            <a:r>
              <a:rPr lang="en-US" altLang="zh-CN" sz="1400" dirty="0" smtClean="0">
                <a:ea typeface="宋体" pitchFamily="2" charset="-122"/>
              </a:rPr>
              <a:t>article or books</a:t>
            </a:r>
            <a:endParaRPr lang="en-US" altLang="zh-CN" sz="1400" dirty="0">
              <a:ea typeface="宋体" pitchFamily="2" charset="-122"/>
            </a:endParaRPr>
          </a:p>
        </p:txBody>
      </p:sp>
      <p:sp>
        <p:nvSpPr>
          <p:cNvPr id="12" name="Text Box 26"/>
          <p:cNvSpPr txBox="1">
            <a:spLocks noChangeArrowheads="1"/>
          </p:cNvSpPr>
          <p:nvPr/>
        </p:nvSpPr>
        <p:spPr bwMode="auto">
          <a:xfrm>
            <a:off x="1000100" y="4286256"/>
            <a:ext cx="1295400" cy="523220"/>
          </a:xfrm>
          <a:prstGeom prst="rect">
            <a:avLst/>
          </a:prstGeom>
          <a:noFill/>
          <a:ln w="9525">
            <a:noFill/>
            <a:miter lim="800000"/>
            <a:headEnd/>
            <a:tailEnd/>
          </a:ln>
          <a:effectLst/>
        </p:spPr>
        <p:txBody>
          <a:bodyPr>
            <a:spAutoFit/>
          </a:bodyPr>
          <a:lstStyle/>
          <a:p>
            <a:r>
              <a:rPr lang="en-US" altLang="zh-CN" sz="1400" dirty="0">
                <a:ea typeface="宋体" pitchFamily="2" charset="-122"/>
              </a:rPr>
              <a:t>Passes peer review</a:t>
            </a:r>
          </a:p>
        </p:txBody>
      </p:sp>
      <p:sp>
        <p:nvSpPr>
          <p:cNvPr id="13" name="Text Box 29"/>
          <p:cNvSpPr txBox="1">
            <a:spLocks noChangeArrowheads="1"/>
          </p:cNvSpPr>
          <p:nvPr/>
        </p:nvSpPr>
        <p:spPr bwMode="auto">
          <a:xfrm>
            <a:off x="1285852" y="2143116"/>
            <a:ext cx="1295400" cy="523220"/>
          </a:xfrm>
          <a:prstGeom prst="rect">
            <a:avLst/>
          </a:prstGeom>
          <a:noFill/>
          <a:ln w="9525">
            <a:noFill/>
            <a:miter lim="800000"/>
            <a:headEnd/>
            <a:tailEnd/>
          </a:ln>
          <a:effectLst/>
        </p:spPr>
        <p:txBody>
          <a:bodyPr>
            <a:spAutoFit/>
          </a:bodyPr>
          <a:lstStyle/>
          <a:p>
            <a:r>
              <a:rPr lang="en-US" altLang="zh-CN" sz="1400" b="1" dirty="0" smtClean="0">
                <a:ea typeface="宋体" pitchFamily="2" charset="-122"/>
              </a:rPr>
              <a:t>Get </a:t>
            </a:r>
            <a:r>
              <a:rPr lang="en-US" altLang="zh-CN" sz="1400" b="1" dirty="0">
                <a:ea typeface="宋体" pitchFamily="2" charset="-122"/>
              </a:rPr>
              <a:t>published </a:t>
            </a:r>
          </a:p>
        </p:txBody>
      </p:sp>
      <p:sp>
        <p:nvSpPr>
          <p:cNvPr id="15" name="Oval 14"/>
          <p:cNvSpPr/>
          <p:nvPr/>
        </p:nvSpPr>
        <p:spPr bwMode="auto">
          <a:xfrm>
            <a:off x="3544572" y="3091290"/>
            <a:ext cx="2428892" cy="1687890"/>
          </a:xfrm>
          <a:prstGeom prst="ellipse">
            <a:avLst/>
          </a:prstGeom>
          <a:solidFill>
            <a:schemeClr val="accent1"/>
          </a:solidFill>
          <a:ln w="9525" cap="flat" cmpd="sng" algn="ctr">
            <a:solidFill>
              <a:schemeClr val="hlink"/>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hangingPunct="0">
              <a:spcBef>
                <a:spcPct val="50000"/>
              </a:spcBef>
            </a:pPr>
            <a:r>
              <a:rPr lang="en-US" altLang="zh-CN" sz="1800" b="1" dirty="0" smtClean="0">
                <a:solidFill>
                  <a:schemeClr val="bg1"/>
                </a:solidFill>
                <a:ea typeface="宋体" pitchFamily="2" charset="-122"/>
              </a:rPr>
              <a:t>Publishing </a:t>
            </a:r>
            <a:r>
              <a:rPr lang="en-US" altLang="zh-CN" sz="1800" b="1" smtClean="0">
                <a:solidFill>
                  <a:schemeClr val="bg1"/>
                </a:solidFill>
                <a:ea typeface="宋体" pitchFamily="2" charset="-122"/>
              </a:rPr>
              <a:t>is essential </a:t>
            </a:r>
            <a:r>
              <a:rPr lang="en-US" altLang="zh-CN" sz="1800" b="1" dirty="0" smtClean="0">
                <a:solidFill>
                  <a:schemeClr val="bg1"/>
                </a:solidFill>
                <a:ea typeface="宋体" pitchFamily="2" charset="-122"/>
              </a:rPr>
              <a:t>in scientific </a:t>
            </a:r>
            <a:r>
              <a:rPr lang="en-US" altLang="zh-CN" sz="1800" b="1" dirty="0">
                <a:solidFill>
                  <a:schemeClr val="bg1"/>
                </a:solidFill>
                <a:ea typeface="宋体" pitchFamily="2" charset="-122"/>
              </a:rPr>
              <a:t>r</a:t>
            </a:r>
            <a:r>
              <a:rPr lang="en-US" altLang="zh-CN" sz="1800" b="1" dirty="0" smtClean="0">
                <a:solidFill>
                  <a:schemeClr val="bg1"/>
                </a:solidFill>
                <a:ea typeface="宋体" pitchFamily="2" charset="-122"/>
              </a:rPr>
              <a:t>esearch </a:t>
            </a:r>
            <a:endParaRPr kumimoji="0" lang="zh-CN" altLang="en-US" sz="1800" b="1" i="0" u="none" strike="noStrike" cap="none" normalizeH="0" baseline="0" dirty="0" smtClean="0">
              <a:ln>
                <a:noFill/>
              </a:ln>
              <a:solidFill>
                <a:schemeClr val="bg1"/>
              </a:solidFill>
              <a:effectLst/>
              <a:latin typeface="Arial" charset="0"/>
            </a:endParaRPr>
          </a:p>
        </p:txBody>
      </p:sp>
      <p:sp>
        <p:nvSpPr>
          <p:cNvPr id="14" name="TextBox 13"/>
          <p:cNvSpPr txBox="1"/>
          <p:nvPr/>
        </p:nvSpPr>
        <p:spPr>
          <a:xfrm>
            <a:off x="140760" y="627023"/>
            <a:ext cx="3711144" cy="461665"/>
          </a:xfrm>
          <a:prstGeom prst="rect">
            <a:avLst/>
          </a:prstGeom>
          <a:noFill/>
        </p:spPr>
        <p:txBody>
          <a:bodyPr wrap="none" rtlCol="0">
            <a:spAutoFit/>
          </a:bodyPr>
          <a:lstStyle/>
          <a:p>
            <a:pPr algn="l"/>
            <a:r>
              <a:rPr lang="en-US" altLang="zh-CN" sz="2400" b="1" dirty="0" smtClean="0">
                <a:solidFill>
                  <a:schemeClr val="accent1"/>
                </a:solidFill>
                <a:latin typeface="+mj-lt"/>
              </a:rPr>
              <a:t>Cycle of Academic Research</a:t>
            </a:r>
            <a:endParaRPr lang="zh-CN" altLang="en-US" sz="2400" b="1" dirty="0">
              <a:solidFill>
                <a:schemeClr val="accent1"/>
              </a:solidFill>
              <a:latin typeface="+mj-lt"/>
            </a:endParaRPr>
          </a:p>
        </p:txBody>
      </p:sp>
      <p:pic>
        <p:nvPicPr>
          <p:cNvPr id="16" name="Content Placeholder 3" descr="Publish or Perish.jpg"/>
          <p:cNvPicPr>
            <a:picLocks noGrp="1" noChangeAspect="1"/>
          </p:cNvPicPr>
          <p:nvPr>
            <p:ph idx="4294967295"/>
          </p:nvPr>
        </p:nvPicPr>
        <p:blipFill>
          <a:blip r:embed="rId8" cstate="print"/>
          <a:stretch>
            <a:fillRect/>
          </a:stretch>
        </p:blipFill>
        <p:spPr>
          <a:xfrm>
            <a:off x="3401844" y="3068952"/>
            <a:ext cx="2716996" cy="1880984"/>
          </a:xfrm>
          <a:prstGeom prst="rect">
            <a:avLst/>
          </a:prstGeom>
        </p:spPr>
      </p:pic>
    </p:spTree>
    <p:extLst>
      <p:ext uri="{BB962C8B-B14F-4D97-AF65-F5344CB8AC3E}">
        <p14:creationId xmlns:p14="http://schemas.microsoft.com/office/powerpoint/2010/main" val="1664423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0700" y="804056"/>
            <a:ext cx="8155238" cy="304699"/>
          </a:xfrm>
        </p:spPr>
        <p:txBody>
          <a:bodyPr>
            <a:noAutofit/>
          </a:bodyPr>
          <a:lstStyle/>
          <a:p>
            <a:r>
              <a:rPr lang="de-DE" sz="3200" dirty="0" smtClean="0"/>
              <a:t>Logical organization of ideas</a:t>
            </a:r>
            <a:endParaRPr lang="de-DE" sz="3200" dirty="0"/>
          </a:p>
        </p:txBody>
      </p:sp>
      <p:sp>
        <p:nvSpPr>
          <p:cNvPr id="3" name="Inhaltsplatzhalter 2"/>
          <p:cNvSpPr>
            <a:spLocks noGrp="1"/>
          </p:cNvSpPr>
          <p:nvPr>
            <p:ph idx="11"/>
          </p:nvPr>
        </p:nvSpPr>
        <p:spPr>
          <a:xfrm>
            <a:off x="522000" y="2708904"/>
            <a:ext cx="8136000" cy="3060408"/>
          </a:xfrm>
          <a:effectLst/>
        </p:spPr>
        <p:txBody>
          <a:bodyPr>
            <a:noAutofit/>
          </a:bodyPr>
          <a:lstStyle/>
          <a:p>
            <a:pPr marL="457200" indent="-457200">
              <a:lnSpc>
                <a:spcPct val="150000"/>
              </a:lnSpc>
              <a:buFont typeface="+mj-lt"/>
              <a:buAutoNum type="arabicPeriod"/>
            </a:pPr>
            <a:r>
              <a:rPr lang="de-DE" sz="2500" b="1" i="1" dirty="0" smtClean="0">
                <a:solidFill>
                  <a:schemeClr val="accent1"/>
                </a:solidFill>
              </a:rPr>
              <a:t>Why</a:t>
            </a:r>
            <a:r>
              <a:rPr lang="de-DE" sz="2500" dirty="0" smtClean="0">
                <a:solidFill>
                  <a:schemeClr val="accent1"/>
                </a:solidFill>
              </a:rPr>
              <a:t> </a:t>
            </a:r>
            <a:r>
              <a:rPr lang="de-DE" sz="2500" dirty="0" smtClean="0"/>
              <a:t>did your study need to be done?</a:t>
            </a:r>
          </a:p>
          <a:p>
            <a:pPr marL="457200" indent="-457200">
              <a:lnSpc>
                <a:spcPct val="150000"/>
              </a:lnSpc>
              <a:buFont typeface="+mj-lt"/>
              <a:buAutoNum type="arabicPeriod"/>
            </a:pPr>
            <a:r>
              <a:rPr lang="de-DE" sz="2500" b="1" i="1" dirty="0" smtClean="0">
                <a:solidFill>
                  <a:schemeClr val="accent1"/>
                </a:solidFill>
              </a:rPr>
              <a:t>What</a:t>
            </a:r>
            <a:r>
              <a:rPr lang="de-DE" sz="2500" dirty="0" smtClean="0">
                <a:solidFill>
                  <a:schemeClr val="accent1"/>
                </a:solidFill>
              </a:rPr>
              <a:t> </a:t>
            </a:r>
            <a:r>
              <a:rPr lang="de-DE" sz="2500" dirty="0" smtClean="0"/>
              <a:t>did you do?</a:t>
            </a:r>
          </a:p>
          <a:p>
            <a:pPr marL="457200" indent="-457200">
              <a:lnSpc>
                <a:spcPct val="150000"/>
              </a:lnSpc>
              <a:buFont typeface="+mj-lt"/>
              <a:buAutoNum type="arabicPeriod"/>
            </a:pPr>
            <a:r>
              <a:rPr lang="de-DE" sz="2500" b="1" dirty="0" smtClean="0">
                <a:solidFill>
                  <a:schemeClr val="accent1"/>
                </a:solidFill>
              </a:rPr>
              <a:t>What</a:t>
            </a:r>
            <a:r>
              <a:rPr lang="de-DE" sz="2500" dirty="0" smtClean="0">
                <a:solidFill>
                  <a:schemeClr val="accent1"/>
                </a:solidFill>
              </a:rPr>
              <a:t> </a:t>
            </a:r>
            <a:r>
              <a:rPr lang="de-DE" sz="2500" dirty="0" smtClean="0"/>
              <a:t>did you find?</a:t>
            </a:r>
          </a:p>
          <a:p>
            <a:pPr marL="457200" indent="-457200">
              <a:lnSpc>
                <a:spcPct val="150000"/>
              </a:lnSpc>
              <a:buFont typeface="+mj-lt"/>
              <a:buAutoNum type="arabicPeriod"/>
            </a:pPr>
            <a:r>
              <a:rPr lang="de-DE" sz="2500" b="1" i="1" dirty="0" smtClean="0">
                <a:solidFill>
                  <a:schemeClr val="accent1"/>
                </a:solidFill>
              </a:rPr>
              <a:t>How</a:t>
            </a:r>
            <a:r>
              <a:rPr lang="de-DE" sz="2500" dirty="0" smtClean="0">
                <a:solidFill>
                  <a:schemeClr val="accent1"/>
                </a:solidFill>
              </a:rPr>
              <a:t> </a:t>
            </a:r>
            <a:r>
              <a:rPr lang="de-DE" sz="2500" dirty="0" smtClean="0"/>
              <a:t>will your study advance the field?</a:t>
            </a:r>
          </a:p>
        </p:txBody>
      </p:sp>
      <p:sp>
        <p:nvSpPr>
          <p:cNvPr id="4" name="TextBox 3"/>
          <p:cNvSpPr txBox="1"/>
          <p:nvPr/>
        </p:nvSpPr>
        <p:spPr>
          <a:xfrm>
            <a:off x="520700" y="1988808"/>
            <a:ext cx="8154988" cy="990132"/>
          </a:xfrm>
          <a:prstGeom prst="rect">
            <a:avLst/>
          </a:prstGeom>
          <a:noFill/>
        </p:spPr>
        <p:txBody>
          <a:bodyPr wrap="square" lIns="0" tIns="0" rIns="0" bIns="0" rtlCol="0">
            <a:noAutofit/>
          </a:bodyPr>
          <a:lstStyle/>
          <a:p>
            <a:pPr algn="l">
              <a:spcBef>
                <a:spcPts val="0"/>
              </a:spcBef>
              <a:buClr>
                <a:schemeClr val="accent2"/>
              </a:buClr>
              <a:buSzPct val="100000"/>
            </a:pPr>
            <a:r>
              <a:rPr lang="de-DE" altLang="zh-CN" sz="2700" dirty="0" smtClean="0">
                <a:solidFill>
                  <a:schemeClr val="tx2">
                    <a:lumMod val="75000"/>
                  </a:schemeClr>
                </a:solidFill>
                <a:latin typeface="+mj-lt"/>
              </a:rPr>
              <a:t>You need to answer </a:t>
            </a:r>
            <a:r>
              <a:rPr lang="de-DE" altLang="zh-CN" sz="2700" b="1" i="1" dirty="0" smtClean="0">
                <a:solidFill>
                  <a:schemeClr val="accent1"/>
                </a:solidFill>
                <a:latin typeface="+mj-lt"/>
              </a:rPr>
              <a:t>4 key questions </a:t>
            </a:r>
            <a:r>
              <a:rPr lang="de-DE" altLang="zh-CN" sz="2700" dirty="0" smtClean="0">
                <a:solidFill>
                  <a:schemeClr val="tx2">
                    <a:lumMod val="75000"/>
                  </a:schemeClr>
                </a:solidFill>
                <a:latin typeface="+mj-lt"/>
              </a:rPr>
              <a:t>for your readers:</a:t>
            </a:r>
            <a:endParaRPr lang="de-DE" altLang="zh-CN" sz="2700" dirty="0">
              <a:solidFill>
                <a:schemeClr val="tx2">
                  <a:lumMod val="75000"/>
                </a:schemeClr>
              </a:solidFill>
              <a:latin typeface="+mj-lt"/>
            </a:endParaRPr>
          </a:p>
        </p:txBody>
      </p:sp>
      <p:sp>
        <p:nvSpPr>
          <p:cNvPr id="5" name="TextBox 4"/>
          <p:cNvSpPr txBox="1"/>
          <p:nvPr/>
        </p:nvSpPr>
        <p:spPr>
          <a:xfrm>
            <a:off x="6425388" y="2919118"/>
            <a:ext cx="2250300" cy="360048"/>
          </a:xfrm>
          <a:prstGeom prst="rect">
            <a:avLst/>
          </a:prstGeom>
          <a:noFill/>
        </p:spPr>
        <p:txBody>
          <a:bodyPr wrap="square" lIns="0" tIns="0" rIns="0" bIns="0" rtlCol="0">
            <a:noAutofit/>
          </a:bodyPr>
          <a:lstStyle/>
          <a:p>
            <a:pPr algn="l">
              <a:lnSpc>
                <a:spcPts val="2200"/>
              </a:lnSpc>
              <a:spcBef>
                <a:spcPts val="900"/>
              </a:spcBef>
              <a:buClr>
                <a:schemeClr val="accent2"/>
              </a:buClr>
              <a:buSzPct val="100000"/>
            </a:pPr>
            <a:r>
              <a:rPr kumimoji="1" lang="en-US" altLang="ja-JP" sz="2800" b="1" dirty="0" smtClean="0">
                <a:solidFill>
                  <a:srgbClr val="C00000"/>
                </a:solidFill>
                <a:latin typeface="+mn-lt"/>
              </a:rPr>
              <a:t>Introduction</a:t>
            </a:r>
            <a:endParaRPr kumimoji="1" lang="ja-JP" altLang="en-US" sz="2800" b="1" dirty="0" err="1" smtClean="0">
              <a:solidFill>
                <a:srgbClr val="C00000"/>
              </a:solidFill>
              <a:latin typeface="+mn-lt"/>
            </a:endParaRPr>
          </a:p>
        </p:txBody>
      </p:sp>
      <p:sp>
        <p:nvSpPr>
          <p:cNvPr id="8" name="TextBox 7"/>
          <p:cNvSpPr txBox="1"/>
          <p:nvPr/>
        </p:nvSpPr>
        <p:spPr>
          <a:xfrm>
            <a:off x="6425388" y="3609024"/>
            <a:ext cx="2250300" cy="360048"/>
          </a:xfrm>
          <a:prstGeom prst="rect">
            <a:avLst/>
          </a:prstGeom>
          <a:noFill/>
        </p:spPr>
        <p:txBody>
          <a:bodyPr wrap="square" lIns="0" tIns="0" rIns="0" bIns="0" rtlCol="0">
            <a:noAutofit/>
          </a:bodyPr>
          <a:lstStyle/>
          <a:p>
            <a:pPr algn="l">
              <a:lnSpc>
                <a:spcPts val="2200"/>
              </a:lnSpc>
              <a:spcBef>
                <a:spcPts val="900"/>
              </a:spcBef>
              <a:buClr>
                <a:schemeClr val="accent2"/>
              </a:buClr>
              <a:buSzPct val="100000"/>
            </a:pPr>
            <a:r>
              <a:rPr kumimoji="1" lang="en-US" altLang="ja-JP" sz="2800" b="1" dirty="0" smtClean="0">
                <a:solidFill>
                  <a:srgbClr val="C00000"/>
                </a:solidFill>
                <a:latin typeface="+mn-lt"/>
              </a:rPr>
              <a:t>Methods</a:t>
            </a:r>
            <a:endParaRPr kumimoji="1" lang="ja-JP" altLang="en-US" sz="2800" b="1" dirty="0" err="1" smtClean="0">
              <a:solidFill>
                <a:srgbClr val="C00000"/>
              </a:solidFill>
              <a:latin typeface="+mn-lt"/>
            </a:endParaRPr>
          </a:p>
        </p:txBody>
      </p:sp>
      <p:sp>
        <p:nvSpPr>
          <p:cNvPr id="9" name="TextBox 8"/>
          <p:cNvSpPr txBox="1"/>
          <p:nvPr/>
        </p:nvSpPr>
        <p:spPr>
          <a:xfrm>
            <a:off x="6425388" y="4312028"/>
            <a:ext cx="2250300" cy="360048"/>
          </a:xfrm>
          <a:prstGeom prst="rect">
            <a:avLst/>
          </a:prstGeom>
          <a:noFill/>
        </p:spPr>
        <p:txBody>
          <a:bodyPr wrap="square" lIns="0" tIns="0" rIns="0" bIns="0" rtlCol="0">
            <a:noAutofit/>
          </a:bodyPr>
          <a:lstStyle/>
          <a:p>
            <a:pPr algn="l">
              <a:lnSpc>
                <a:spcPts val="2200"/>
              </a:lnSpc>
              <a:spcBef>
                <a:spcPts val="900"/>
              </a:spcBef>
              <a:buClr>
                <a:schemeClr val="accent2"/>
              </a:buClr>
              <a:buSzPct val="100000"/>
            </a:pPr>
            <a:r>
              <a:rPr kumimoji="1" lang="en-US" altLang="ja-JP" sz="2800" b="1" dirty="0" smtClean="0">
                <a:solidFill>
                  <a:srgbClr val="C00000"/>
                </a:solidFill>
                <a:latin typeface="+mn-lt"/>
              </a:rPr>
              <a:t>Results</a:t>
            </a:r>
            <a:endParaRPr kumimoji="1" lang="ja-JP" altLang="en-US" sz="2800" b="1" dirty="0" err="1" smtClean="0">
              <a:solidFill>
                <a:srgbClr val="C00000"/>
              </a:solidFill>
              <a:latin typeface="+mn-lt"/>
            </a:endParaRPr>
          </a:p>
        </p:txBody>
      </p:sp>
      <p:sp>
        <p:nvSpPr>
          <p:cNvPr id="10" name="TextBox 9"/>
          <p:cNvSpPr txBox="1"/>
          <p:nvPr/>
        </p:nvSpPr>
        <p:spPr>
          <a:xfrm>
            <a:off x="6425388" y="4993388"/>
            <a:ext cx="2250300" cy="360048"/>
          </a:xfrm>
          <a:prstGeom prst="rect">
            <a:avLst/>
          </a:prstGeom>
          <a:noFill/>
        </p:spPr>
        <p:txBody>
          <a:bodyPr wrap="square" lIns="0" tIns="0" rIns="0" bIns="0" rtlCol="0">
            <a:noAutofit/>
          </a:bodyPr>
          <a:lstStyle/>
          <a:p>
            <a:pPr algn="l">
              <a:lnSpc>
                <a:spcPts val="2200"/>
              </a:lnSpc>
              <a:spcBef>
                <a:spcPts val="900"/>
              </a:spcBef>
              <a:buClr>
                <a:schemeClr val="accent2"/>
              </a:buClr>
              <a:buSzPct val="100000"/>
            </a:pPr>
            <a:r>
              <a:rPr kumimoji="1" lang="en-US" altLang="ja-JP" sz="2800" b="1" dirty="0" smtClean="0">
                <a:solidFill>
                  <a:srgbClr val="C00000"/>
                </a:solidFill>
                <a:latin typeface="+mn-lt"/>
              </a:rPr>
              <a:t>Discussion</a:t>
            </a:r>
            <a:endParaRPr kumimoji="1" lang="ja-JP" altLang="en-US" sz="2800" b="1" dirty="0" err="1" smtClean="0">
              <a:solidFill>
                <a:srgbClr val="C00000"/>
              </a:solidFill>
              <a:latin typeface="+mn-lt"/>
            </a:endParaRPr>
          </a:p>
        </p:txBody>
      </p:sp>
    </p:spTree>
    <p:extLst>
      <p:ext uri="{BB962C8B-B14F-4D97-AF65-F5344CB8AC3E}">
        <p14:creationId xmlns:p14="http://schemas.microsoft.com/office/powerpoint/2010/main" val="306643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8" grpId="0"/>
      <p:bldP spid="9"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52463" y="2258844"/>
            <a:ext cx="3423166" cy="461665"/>
          </a:xfrm>
          <a:prstGeom prst="rect">
            <a:avLst/>
          </a:prstGeom>
          <a:noFill/>
        </p:spPr>
        <p:txBody>
          <a:bodyPr wrap="square" rtlCol="0">
            <a:spAutoFit/>
          </a:bodyPr>
          <a:lstStyle/>
          <a:p>
            <a:pPr algn="ctr"/>
            <a:r>
              <a:rPr lang="en-US" sz="2400" b="1" dirty="0" smtClean="0">
                <a:solidFill>
                  <a:schemeClr val="accent1"/>
                </a:solidFill>
                <a:latin typeface="+mj-lt"/>
              </a:rPr>
              <a:t>Background information</a:t>
            </a:r>
            <a:endParaRPr lang="en-US" sz="2400" b="1" dirty="0">
              <a:solidFill>
                <a:schemeClr val="accent1"/>
              </a:solidFill>
              <a:latin typeface="+mj-lt"/>
            </a:endParaRPr>
          </a:p>
        </p:txBody>
      </p:sp>
      <p:sp>
        <p:nvSpPr>
          <p:cNvPr id="5" name="TextBox 4"/>
          <p:cNvSpPr txBox="1"/>
          <p:nvPr/>
        </p:nvSpPr>
        <p:spPr>
          <a:xfrm>
            <a:off x="5290927" y="5558165"/>
            <a:ext cx="1946239" cy="461665"/>
          </a:xfrm>
          <a:prstGeom prst="rect">
            <a:avLst/>
          </a:prstGeom>
          <a:noFill/>
        </p:spPr>
        <p:txBody>
          <a:bodyPr wrap="square" rtlCol="0">
            <a:spAutoFit/>
          </a:bodyPr>
          <a:lstStyle/>
          <a:p>
            <a:r>
              <a:rPr lang="en-US" sz="2400" b="1" dirty="0" smtClean="0">
                <a:solidFill>
                  <a:srgbClr val="C00000"/>
                </a:solidFill>
                <a:latin typeface="+mj-lt"/>
              </a:rPr>
              <a:t>Specific aims</a:t>
            </a:r>
            <a:endParaRPr lang="en-US" sz="2400" b="1" dirty="0">
              <a:solidFill>
                <a:srgbClr val="C00000"/>
              </a:solidFill>
              <a:latin typeface="+mj-lt"/>
            </a:endParaRPr>
          </a:p>
        </p:txBody>
      </p:sp>
      <p:grpSp>
        <p:nvGrpSpPr>
          <p:cNvPr id="6" name="Group 5"/>
          <p:cNvGrpSpPr/>
          <p:nvPr/>
        </p:nvGrpSpPr>
        <p:grpSpPr>
          <a:xfrm>
            <a:off x="1259632" y="2263309"/>
            <a:ext cx="3083768" cy="3772786"/>
            <a:chOff x="1259632" y="1700807"/>
            <a:chExt cx="3513194" cy="4510379"/>
          </a:xfrm>
        </p:grpSpPr>
        <p:sp>
          <p:nvSpPr>
            <p:cNvPr id="7" name="Flowchart: Extract 6"/>
            <p:cNvSpPr/>
            <p:nvPr/>
          </p:nvSpPr>
          <p:spPr>
            <a:xfrm rot="10800000">
              <a:off x="1259632" y="1700807"/>
              <a:ext cx="3513194" cy="4215609"/>
            </a:xfrm>
            <a:prstGeom prst="flowChartExtract">
              <a:avLst/>
            </a:prstGeom>
            <a:gradFill>
              <a:gsLst>
                <a:gs pos="0">
                  <a:schemeClr val="accent1"/>
                </a:gs>
                <a:gs pos="100000">
                  <a:srgbClr val="C0000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8" name="Rounded Rectangle 7"/>
            <p:cNvSpPr/>
            <p:nvPr/>
          </p:nvSpPr>
          <p:spPr>
            <a:xfrm>
              <a:off x="2444728" y="5677786"/>
              <a:ext cx="1143000" cy="53340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mj-lt"/>
                </a:rPr>
                <a:t>Aims</a:t>
              </a:r>
              <a:endParaRPr lang="en-US" sz="2400" dirty="0">
                <a:latin typeface="+mj-lt"/>
              </a:endParaRPr>
            </a:p>
          </p:txBody>
        </p:sp>
      </p:grpSp>
      <p:sp>
        <p:nvSpPr>
          <p:cNvPr id="9" name="TextBox 8"/>
          <p:cNvSpPr txBox="1"/>
          <p:nvPr/>
        </p:nvSpPr>
        <p:spPr>
          <a:xfrm>
            <a:off x="4534707" y="3406309"/>
            <a:ext cx="3423166" cy="461665"/>
          </a:xfrm>
          <a:prstGeom prst="rect">
            <a:avLst/>
          </a:prstGeom>
          <a:noFill/>
        </p:spPr>
        <p:txBody>
          <a:bodyPr wrap="square" rtlCol="0">
            <a:spAutoFit/>
          </a:bodyPr>
          <a:lstStyle/>
          <a:p>
            <a:pPr algn="ctr"/>
            <a:r>
              <a:rPr lang="en-US" sz="2400" b="1" dirty="0" smtClean="0">
                <a:solidFill>
                  <a:srgbClr val="512AAD"/>
                </a:solidFill>
                <a:latin typeface="+mj-lt"/>
              </a:rPr>
              <a:t>What is currently known</a:t>
            </a:r>
            <a:endParaRPr lang="en-US" sz="2400" b="1" dirty="0">
              <a:solidFill>
                <a:srgbClr val="512AAD"/>
              </a:solidFill>
              <a:latin typeface="+mj-lt"/>
            </a:endParaRPr>
          </a:p>
        </p:txBody>
      </p:sp>
      <p:sp>
        <p:nvSpPr>
          <p:cNvPr id="10" name="TextBox 9"/>
          <p:cNvSpPr txBox="1"/>
          <p:nvPr/>
        </p:nvSpPr>
        <p:spPr>
          <a:xfrm>
            <a:off x="4744279" y="4549309"/>
            <a:ext cx="3039534" cy="461665"/>
          </a:xfrm>
          <a:prstGeom prst="rect">
            <a:avLst/>
          </a:prstGeom>
          <a:noFill/>
        </p:spPr>
        <p:txBody>
          <a:bodyPr wrap="square" rtlCol="0">
            <a:spAutoFit/>
          </a:bodyPr>
          <a:lstStyle/>
          <a:p>
            <a:pPr algn="ctr"/>
            <a:r>
              <a:rPr lang="en-US" sz="2400" b="1" dirty="0" smtClean="0">
                <a:solidFill>
                  <a:srgbClr val="512AAD"/>
                </a:solidFill>
                <a:latin typeface="+mj-lt"/>
              </a:rPr>
              <a:t>Problem in the field</a:t>
            </a:r>
            <a:endParaRPr lang="en-US" sz="2400" b="1" dirty="0">
              <a:solidFill>
                <a:srgbClr val="512AAD"/>
              </a:solidFill>
              <a:latin typeface="+mj-lt"/>
            </a:endParaRPr>
          </a:p>
        </p:txBody>
      </p:sp>
      <p:cxnSp>
        <p:nvCxnSpPr>
          <p:cNvPr id="11" name="Straight Arrow Connector 10"/>
          <p:cNvCxnSpPr/>
          <p:nvPr/>
        </p:nvCxnSpPr>
        <p:spPr>
          <a:xfrm flipH="1">
            <a:off x="6237972" y="2720509"/>
            <a:ext cx="9789" cy="762000"/>
          </a:xfrm>
          <a:prstGeom prst="straightConnector1">
            <a:avLst/>
          </a:prstGeom>
          <a:ln w="28575">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6237972" y="3818076"/>
            <a:ext cx="1" cy="731233"/>
          </a:xfrm>
          <a:prstGeom prst="straightConnector1">
            <a:avLst/>
          </a:prstGeom>
          <a:ln w="28575">
            <a:solidFill>
              <a:srgbClr val="512AAD"/>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10" idx="2"/>
            <a:endCxn id="5" idx="0"/>
          </p:cNvCxnSpPr>
          <p:nvPr/>
        </p:nvCxnSpPr>
        <p:spPr>
          <a:xfrm>
            <a:off x="6264046" y="5010974"/>
            <a:ext cx="1" cy="547191"/>
          </a:xfrm>
          <a:prstGeom prst="straightConnector1">
            <a:avLst/>
          </a:prstGeom>
          <a:ln w="28575">
            <a:gradFill flip="none" rotWithShape="1">
              <a:gsLst>
                <a:gs pos="0">
                  <a:schemeClr val="tx2"/>
                </a:gs>
                <a:gs pos="100000">
                  <a:srgbClr val="512AAD"/>
                </a:gs>
              </a:gsLst>
              <a:lin ang="16200000" scaled="0"/>
              <a:tileRect/>
            </a:gradFill>
            <a:tailEnd type="arrow"/>
          </a:ln>
        </p:spPr>
        <p:style>
          <a:lnRef idx="2">
            <a:schemeClr val="accent1"/>
          </a:lnRef>
          <a:fillRef idx="0">
            <a:schemeClr val="accent1"/>
          </a:fillRef>
          <a:effectRef idx="1">
            <a:schemeClr val="accent1"/>
          </a:effectRef>
          <a:fontRef idx="minor">
            <a:schemeClr val="tx1"/>
          </a:fontRef>
        </p:style>
      </p:cxnSp>
      <p:sp>
        <p:nvSpPr>
          <p:cNvPr id="14" name="Arc 13"/>
          <p:cNvSpPr/>
          <p:nvPr/>
        </p:nvSpPr>
        <p:spPr>
          <a:xfrm>
            <a:off x="7164288" y="4780140"/>
            <a:ext cx="989112" cy="1008857"/>
          </a:xfrm>
          <a:prstGeom prst="arc">
            <a:avLst>
              <a:gd name="adj1" fmla="val 15710392"/>
              <a:gd name="adj2" fmla="val 5664302"/>
            </a:avLst>
          </a:prstGeom>
          <a:ln w="28575">
            <a:solidFill>
              <a:srgbClr val="C00000"/>
            </a:solidFill>
            <a:headEnd type="arrow"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b="1">
              <a:latin typeface="+mj-lt"/>
            </a:endParaRPr>
          </a:p>
        </p:txBody>
      </p:sp>
      <p:sp>
        <p:nvSpPr>
          <p:cNvPr id="15" name="TextBox 14"/>
          <p:cNvSpPr txBox="1"/>
          <p:nvPr/>
        </p:nvSpPr>
        <p:spPr>
          <a:xfrm>
            <a:off x="683569" y="1358724"/>
            <a:ext cx="7704856" cy="584775"/>
          </a:xfrm>
          <a:prstGeom prst="rect">
            <a:avLst/>
          </a:prstGeom>
          <a:noFill/>
        </p:spPr>
        <p:txBody>
          <a:bodyPr wrap="square" rtlCol="0">
            <a:spAutoFit/>
          </a:bodyPr>
          <a:lstStyle/>
          <a:p>
            <a:pPr algn="ctr"/>
            <a:r>
              <a:rPr lang="en-US" altLang="zh-CN" sz="3200" b="1" i="1" u="sng" dirty="0" smtClean="0">
                <a:latin typeface="+mj-lt"/>
                <a:ea typeface="+mj-ea"/>
              </a:rPr>
              <a:t>Why</a:t>
            </a:r>
            <a:r>
              <a:rPr lang="en-US" altLang="zh-CN" sz="3200" b="1" dirty="0" smtClean="0">
                <a:latin typeface="+mj-lt"/>
                <a:ea typeface="+mj-ea"/>
              </a:rPr>
              <a:t> does your study need to be done</a:t>
            </a:r>
            <a:r>
              <a:rPr lang="zh-CN" altLang="en-US" sz="3200" b="1" dirty="0" smtClean="0">
                <a:latin typeface="+mj-lt"/>
                <a:ea typeface="+mj-ea"/>
              </a:rPr>
              <a:t>？</a:t>
            </a:r>
            <a:endParaRPr kumimoji="1" lang="ja-JP" altLang="en-US" sz="3200" b="1" dirty="0">
              <a:latin typeface="+mj-lt"/>
              <a:ea typeface="+mj-ea"/>
            </a:endParaRPr>
          </a:p>
        </p:txBody>
      </p:sp>
      <p:sp>
        <p:nvSpPr>
          <p:cNvPr id="16" name="TextBox 15"/>
          <p:cNvSpPr txBox="1"/>
          <p:nvPr/>
        </p:nvSpPr>
        <p:spPr>
          <a:xfrm>
            <a:off x="6228184" y="2605837"/>
            <a:ext cx="2376264" cy="646331"/>
          </a:xfrm>
          <a:prstGeom prst="rect">
            <a:avLst/>
          </a:prstGeom>
          <a:noFill/>
        </p:spPr>
        <p:txBody>
          <a:bodyPr wrap="square" rtlCol="0">
            <a:spAutoFit/>
          </a:bodyPr>
          <a:lstStyle/>
          <a:p>
            <a:pPr algn="l">
              <a:spcBef>
                <a:spcPts val="0"/>
              </a:spcBef>
            </a:pPr>
            <a:r>
              <a:rPr lang="en-US" sz="1800" b="1" dirty="0" smtClean="0">
                <a:solidFill>
                  <a:schemeClr val="accent1"/>
                </a:solidFill>
                <a:latin typeface="+mj-lt"/>
              </a:rPr>
              <a:t>Worldwide relevance?</a:t>
            </a:r>
          </a:p>
          <a:p>
            <a:pPr algn="l">
              <a:spcBef>
                <a:spcPts val="0"/>
              </a:spcBef>
            </a:pPr>
            <a:r>
              <a:rPr lang="en-US" sz="1800" b="1" dirty="0" smtClean="0">
                <a:solidFill>
                  <a:schemeClr val="accent1"/>
                </a:solidFill>
                <a:latin typeface="+mj-lt"/>
              </a:rPr>
              <a:t>Broad/specialized?</a:t>
            </a:r>
            <a:endParaRPr lang="en-US" sz="1800" b="1" dirty="0">
              <a:solidFill>
                <a:schemeClr val="accent1"/>
              </a:solidFill>
              <a:latin typeface="+mj-lt"/>
            </a:endParaRPr>
          </a:p>
        </p:txBody>
      </p:sp>
      <p:sp>
        <p:nvSpPr>
          <p:cNvPr id="17" name="TextBox 16"/>
          <p:cNvSpPr txBox="1"/>
          <p:nvPr/>
        </p:nvSpPr>
        <p:spPr>
          <a:xfrm>
            <a:off x="6228184" y="3712591"/>
            <a:ext cx="2376264" cy="646331"/>
          </a:xfrm>
          <a:prstGeom prst="rect">
            <a:avLst/>
          </a:prstGeom>
          <a:noFill/>
        </p:spPr>
        <p:txBody>
          <a:bodyPr wrap="square" rtlCol="0">
            <a:spAutoFit/>
          </a:bodyPr>
          <a:lstStyle/>
          <a:p>
            <a:pPr algn="l">
              <a:spcBef>
                <a:spcPts val="0"/>
              </a:spcBef>
            </a:pPr>
            <a:r>
              <a:rPr lang="en-US" sz="1800" b="1" dirty="0" smtClean="0">
                <a:solidFill>
                  <a:srgbClr val="512AAD"/>
                </a:solidFill>
                <a:latin typeface="+mj-lt"/>
              </a:rPr>
              <a:t>Up-to-date</a:t>
            </a:r>
          </a:p>
          <a:p>
            <a:pPr algn="l">
              <a:spcBef>
                <a:spcPts val="0"/>
              </a:spcBef>
            </a:pPr>
            <a:r>
              <a:rPr lang="en-US" sz="1800" b="1" dirty="0" smtClean="0">
                <a:solidFill>
                  <a:srgbClr val="512AAD"/>
                </a:solidFill>
                <a:latin typeface="+mj-lt"/>
              </a:rPr>
              <a:t>International</a:t>
            </a:r>
            <a:endParaRPr lang="en-US" sz="1800" b="1" dirty="0">
              <a:solidFill>
                <a:srgbClr val="512AAD"/>
              </a:solidFill>
              <a:latin typeface="+mj-lt"/>
            </a:endParaRPr>
          </a:p>
        </p:txBody>
      </p:sp>
      <p:sp>
        <p:nvSpPr>
          <p:cNvPr id="18" name="Titel 1"/>
          <p:cNvSpPr txBox="1">
            <a:spLocks/>
          </p:cNvSpPr>
          <p:nvPr/>
        </p:nvSpPr>
        <p:spPr>
          <a:xfrm>
            <a:off x="520700" y="804056"/>
            <a:ext cx="8155238" cy="304699"/>
          </a:xfrm>
          <a:prstGeom prst="rect">
            <a:avLst/>
          </a:prstGeom>
        </p:spPr>
        <p:txBody>
          <a:bodyPr>
            <a:noAutofit/>
          </a:bodyPr>
          <a:lstStyle>
            <a:lvl1pPr algn="l" rtl="0" eaLnBrk="1" fontAlgn="base" hangingPunct="1">
              <a:lnSpc>
                <a:spcPct val="90000"/>
              </a:lnSpc>
              <a:spcBef>
                <a:spcPct val="0"/>
              </a:spcBef>
              <a:spcAft>
                <a:spcPct val="0"/>
              </a:spcAft>
              <a:defRPr sz="2200" b="1">
                <a:solidFill>
                  <a:srgbClr val="00468A"/>
                </a:solidFill>
                <a:latin typeface="+mj-lt"/>
                <a:ea typeface="Calibri"/>
                <a:cs typeface="Lucida Sans"/>
              </a:defRPr>
            </a:lvl1pPr>
            <a:lvl2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2pPr>
            <a:lvl3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3pPr>
            <a:lvl4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4pPr>
            <a:lvl5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5pPr>
            <a:lvl6pPr marL="457200" algn="l" rtl="0" eaLnBrk="1" fontAlgn="base" hangingPunct="1">
              <a:lnSpc>
                <a:spcPct val="90000"/>
              </a:lnSpc>
              <a:spcBef>
                <a:spcPct val="0"/>
              </a:spcBef>
              <a:spcAft>
                <a:spcPct val="0"/>
              </a:spcAft>
              <a:defRPr sz="2100" b="1">
                <a:solidFill>
                  <a:schemeClr val="tx2"/>
                </a:solidFill>
                <a:latin typeface="Arial" charset="0"/>
              </a:defRPr>
            </a:lvl6pPr>
            <a:lvl7pPr marL="914400" algn="l" rtl="0" eaLnBrk="1" fontAlgn="base" hangingPunct="1">
              <a:lnSpc>
                <a:spcPct val="90000"/>
              </a:lnSpc>
              <a:spcBef>
                <a:spcPct val="0"/>
              </a:spcBef>
              <a:spcAft>
                <a:spcPct val="0"/>
              </a:spcAft>
              <a:defRPr sz="2100" b="1">
                <a:solidFill>
                  <a:schemeClr val="tx2"/>
                </a:solidFill>
                <a:latin typeface="Arial" charset="0"/>
              </a:defRPr>
            </a:lvl7pPr>
            <a:lvl8pPr marL="1371600" algn="l" rtl="0" eaLnBrk="1" fontAlgn="base" hangingPunct="1">
              <a:lnSpc>
                <a:spcPct val="90000"/>
              </a:lnSpc>
              <a:spcBef>
                <a:spcPct val="0"/>
              </a:spcBef>
              <a:spcAft>
                <a:spcPct val="0"/>
              </a:spcAft>
              <a:defRPr sz="2100" b="1">
                <a:solidFill>
                  <a:schemeClr val="tx2"/>
                </a:solidFill>
                <a:latin typeface="Arial" charset="0"/>
              </a:defRPr>
            </a:lvl8pPr>
            <a:lvl9pPr marL="1828800" algn="l" rtl="0" eaLnBrk="1" fontAlgn="base" hangingPunct="1">
              <a:lnSpc>
                <a:spcPct val="90000"/>
              </a:lnSpc>
              <a:spcBef>
                <a:spcPct val="0"/>
              </a:spcBef>
              <a:spcAft>
                <a:spcPct val="0"/>
              </a:spcAft>
              <a:defRPr sz="2100" b="1">
                <a:solidFill>
                  <a:schemeClr val="tx2"/>
                </a:solidFill>
                <a:latin typeface="Arial" charset="0"/>
              </a:defRPr>
            </a:lvl9pPr>
          </a:lstStyle>
          <a:p>
            <a:r>
              <a:rPr lang="de-DE" sz="3200" kern="0" dirty="0" smtClean="0"/>
              <a:t>Introduction</a:t>
            </a:r>
            <a:endParaRPr lang="de-DE" sz="3200" kern="0" dirty="0"/>
          </a:p>
        </p:txBody>
      </p:sp>
    </p:spTree>
    <p:extLst>
      <p:ext uri="{BB962C8B-B14F-4D97-AF65-F5344CB8AC3E}">
        <p14:creationId xmlns:p14="http://schemas.microsoft.com/office/powerpoint/2010/main" val="203766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1" end="1"/>
                                            </p:txEl>
                                          </p:spTgt>
                                        </p:tgtEl>
                                        <p:attrNameLst>
                                          <p:attrName>style.visibility</p:attrName>
                                        </p:attrNameLst>
                                      </p:cBhvr>
                                      <p:to>
                                        <p:strVal val="visible"/>
                                      </p:to>
                                    </p:set>
                                    <p:animEffect transition="in" filter="fade">
                                      <p:cBhvr>
                                        <p:cTn id="22" dur="500"/>
                                        <p:tgtEl>
                                          <p:spTgt spid="1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
                                            <p:txEl>
                                              <p:pRg st="0" end="0"/>
                                            </p:txEl>
                                          </p:spTgt>
                                        </p:tgtEl>
                                        <p:attrNameLst>
                                          <p:attrName>style.visibility</p:attrName>
                                        </p:attrNameLst>
                                      </p:cBhvr>
                                      <p:to>
                                        <p:strVal val="visible"/>
                                      </p:to>
                                    </p:set>
                                    <p:animEffect transition="in" filter="fade">
                                      <p:cBhvr>
                                        <p:cTn id="36" dur="500"/>
                                        <p:tgtEl>
                                          <p:spTgt spid="17">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7">
                                            <p:txEl>
                                              <p:pRg st="1" end="1"/>
                                            </p:txEl>
                                          </p:spTgt>
                                        </p:tgtEl>
                                        <p:attrNameLst>
                                          <p:attrName>style.visibility</p:attrName>
                                        </p:attrNameLst>
                                      </p:cBhvr>
                                      <p:to>
                                        <p:strVal val="visible"/>
                                      </p:to>
                                    </p:set>
                                    <p:animEffect transition="in" filter="fade">
                                      <p:cBhvr>
                                        <p:cTn id="41" dur="500"/>
                                        <p:tgtEl>
                                          <p:spTgt spid="17">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up)">
                                      <p:cBhvr>
                                        <p:cTn id="46" dur="500"/>
                                        <p:tgtEl>
                                          <p:spTgt spid="12"/>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up)">
                                      <p:cBhvr>
                                        <p:cTn id="55" dur="500"/>
                                        <p:tgtEl>
                                          <p:spTgt spid="13"/>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500"/>
                                        <p:tgtEl>
                                          <p:spTgt spid="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down)">
                                      <p:cBhvr>
                                        <p:cTn id="6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0" grpId="0"/>
      <p:bldP spid="14" grpId="0" animBg="1"/>
      <p:bldP spid="16" grpId="0" build="p"/>
      <p:bldP spid="1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el 1"/>
          <p:cNvSpPr txBox="1">
            <a:spLocks/>
          </p:cNvSpPr>
          <p:nvPr/>
        </p:nvSpPr>
        <p:spPr>
          <a:xfrm>
            <a:off x="520700" y="804056"/>
            <a:ext cx="8155238" cy="304699"/>
          </a:xfrm>
          <a:prstGeom prst="rect">
            <a:avLst/>
          </a:prstGeom>
        </p:spPr>
        <p:txBody>
          <a:bodyPr>
            <a:noAutofit/>
          </a:bodyPr>
          <a:lstStyle>
            <a:lvl1pPr algn="l" rtl="0" eaLnBrk="1" fontAlgn="base" hangingPunct="1">
              <a:lnSpc>
                <a:spcPct val="90000"/>
              </a:lnSpc>
              <a:spcBef>
                <a:spcPct val="0"/>
              </a:spcBef>
              <a:spcAft>
                <a:spcPct val="0"/>
              </a:spcAft>
              <a:defRPr sz="2200" b="1">
                <a:solidFill>
                  <a:srgbClr val="00468A"/>
                </a:solidFill>
                <a:latin typeface="+mj-lt"/>
                <a:ea typeface="Calibri"/>
                <a:cs typeface="Lucida Sans"/>
              </a:defRPr>
            </a:lvl1pPr>
            <a:lvl2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2pPr>
            <a:lvl3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3pPr>
            <a:lvl4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4pPr>
            <a:lvl5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5pPr>
            <a:lvl6pPr marL="457200" algn="l" rtl="0" eaLnBrk="1" fontAlgn="base" hangingPunct="1">
              <a:lnSpc>
                <a:spcPct val="90000"/>
              </a:lnSpc>
              <a:spcBef>
                <a:spcPct val="0"/>
              </a:spcBef>
              <a:spcAft>
                <a:spcPct val="0"/>
              </a:spcAft>
              <a:defRPr sz="2100" b="1">
                <a:solidFill>
                  <a:schemeClr val="tx2"/>
                </a:solidFill>
                <a:latin typeface="Arial" charset="0"/>
              </a:defRPr>
            </a:lvl6pPr>
            <a:lvl7pPr marL="914400" algn="l" rtl="0" eaLnBrk="1" fontAlgn="base" hangingPunct="1">
              <a:lnSpc>
                <a:spcPct val="90000"/>
              </a:lnSpc>
              <a:spcBef>
                <a:spcPct val="0"/>
              </a:spcBef>
              <a:spcAft>
                <a:spcPct val="0"/>
              </a:spcAft>
              <a:defRPr sz="2100" b="1">
                <a:solidFill>
                  <a:schemeClr val="tx2"/>
                </a:solidFill>
                <a:latin typeface="Arial" charset="0"/>
              </a:defRPr>
            </a:lvl7pPr>
            <a:lvl8pPr marL="1371600" algn="l" rtl="0" eaLnBrk="1" fontAlgn="base" hangingPunct="1">
              <a:lnSpc>
                <a:spcPct val="90000"/>
              </a:lnSpc>
              <a:spcBef>
                <a:spcPct val="0"/>
              </a:spcBef>
              <a:spcAft>
                <a:spcPct val="0"/>
              </a:spcAft>
              <a:defRPr sz="2100" b="1">
                <a:solidFill>
                  <a:schemeClr val="tx2"/>
                </a:solidFill>
                <a:latin typeface="Arial" charset="0"/>
              </a:defRPr>
            </a:lvl8pPr>
            <a:lvl9pPr marL="1828800" algn="l" rtl="0" eaLnBrk="1" fontAlgn="base" hangingPunct="1">
              <a:lnSpc>
                <a:spcPct val="90000"/>
              </a:lnSpc>
              <a:spcBef>
                <a:spcPct val="0"/>
              </a:spcBef>
              <a:spcAft>
                <a:spcPct val="0"/>
              </a:spcAft>
              <a:defRPr sz="2100" b="1">
                <a:solidFill>
                  <a:schemeClr val="tx2"/>
                </a:solidFill>
                <a:latin typeface="Arial" charset="0"/>
              </a:defRPr>
            </a:lvl9pPr>
          </a:lstStyle>
          <a:p>
            <a:r>
              <a:rPr lang="de-DE" sz="3200" kern="0" dirty="0" smtClean="0"/>
              <a:t>Methods/Experimental</a:t>
            </a:r>
            <a:endParaRPr lang="de-DE" sz="3200" kern="0" dirty="0"/>
          </a:p>
        </p:txBody>
      </p:sp>
      <p:sp>
        <p:nvSpPr>
          <p:cNvPr id="26" name="Rounded Rectangle 25"/>
          <p:cNvSpPr/>
          <p:nvPr/>
        </p:nvSpPr>
        <p:spPr>
          <a:xfrm>
            <a:off x="899592" y="3573016"/>
            <a:ext cx="2692382" cy="1080120"/>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t>How it was done</a:t>
            </a:r>
          </a:p>
        </p:txBody>
      </p:sp>
      <p:sp>
        <p:nvSpPr>
          <p:cNvPr id="27" name="Rounded Rectangle 26"/>
          <p:cNvSpPr/>
          <p:nvPr/>
        </p:nvSpPr>
        <p:spPr>
          <a:xfrm>
            <a:off x="4067944" y="3573016"/>
            <a:ext cx="4032448" cy="1080120"/>
          </a:xfrm>
          <a:prstGeom prst="roundRect">
            <a:avLst/>
          </a:prstGeom>
          <a:solidFill>
            <a:schemeClr val="bg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spcBef>
                <a:spcPts val="0"/>
              </a:spcBef>
              <a:buFont typeface="Arial" panose="020B0604020202020204" pitchFamily="34" charset="0"/>
              <a:buChar char="•"/>
            </a:pPr>
            <a:r>
              <a:rPr lang="en-US" sz="2400" b="1" dirty="0" smtClean="0">
                <a:solidFill>
                  <a:schemeClr val="accent1"/>
                </a:solidFill>
              </a:rPr>
              <a:t>General methods</a:t>
            </a:r>
          </a:p>
          <a:p>
            <a:pPr marL="342900" indent="-342900" algn="l">
              <a:spcBef>
                <a:spcPts val="0"/>
              </a:spcBef>
              <a:buFont typeface="Arial" panose="020B0604020202020204" pitchFamily="34" charset="0"/>
              <a:buChar char="•"/>
            </a:pPr>
            <a:r>
              <a:rPr lang="en-US" sz="2400" b="1" dirty="0" smtClean="0">
                <a:solidFill>
                  <a:schemeClr val="accent1"/>
                </a:solidFill>
              </a:rPr>
              <a:t>Specific techniques</a:t>
            </a:r>
          </a:p>
          <a:p>
            <a:pPr marL="800100" lvl="1" indent="-342900" algn="l">
              <a:spcBef>
                <a:spcPts val="0"/>
              </a:spcBef>
              <a:buFont typeface="Calibri" panose="020F0502020204030204" pitchFamily="34" charset="0"/>
              <a:buChar char="–"/>
            </a:pPr>
            <a:r>
              <a:rPr lang="en-US" sz="2400" b="1" dirty="0" smtClean="0">
                <a:solidFill>
                  <a:schemeClr val="accent1"/>
                </a:solidFill>
              </a:rPr>
              <a:t>Discuss controls</a:t>
            </a:r>
            <a:endParaRPr lang="en-US" sz="2200" b="1" dirty="0">
              <a:solidFill>
                <a:schemeClr val="accent1"/>
              </a:solidFill>
            </a:endParaRPr>
          </a:p>
        </p:txBody>
      </p:sp>
      <p:sp>
        <p:nvSpPr>
          <p:cNvPr id="29" name="Rounded Rectangle 28"/>
          <p:cNvSpPr/>
          <p:nvPr/>
        </p:nvSpPr>
        <p:spPr>
          <a:xfrm>
            <a:off x="899592" y="2348880"/>
            <a:ext cx="2692382" cy="1080120"/>
          </a:xfrm>
          <a:prstGeom prst="round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t>Who/what was used</a:t>
            </a:r>
            <a:endParaRPr lang="en-US" sz="3000" b="1" dirty="0"/>
          </a:p>
        </p:txBody>
      </p:sp>
      <p:sp>
        <p:nvSpPr>
          <p:cNvPr id="30" name="Rounded Rectangle 29"/>
          <p:cNvSpPr/>
          <p:nvPr/>
        </p:nvSpPr>
        <p:spPr>
          <a:xfrm>
            <a:off x="4067944" y="2348880"/>
            <a:ext cx="4032448" cy="1080120"/>
          </a:xfrm>
          <a:prstGeom prst="roundRect">
            <a:avLst/>
          </a:prstGeom>
          <a:solidFill>
            <a:schemeClr val="bg1"/>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spcBef>
                <a:spcPts val="0"/>
              </a:spcBef>
              <a:buFont typeface="Arial" panose="020B0604020202020204" pitchFamily="34" charset="0"/>
              <a:buChar char="•"/>
            </a:pPr>
            <a:r>
              <a:rPr lang="en-US" sz="2400" b="1" dirty="0" smtClean="0">
                <a:solidFill>
                  <a:schemeClr val="tx1"/>
                </a:solidFill>
              </a:rPr>
              <a:t>Samples or participants</a:t>
            </a:r>
          </a:p>
          <a:p>
            <a:pPr marL="342900" indent="-342900" algn="l">
              <a:spcBef>
                <a:spcPts val="0"/>
              </a:spcBef>
              <a:buFont typeface="Arial" panose="020B0604020202020204" pitchFamily="34" charset="0"/>
              <a:buChar char="•"/>
            </a:pPr>
            <a:r>
              <a:rPr lang="en-US" sz="2400" b="1" dirty="0" smtClean="0">
                <a:solidFill>
                  <a:schemeClr val="tx1"/>
                </a:solidFill>
              </a:rPr>
              <a:t>Materials</a:t>
            </a:r>
          </a:p>
          <a:p>
            <a:pPr marL="800100" lvl="1" indent="-342900" algn="l">
              <a:spcBef>
                <a:spcPts val="0"/>
              </a:spcBef>
              <a:buFont typeface="Calibri" panose="020F0502020204030204" pitchFamily="34" charset="0"/>
              <a:buChar char="–"/>
            </a:pPr>
            <a:r>
              <a:rPr lang="en-US" sz="2400" b="1" dirty="0" smtClean="0">
                <a:solidFill>
                  <a:schemeClr val="tx1"/>
                </a:solidFill>
              </a:rPr>
              <a:t>Where obtained</a:t>
            </a:r>
          </a:p>
        </p:txBody>
      </p:sp>
      <p:sp>
        <p:nvSpPr>
          <p:cNvPr id="31" name="Rounded Rectangle 30"/>
          <p:cNvSpPr/>
          <p:nvPr/>
        </p:nvSpPr>
        <p:spPr>
          <a:xfrm>
            <a:off x="899592" y="4797152"/>
            <a:ext cx="2664296" cy="1080120"/>
          </a:xfrm>
          <a:prstGeom prst="round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t>How it was analyzed</a:t>
            </a:r>
            <a:endParaRPr lang="en-US" sz="3000" b="1" dirty="0"/>
          </a:p>
        </p:txBody>
      </p:sp>
      <p:sp>
        <p:nvSpPr>
          <p:cNvPr id="32" name="TextBox 31"/>
          <p:cNvSpPr txBox="1"/>
          <p:nvPr/>
        </p:nvSpPr>
        <p:spPr>
          <a:xfrm>
            <a:off x="1691680" y="1448736"/>
            <a:ext cx="5760640" cy="646331"/>
          </a:xfrm>
          <a:prstGeom prst="rect">
            <a:avLst/>
          </a:prstGeom>
          <a:noFill/>
        </p:spPr>
        <p:txBody>
          <a:bodyPr wrap="square" rtlCol="0">
            <a:spAutoFit/>
          </a:bodyPr>
          <a:lstStyle/>
          <a:p>
            <a:pPr algn="ctr"/>
            <a:r>
              <a:rPr lang="en-US" sz="3600" b="1" i="1" dirty="0" smtClean="0">
                <a:solidFill>
                  <a:schemeClr val="tx2">
                    <a:lumMod val="75000"/>
                  </a:schemeClr>
                </a:solidFill>
                <a:latin typeface="+mj-lt"/>
              </a:rPr>
              <a:t>Study design</a:t>
            </a:r>
            <a:endParaRPr lang="en-US" sz="3600" b="1" i="1" dirty="0">
              <a:solidFill>
                <a:schemeClr val="tx2">
                  <a:lumMod val="75000"/>
                </a:schemeClr>
              </a:solidFill>
              <a:latin typeface="+mj-lt"/>
            </a:endParaRPr>
          </a:p>
        </p:txBody>
      </p:sp>
      <p:sp>
        <p:nvSpPr>
          <p:cNvPr id="34" name="Rounded Rectangle 33"/>
          <p:cNvSpPr/>
          <p:nvPr/>
        </p:nvSpPr>
        <p:spPr>
          <a:xfrm>
            <a:off x="4067944" y="4797152"/>
            <a:ext cx="4032448" cy="1080120"/>
          </a:xfrm>
          <a:prstGeom prst="roundRect">
            <a:avLst/>
          </a:prstGeom>
          <a:solidFill>
            <a:schemeClr val="bg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spcBef>
                <a:spcPts val="0"/>
              </a:spcBef>
              <a:buFont typeface="Arial" panose="020B0604020202020204" pitchFamily="34" charset="0"/>
              <a:buChar char="•"/>
            </a:pPr>
            <a:r>
              <a:rPr lang="en-US" sz="2400" b="1" dirty="0" smtClean="0">
                <a:solidFill>
                  <a:schemeClr val="accent2"/>
                </a:solidFill>
              </a:rPr>
              <a:t>Quantification methods</a:t>
            </a:r>
          </a:p>
          <a:p>
            <a:pPr marL="342900" indent="-342900" algn="l">
              <a:spcBef>
                <a:spcPts val="0"/>
              </a:spcBef>
              <a:buFont typeface="Arial" panose="020B0604020202020204" pitchFamily="34" charset="0"/>
              <a:buChar char="•"/>
            </a:pPr>
            <a:r>
              <a:rPr lang="en-US" sz="2400" b="1" dirty="0" smtClean="0">
                <a:solidFill>
                  <a:schemeClr val="accent2"/>
                </a:solidFill>
              </a:rPr>
              <a:t>Models/equations</a:t>
            </a:r>
          </a:p>
          <a:p>
            <a:pPr marL="342900" indent="-342900" algn="l">
              <a:spcBef>
                <a:spcPts val="0"/>
              </a:spcBef>
              <a:buFont typeface="Arial" panose="020B0604020202020204" pitchFamily="34" charset="0"/>
              <a:buChar char="•"/>
            </a:pPr>
            <a:r>
              <a:rPr lang="en-US" sz="2400" b="1" dirty="0" smtClean="0">
                <a:solidFill>
                  <a:schemeClr val="accent2"/>
                </a:solidFill>
              </a:rPr>
              <a:t>Statistical tests</a:t>
            </a:r>
            <a:endParaRPr lang="en-US" sz="2200" b="1" dirty="0">
              <a:solidFill>
                <a:schemeClr val="accent2"/>
              </a:solidFill>
            </a:endParaRPr>
          </a:p>
        </p:txBody>
      </p:sp>
    </p:spTree>
    <p:extLst>
      <p:ext uri="{BB962C8B-B14F-4D97-AF65-F5344CB8AC3E}">
        <p14:creationId xmlns:p14="http://schemas.microsoft.com/office/powerpoint/2010/main" val="352699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9" grpId="0" animBg="1"/>
      <p:bldP spid="30" grpId="0" animBg="1"/>
      <p:bldP spid="31" grpId="0" animBg="1"/>
      <p:bldP spid="32" grpId="0"/>
      <p:bldP spid="3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935255" y="3212976"/>
            <a:ext cx="7273488" cy="2952328"/>
          </a:xfrm>
          <a:prstGeom prst="roundRect">
            <a:avLst>
              <a:gd name="adj" fmla="val 9231"/>
            </a:avLst>
          </a:prstGeom>
          <a:solidFill>
            <a:schemeClr val="bg1"/>
          </a:solidFill>
          <a:ln w="1905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spcBef>
                <a:spcPts val="0"/>
              </a:spcBef>
            </a:pPr>
            <a:r>
              <a:rPr lang="en-US" sz="3200" b="1" i="1" u="sng" dirty="0" smtClean="0">
                <a:solidFill>
                  <a:schemeClr val="accent1"/>
                </a:solidFill>
              </a:rPr>
              <a:t>Example:</a:t>
            </a:r>
          </a:p>
          <a:p>
            <a:pPr algn="l">
              <a:spcBef>
                <a:spcPts val="0"/>
              </a:spcBef>
            </a:pPr>
            <a:endParaRPr lang="en-US" sz="1400" b="1" i="1" u="sng" dirty="0" smtClean="0">
              <a:solidFill>
                <a:schemeClr val="accent1"/>
              </a:solidFill>
            </a:endParaRPr>
          </a:p>
          <a:p>
            <a:pPr marL="457200" indent="-457200" algn="l">
              <a:spcBef>
                <a:spcPts val="0"/>
              </a:spcBef>
              <a:buClr>
                <a:schemeClr val="tx2"/>
              </a:buClr>
              <a:buFont typeface="+mj-lt"/>
              <a:buAutoNum type="arabicPeriod"/>
            </a:pPr>
            <a:r>
              <a:rPr lang="en-US" sz="2400" b="1" dirty="0">
                <a:solidFill>
                  <a:schemeClr val="tx1"/>
                </a:solidFill>
              </a:rPr>
              <a:t>Fabricate new membrane for water treatment</a:t>
            </a:r>
          </a:p>
          <a:p>
            <a:pPr marL="457200" indent="-457200" algn="l">
              <a:spcBef>
                <a:spcPts val="0"/>
              </a:spcBef>
              <a:buClr>
                <a:schemeClr val="tx2"/>
              </a:buClr>
              <a:buFont typeface="+mj-lt"/>
              <a:buAutoNum type="arabicPeriod"/>
            </a:pPr>
            <a:endParaRPr lang="en-US" sz="1000" b="1" dirty="0">
              <a:solidFill>
                <a:schemeClr val="tx1"/>
              </a:solidFill>
            </a:endParaRPr>
          </a:p>
          <a:p>
            <a:pPr marL="457200" indent="-457200" algn="l">
              <a:spcBef>
                <a:spcPts val="0"/>
              </a:spcBef>
              <a:buClr>
                <a:schemeClr val="tx2"/>
              </a:buClr>
              <a:buFont typeface="+mj-lt"/>
              <a:buAutoNum type="arabicPeriod"/>
            </a:pPr>
            <a:r>
              <a:rPr lang="en-US" sz="2400" b="1" dirty="0">
                <a:solidFill>
                  <a:schemeClr val="tx1"/>
                </a:solidFill>
              </a:rPr>
              <a:t>Evaluate physical and chemical properties (e.g., under different temperatures/pressures)</a:t>
            </a:r>
          </a:p>
          <a:p>
            <a:pPr marL="457200" indent="-457200" algn="l">
              <a:spcBef>
                <a:spcPts val="0"/>
              </a:spcBef>
              <a:buClr>
                <a:schemeClr val="tx2"/>
              </a:buClr>
              <a:buFont typeface="+mj-lt"/>
              <a:buAutoNum type="arabicPeriod"/>
            </a:pPr>
            <a:endParaRPr lang="en-US" sz="1000" b="1" dirty="0">
              <a:solidFill>
                <a:schemeClr val="tx1"/>
              </a:solidFill>
            </a:endParaRPr>
          </a:p>
          <a:p>
            <a:pPr marL="457200" indent="-457200" algn="l">
              <a:spcBef>
                <a:spcPts val="0"/>
              </a:spcBef>
              <a:buClr>
                <a:schemeClr val="tx2"/>
              </a:buClr>
              <a:buFont typeface="+mj-lt"/>
              <a:buAutoNum type="arabicPeriod"/>
            </a:pPr>
            <a:r>
              <a:rPr lang="en-US" sz="2400" b="1" dirty="0">
                <a:solidFill>
                  <a:schemeClr val="tx1"/>
                </a:solidFill>
              </a:rPr>
              <a:t>Efficacy in removing particulate contamination</a:t>
            </a:r>
          </a:p>
        </p:txBody>
      </p:sp>
      <p:sp>
        <p:nvSpPr>
          <p:cNvPr id="8" name="Titel 1"/>
          <p:cNvSpPr txBox="1">
            <a:spLocks/>
          </p:cNvSpPr>
          <p:nvPr/>
        </p:nvSpPr>
        <p:spPr bwMode="auto">
          <a:xfrm>
            <a:off x="521460" y="728640"/>
            <a:ext cx="8461888" cy="304699"/>
          </a:xfrm>
          <a:prstGeom prst="rect">
            <a:avLst/>
          </a:prstGeom>
          <a:noFill/>
          <a:ln>
            <a:noFill/>
          </a:ln>
          <a:extLs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lvl1pPr algn="l" rtl="0" eaLnBrk="1" fontAlgn="base" hangingPunct="1">
              <a:lnSpc>
                <a:spcPct val="90000"/>
              </a:lnSpc>
              <a:spcBef>
                <a:spcPct val="0"/>
              </a:spcBef>
              <a:spcAft>
                <a:spcPct val="0"/>
              </a:spcAft>
              <a:defRPr sz="2200" b="1">
                <a:solidFill>
                  <a:srgbClr val="00468A"/>
                </a:solidFill>
                <a:latin typeface="+mj-lt"/>
                <a:ea typeface="Calibri"/>
                <a:cs typeface="Lucida Sans"/>
              </a:defRPr>
            </a:lvl1pPr>
            <a:lvl2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2pPr>
            <a:lvl3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3pPr>
            <a:lvl4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4pPr>
            <a:lvl5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5pPr>
            <a:lvl6pPr marL="457200" algn="l" rtl="0" eaLnBrk="1" fontAlgn="base" hangingPunct="1">
              <a:lnSpc>
                <a:spcPct val="90000"/>
              </a:lnSpc>
              <a:spcBef>
                <a:spcPct val="0"/>
              </a:spcBef>
              <a:spcAft>
                <a:spcPct val="0"/>
              </a:spcAft>
              <a:defRPr sz="2100" b="1">
                <a:solidFill>
                  <a:schemeClr val="tx2"/>
                </a:solidFill>
                <a:latin typeface="Arial" charset="0"/>
              </a:defRPr>
            </a:lvl6pPr>
            <a:lvl7pPr marL="914400" algn="l" rtl="0" eaLnBrk="1" fontAlgn="base" hangingPunct="1">
              <a:lnSpc>
                <a:spcPct val="90000"/>
              </a:lnSpc>
              <a:spcBef>
                <a:spcPct val="0"/>
              </a:spcBef>
              <a:spcAft>
                <a:spcPct val="0"/>
              </a:spcAft>
              <a:defRPr sz="2100" b="1">
                <a:solidFill>
                  <a:schemeClr val="tx2"/>
                </a:solidFill>
                <a:latin typeface="Arial" charset="0"/>
              </a:defRPr>
            </a:lvl7pPr>
            <a:lvl8pPr marL="1371600" algn="l" rtl="0" eaLnBrk="1" fontAlgn="base" hangingPunct="1">
              <a:lnSpc>
                <a:spcPct val="90000"/>
              </a:lnSpc>
              <a:spcBef>
                <a:spcPct val="0"/>
              </a:spcBef>
              <a:spcAft>
                <a:spcPct val="0"/>
              </a:spcAft>
              <a:defRPr sz="2100" b="1">
                <a:solidFill>
                  <a:schemeClr val="tx2"/>
                </a:solidFill>
                <a:latin typeface="Arial" charset="0"/>
              </a:defRPr>
            </a:lvl8pPr>
            <a:lvl9pPr marL="1828800" algn="l" rtl="0" eaLnBrk="1" fontAlgn="base" hangingPunct="1">
              <a:lnSpc>
                <a:spcPct val="90000"/>
              </a:lnSpc>
              <a:spcBef>
                <a:spcPct val="0"/>
              </a:spcBef>
              <a:spcAft>
                <a:spcPct val="0"/>
              </a:spcAft>
              <a:defRPr sz="2100" b="1">
                <a:solidFill>
                  <a:schemeClr val="tx2"/>
                </a:solidFill>
                <a:latin typeface="Arial" charset="0"/>
              </a:defRPr>
            </a:lvl9pPr>
          </a:lstStyle>
          <a:p>
            <a:r>
              <a:rPr lang="de-DE" sz="3200" kern="0" smtClean="0"/>
              <a:t>Results</a:t>
            </a:r>
            <a:endParaRPr lang="de-DE" sz="3200" kern="0" dirty="0"/>
          </a:p>
        </p:txBody>
      </p:sp>
      <p:sp>
        <p:nvSpPr>
          <p:cNvPr id="7" name="Rounded Rectangle 6"/>
          <p:cNvSpPr/>
          <p:nvPr/>
        </p:nvSpPr>
        <p:spPr>
          <a:xfrm>
            <a:off x="4860031" y="1844824"/>
            <a:ext cx="3168352" cy="1139838"/>
          </a:xfrm>
          <a:prstGeom prst="roundRect">
            <a:avLst>
              <a:gd name="adj" fmla="val 10496"/>
            </a:avLst>
          </a:prstGeom>
          <a:solidFill>
            <a:schemeClr val="bg1"/>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457200" indent="-457200" algn="l">
              <a:spcBef>
                <a:spcPts val="0"/>
              </a:spcBef>
              <a:buFont typeface="+mj-lt"/>
              <a:buAutoNum type="arabicPeriod"/>
            </a:pPr>
            <a:r>
              <a:rPr lang="en-US" sz="2400" b="1" dirty="0" smtClean="0">
                <a:solidFill>
                  <a:schemeClr val="tx1"/>
                </a:solidFill>
              </a:rPr>
              <a:t>Initial observation</a:t>
            </a:r>
          </a:p>
          <a:p>
            <a:pPr marL="457200" indent="-457200" algn="l">
              <a:spcBef>
                <a:spcPts val="0"/>
              </a:spcBef>
              <a:buFont typeface="+mj-lt"/>
              <a:buAutoNum type="arabicPeriod"/>
            </a:pPr>
            <a:r>
              <a:rPr lang="en-US" sz="2400" b="1" dirty="0" smtClean="0">
                <a:solidFill>
                  <a:schemeClr val="tx1"/>
                </a:solidFill>
              </a:rPr>
              <a:t>Characterization</a:t>
            </a:r>
          </a:p>
          <a:p>
            <a:pPr marL="457200" indent="-457200" algn="l">
              <a:spcBef>
                <a:spcPts val="0"/>
              </a:spcBef>
              <a:buFont typeface="+mj-lt"/>
              <a:buAutoNum type="arabicPeriod"/>
            </a:pPr>
            <a:r>
              <a:rPr lang="en-US" sz="2400" b="1" dirty="0" smtClean="0">
                <a:solidFill>
                  <a:schemeClr val="tx1"/>
                </a:solidFill>
              </a:rPr>
              <a:t>Application</a:t>
            </a:r>
            <a:endParaRPr lang="en-US" sz="2400" b="1" dirty="0">
              <a:solidFill>
                <a:schemeClr val="tx1"/>
              </a:solidFill>
            </a:endParaRPr>
          </a:p>
        </p:txBody>
      </p:sp>
      <p:sp>
        <p:nvSpPr>
          <p:cNvPr id="12" name="Rounded Rectangle 11"/>
          <p:cNvSpPr/>
          <p:nvPr/>
        </p:nvSpPr>
        <p:spPr>
          <a:xfrm>
            <a:off x="971601" y="2090707"/>
            <a:ext cx="3578874" cy="648072"/>
          </a:xfrm>
          <a:prstGeom prst="roundRect">
            <a:avLst/>
          </a:prstGeom>
          <a:solidFill>
            <a:schemeClr val="tx1"/>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solidFill>
                  <a:schemeClr val="bg1"/>
                </a:solidFill>
              </a:rPr>
              <a:t>Logical presentation</a:t>
            </a:r>
            <a:endParaRPr lang="en-US" sz="3000" b="1" dirty="0">
              <a:solidFill>
                <a:schemeClr val="bg1"/>
              </a:solidFill>
            </a:endParaRPr>
          </a:p>
        </p:txBody>
      </p:sp>
    </p:spTree>
    <p:extLst>
      <p:ext uri="{BB962C8B-B14F-4D97-AF65-F5344CB8AC3E}">
        <p14:creationId xmlns:p14="http://schemas.microsoft.com/office/powerpoint/2010/main" val="782969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Effect transition="in" filter="fade">
                                      <p:cBhvr>
                                        <p:cTn id="12" dur="500"/>
                                        <p:tgtEl>
                                          <p:spTgt spid="7">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fade">
                                      <p:cBhvr>
                                        <p:cTn id="25" dur="500"/>
                                        <p:tgtEl>
                                          <p:spTgt spid="7">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4">
                                            <p:bg/>
                                          </p:spTgt>
                                        </p:tgtEl>
                                        <p:attrNameLst>
                                          <p:attrName>style.visibility</p:attrName>
                                        </p:attrNameLst>
                                      </p:cBhvr>
                                      <p:to>
                                        <p:strVal val="visible"/>
                                      </p:to>
                                    </p:set>
                                    <p:animEffect transition="in" filter="fade">
                                      <p:cBhvr>
                                        <p:cTn id="30" dur="500"/>
                                        <p:tgtEl>
                                          <p:spTgt spid="24">
                                            <p:bg/>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4">
                                            <p:txEl>
                                              <p:pRg st="0" end="0"/>
                                            </p:txEl>
                                          </p:spTgt>
                                        </p:tgtEl>
                                        <p:attrNameLst>
                                          <p:attrName>style.visibility</p:attrName>
                                        </p:attrNameLst>
                                      </p:cBhvr>
                                      <p:to>
                                        <p:strVal val="visible"/>
                                      </p:to>
                                    </p:set>
                                    <p:animEffect transition="in" filter="fade">
                                      <p:cBhvr>
                                        <p:cTn id="33" dur="500"/>
                                        <p:tgtEl>
                                          <p:spTgt spid="24">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500"/>
                                        <p:tgtEl>
                                          <p:spTgt spid="24">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4">
                                            <p:txEl>
                                              <p:pRg st="4" end="4"/>
                                            </p:txEl>
                                          </p:spTgt>
                                        </p:tgtEl>
                                        <p:attrNameLst>
                                          <p:attrName>style.visibility</p:attrName>
                                        </p:attrNameLst>
                                      </p:cBhvr>
                                      <p:to>
                                        <p:strVal val="visible"/>
                                      </p:to>
                                    </p:set>
                                    <p:animEffect transition="in" filter="fade">
                                      <p:cBhvr>
                                        <p:cTn id="43" dur="500"/>
                                        <p:tgtEl>
                                          <p:spTgt spid="24">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4">
                                            <p:txEl>
                                              <p:pRg st="6" end="6"/>
                                            </p:txEl>
                                          </p:spTgt>
                                        </p:tgtEl>
                                        <p:attrNameLst>
                                          <p:attrName>style.visibility</p:attrName>
                                        </p:attrNameLst>
                                      </p:cBhvr>
                                      <p:to>
                                        <p:strVal val="visible"/>
                                      </p:to>
                                    </p:set>
                                    <p:animEffect transition="in" filter="fade">
                                      <p:cBhvr>
                                        <p:cTn id="48" dur="500"/>
                                        <p:tgtEl>
                                          <p:spTgt spid="2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animBg="1"/>
      <p:bldP spid="7" grpId="0" build="p" animBg="1"/>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1460" y="728640"/>
            <a:ext cx="8461888" cy="304699"/>
          </a:xfrm>
        </p:spPr>
        <p:txBody>
          <a:bodyPr>
            <a:noAutofit/>
          </a:bodyPr>
          <a:lstStyle/>
          <a:p>
            <a:r>
              <a:rPr lang="de-DE" sz="3200" dirty="0" smtClean="0"/>
              <a:t>Results</a:t>
            </a:r>
            <a:endParaRPr lang="de-DE" sz="3200" dirty="0"/>
          </a:p>
        </p:txBody>
      </p:sp>
      <p:sp>
        <p:nvSpPr>
          <p:cNvPr id="12" name="Rounded Rectangle 11"/>
          <p:cNvSpPr/>
          <p:nvPr/>
        </p:nvSpPr>
        <p:spPr>
          <a:xfrm>
            <a:off x="4860031" y="1844824"/>
            <a:ext cx="3168352" cy="1139838"/>
          </a:xfrm>
          <a:prstGeom prst="roundRect">
            <a:avLst>
              <a:gd name="adj" fmla="val 10496"/>
            </a:avLst>
          </a:prstGeom>
          <a:solidFill>
            <a:schemeClr val="bg1"/>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457200" indent="-457200" algn="l">
              <a:spcBef>
                <a:spcPts val="0"/>
              </a:spcBef>
              <a:buFont typeface="+mj-lt"/>
              <a:buAutoNum type="arabicPeriod"/>
            </a:pPr>
            <a:r>
              <a:rPr lang="en-US" sz="2400" b="1" dirty="0" smtClean="0">
                <a:solidFill>
                  <a:schemeClr val="tx1"/>
                </a:solidFill>
              </a:rPr>
              <a:t>Initial observation</a:t>
            </a:r>
          </a:p>
          <a:p>
            <a:pPr marL="457200" indent="-457200" algn="l">
              <a:spcBef>
                <a:spcPts val="0"/>
              </a:spcBef>
              <a:buFont typeface="+mj-lt"/>
              <a:buAutoNum type="arabicPeriod"/>
            </a:pPr>
            <a:r>
              <a:rPr lang="en-US" sz="2400" b="1" dirty="0" smtClean="0">
                <a:solidFill>
                  <a:schemeClr val="tx1"/>
                </a:solidFill>
              </a:rPr>
              <a:t>Characterization</a:t>
            </a:r>
          </a:p>
          <a:p>
            <a:pPr marL="457200" indent="-457200" algn="l">
              <a:spcBef>
                <a:spcPts val="0"/>
              </a:spcBef>
              <a:buFont typeface="+mj-lt"/>
              <a:buAutoNum type="arabicPeriod"/>
            </a:pPr>
            <a:r>
              <a:rPr lang="en-US" sz="2400" b="1" dirty="0" smtClean="0">
                <a:solidFill>
                  <a:schemeClr val="tx1"/>
                </a:solidFill>
              </a:rPr>
              <a:t>Application</a:t>
            </a:r>
            <a:endParaRPr lang="en-US" sz="2400" b="1" dirty="0">
              <a:solidFill>
                <a:schemeClr val="tx1"/>
              </a:solidFill>
            </a:endParaRPr>
          </a:p>
        </p:txBody>
      </p:sp>
      <p:sp>
        <p:nvSpPr>
          <p:cNvPr id="13" name="Rounded Rectangle 12"/>
          <p:cNvSpPr/>
          <p:nvPr/>
        </p:nvSpPr>
        <p:spPr>
          <a:xfrm>
            <a:off x="4860031" y="3284984"/>
            <a:ext cx="3168353" cy="1152128"/>
          </a:xfrm>
          <a:prstGeom prst="roundRect">
            <a:avLst>
              <a:gd name="adj" fmla="val 9690"/>
            </a:avLst>
          </a:prstGeom>
          <a:solidFill>
            <a:schemeClr val="bg1"/>
          </a:solidFill>
          <a:ln w="1905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r>
              <a:rPr lang="en-US" sz="2400" b="1" dirty="0" smtClean="0">
                <a:solidFill>
                  <a:schemeClr val="accent1"/>
                </a:solidFill>
              </a:rPr>
              <a:t>Each subsection corresponds to </a:t>
            </a:r>
          </a:p>
          <a:p>
            <a:pPr algn="ctr">
              <a:spcBef>
                <a:spcPts val="0"/>
              </a:spcBef>
            </a:pPr>
            <a:r>
              <a:rPr lang="en-US" sz="2400" b="1" i="1" dirty="0" smtClean="0">
                <a:solidFill>
                  <a:schemeClr val="accent1"/>
                </a:solidFill>
              </a:rPr>
              <a:t>one </a:t>
            </a:r>
            <a:r>
              <a:rPr lang="en-US" sz="2400" b="1" dirty="0" smtClean="0">
                <a:solidFill>
                  <a:schemeClr val="accent1"/>
                </a:solidFill>
              </a:rPr>
              <a:t>figure</a:t>
            </a:r>
            <a:endParaRPr lang="en-US" sz="2400" b="1" dirty="0">
              <a:solidFill>
                <a:schemeClr val="accent1"/>
              </a:solidFill>
            </a:endParaRPr>
          </a:p>
        </p:txBody>
      </p:sp>
      <p:sp>
        <p:nvSpPr>
          <p:cNvPr id="20" name="Rounded Rectangle 19"/>
          <p:cNvSpPr/>
          <p:nvPr/>
        </p:nvSpPr>
        <p:spPr>
          <a:xfrm>
            <a:off x="4860031" y="4797152"/>
            <a:ext cx="3168352" cy="1152128"/>
          </a:xfrm>
          <a:prstGeom prst="roundRect">
            <a:avLst>
              <a:gd name="adj" fmla="val 10562"/>
            </a:avLst>
          </a:prstGeom>
          <a:solidFill>
            <a:schemeClr val="bg1"/>
          </a:solidFill>
          <a:ln w="1905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accent2"/>
                </a:solidFill>
              </a:rPr>
              <a:t>What you found, </a:t>
            </a:r>
            <a:r>
              <a:rPr lang="en-US" sz="2400" b="1" i="1" dirty="0" smtClean="0">
                <a:solidFill>
                  <a:schemeClr val="accent2"/>
                </a:solidFill>
              </a:rPr>
              <a:t>not</a:t>
            </a:r>
            <a:r>
              <a:rPr lang="en-US" sz="2400" b="1" dirty="0" smtClean="0">
                <a:solidFill>
                  <a:schemeClr val="accent2"/>
                </a:solidFill>
              </a:rPr>
              <a:t> what it means</a:t>
            </a:r>
            <a:endParaRPr lang="en-US" sz="2400" b="1" i="1" dirty="0">
              <a:solidFill>
                <a:schemeClr val="accent2"/>
              </a:solidFill>
            </a:endParaRPr>
          </a:p>
        </p:txBody>
      </p:sp>
      <p:sp>
        <p:nvSpPr>
          <p:cNvPr id="21" name="Rounded Rectangle 20"/>
          <p:cNvSpPr/>
          <p:nvPr/>
        </p:nvSpPr>
        <p:spPr>
          <a:xfrm>
            <a:off x="971601" y="2090707"/>
            <a:ext cx="3578874" cy="648072"/>
          </a:xfrm>
          <a:prstGeom prst="roundRect">
            <a:avLst/>
          </a:prstGeom>
          <a:solidFill>
            <a:schemeClr val="tx1"/>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solidFill>
                  <a:schemeClr val="bg1"/>
                </a:solidFill>
              </a:rPr>
              <a:t>Logical presentation</a:t>
            </a:r>
            <a:endParaRPr lang="en-US" sz="3000" b="1" dirty="0">
              <a:solidFill>
                <a:schemeClr val="bg1"/>
              </a:solidFill>
            </a:endParaRPr>
          </a:p>
        </p:txBody>
      </p:sp>
      <p:sp>
        <p:nvSpPr>
          <p:cNvPr id="22" name="Rounded Rectangle 21"/>
          <p:cNvSpPr/>
          <p:nvPr/>
        </p:nvSpPr>
        <p:spPr>
          <a:xfrm>
            <a:off x="971601" y="3573016"/>
            <a:ext cx="3578874" cy="576064"/>
          </a:xfrm>
          <a:prstGeom prst="roundRect">
            <a:avLst/>
          </a:prstGeom>
          <a:solidFill>
            <a:schemeClr val="accent1"/>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solidFill>
                  <a:schemeClr val="bg1"/>
                </a:solidFill>
              </a:rPr>
              <a:t>Subsections</a:t>
            </a:r>
            <a:endParaRPr lang="en-US" sz="3000" b="1" dirty="0">
              <a:solidFill>
                <a:schemeClr val="bg1"/>
              </a:solidFill>
            </a:endParaRPr>
          </a:p>
        </p:txBody>
      </p:sp>
      <p:sp>
        <p:nvSpPr>
          <p:cNvPr id="23" name="Rounded Rectangle 22"/>
          <p:cNvSpPr/>
          <p:nvPr/>
        </p:nvSpPr>
        <p:spPr>
          <a:xfrm>
            <a:off x="971601" y="5085184"/>
            <a:ext cx="3578874" cy="576064"/>
          </a:xfrm>
          <a:prstGeom prst="roundRect">
            <a:avLst/>
          </a:prstGeom>
          <a:solidFill>
            <a:schemeClr val="accent2"/>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solidFill>
                  <a:schemeClr val="bg1"/>
                </a:solidFill>
              </a:rPr>
              <a:t>Factual description</a:t>
            </a:r>
            <a:endParaRPr lang="en-US" sz="3000" b="1" dirty="0">
              <a:solidFill>
                <a:schemeClr val="bg1"/>
              </a:solidFill>
            </a:endParaRPr>
          </a:p>
        </p:txBody>
      </p:sp>
    </p:spTree>
    <p:extLst>
      <p:ext uri="{BB962C8B-B14F-4D97-AF65-F5344CB8AC3E}">
        <p14:creationId xmlns:p14="http://schemas.microsoft.com/office/powerpoint/2010/main" val="1911334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22" grpId="0" animBg="1"/>
      <p:bldP spid="2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1460" y="728640"/>
            <a:ext cx="8461888" cy="304699"/>
          </a:xfrm>
        </p:spPr>
        <p:txBody>
          <a:bodyPr>
            <a:noAutofit/>
          </a:bodyPr>
          <a:lstStyle/>
          <a:p>
            <a:r>
              <a:rPr lang="de-DE" sz="3200" dirty="0" smtClean="0"/>
              <a:t>Discussion</a:t>
            </a:r>
            <a:endParaRPr lang="de-DE" sz="3200" dirty="0"/>
          </a:p>
        </p:txBody>
      </p:sp>
      <p:sp>
        <p:nvSpPr>
          <p:cNvPr id="18" name="Flowchart: Extract 17"/>
          <p:cNvSpPr/>
          <p:nvPr/>
        </p:nvSpPr>
        <p:spPr>
          <a:xfrm rot="10800000" flipV="1">
            <a:off x="431449" y="2075715"/>
            <a:ext cx="3513194" cy="4215609"/>
          </a:xfrm>
          <a:prstGeom prst="flowChartExtract">
            <a:avLst/>
          </a:prstGeom>
          <a:gradFill>
            <a:gsLst>
              <a:gs pos="0">
                <a:schemeClr val="accent1"/>
              </a:gs>
              <a:gs pos="100000">
                <a:srgbClr val="C0000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ounded Rectangle 18"/>
          <p:cNvSpPr/>
          <p:nvPr/>
        </p:nvSpPr>
        <p:spPr>
          <a:xfrm>
            <a:off x="4121940" y="2078820"/>
            <a:ext cx="2880320" cy="518948"/>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Summary of findings</a:t>
            </a:r>
            <a:endParaRPr lang="en-US" sz="2400" b="1" dirty="0"/>
          </a:p>
        </p:txBody>
      </p:sp>
      <p:sp>
        <p:nvSpPr>
          <p:cNvPr id="32" name="Rounded Rectangle 31"/>
          <p:cNvSpPr/>
          <p:nvPr/>
        </p:nvSpPr>
        <p:spPr>
          <a:xfrm>
            <a:off x="4121940" y="3789048"/>
            <a:ext cx="2880320" cy="518916"/>
          </a:xfrm>
          <a:prstGeom prst="roundRect">
            <a:avLst/>
          </a:prstGeom>
          <a:solidFill>
            <a:srgbClr val="512AA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Relevance</a:t>
            </a:r>
            <a:endParaRPr lang="en-US" sz="2400" b="1" dirty="0"/>
          </a:p>
        </p:txBody>
      </p:sp>
      <p:sp>
        <p:nvSpPr>
          <p:cNvPr id="33" name="Rounded Rectangle 32"/>
          <p:cNvSpPr/>
          <p:nvPr/>
        </p:nvSpPr>
        <p:spPr>
          <a:xfrm>
            <a:off x="4121940" y="5679300"/>
            <a:ext cx="2880320" cy="533976"/>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r>
              <a:rPr lang="en-US" sz="2400" b="1" dirty="0" smtClean="0"/>
              <a:t>Conclusion</a:t>
            </a:r>
            <a:endParaRPr lang="en-US" sz="2400" b="1" dirty="0"/>
          </a:p>
        </p:txBody>
      </p:sp>
      <p:cxnSp>
        <p:nvCxnSpPr>
          <p:cNvPr id="34" name="Straight Arrow Connector 33"/>
          <p:cNvCxnSpPr>
            <a:stCxn id="19" idx="2"/>
          </p:cNvCxnSpPr>
          <p:nvPr/>
        </p:nvCxnSpPr>
        <p:spPr>
          <a:xfrm>
            <a:off x="5562100" y="2597768"/>
            <a:ext cx="0" cy="1011256"/>
          </a:xfrm>
          <a:prstGeom prst="straightConnector1">
            <a:avLst/>
          </a:prstGeom>
          <a:ln w="28575">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32" idx="2"/>
          </p:cNvCxnSpPr>
          <p:nvPr/>
        </p:nvCxnSpPr>
        <p:spPr>
          <a:xfrm>
            <a:off x="5562100" y="4307964"/>
            <a:ext cx="0" cy="1301085"/>
          </a:xfrm>
          <a:prstGeom prst="straightConnector1">
            <a:avLst/>
          </a:prstGeom>
          <a:ln w="28575">
            <a:gradFill flip="none" rotWithShape="1">
              <a:gsLst>
                <a:gs pos="0">
                  <a:srgbClr val="512AAD"/>
                </a:gs>
                <a:gs pos="100000">
                  <a:schemeClr val="accent1"/>
                </a:gs>
              </a:gsLst>
              <a:lin ang="5400000" scaled="0"/>
              <a:tileRect/>
            </a:gradFill>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5562132" y="4329120"/>
            <a:ext cx="3311832" cy="1015663"/>
          </a:xfrm>
          <a:prstGeom prst="rect">
            <a:avLst/>
          </a:prstGeom>
          <a:noFill/>
        </p:spPr>
        <p:txBody>
          <a:bodyPr wrap="square" rtlCol="0">
            <a:spAutoFit/>
          </a:bodyPr>
          <a:lstStyle/>
          <a:p>
            <a:pPr algn="l">
              <a:spcBef>
                <a:spcPts val="0"/>
              </a:spcBef>
            </a:pPr>
            <a:r>
              <a:rPr kumimoji="1" lang="en-US" altLang="ja-JP" sz="2000" b="1" dirty="0" smtClean="0">
                <a:solidFill>
                  <a:srgbClr val="512AAD"/>
                </a:solidFill>
                <a:latin typeface="+mj-lt"/>
              </a:rPr>
              <a:t>Similarities/differences</a:t>
            </a:r>
          </a:p>
          <a:p>
            <a:pPr algn="l">
              <a:spcBef>
                <a:spcPts val="0"/>
              </a:spcBef>
            </a:pPr>
            <a:r>
              <a:rPr kumimoji="1" lang="en-US" altLang="ja-JP" sz="2000" b="1" dirty="0" smtClean="0">
                <a:solidFill>
                  <a:srgbClr val="512AAD"/>
                </a:solidFill>
                <a:latin typeface="+mj-lt"/>
              </a:rPr>
              <a:t>Unexpected/negative results</a:t>
            </a:r>
          </a:p>
          <a:p>
            <a:pPr algn="l">
              <a:spcBef>
                <a:spcPts val="0"/>
              </a:spcBef>
            </a:pPr>
            <a:r>
              <a:rPr kumimoji="1" lang="en-US" altLang="ja-JP" sz="2000" b="1" dirty="0" smtClean="0">
                <a:solidFill>
                  <a:srgbClr val="512AAD"/>
                </a:solidFill>
                <a:latin typeface="+mj-lt"/>
              </a:rPr>
              <a:t>Limitations</a:t>
            </a:r>
            <a:endParaRPr kumimoji="1" lang="ja-JP" altLang="en-US" sz="2000" b="1" dirty="0">
              <a:solidFill>
                <a:srgbClr val="512AAD"/>
              </a:solidFill>
              <a:latin typeface="+mj-lt"/>
            </a:endParaRPr>
          </a:p>
        </p:txBody>
      </p:sp>
      <p:sp>
        <p:nvSpPr>
          <p:cNvPr id="9" name="TextBox 8"/>
          <p:cNvSpPr txBox="1"/>
          <p:nvPr/>
        </p:nvSpPr>
        <p:spPr>
          <a:xfrm>
            <a:off x="431448" y="5859324"/>
            <a:ext cx="3513195" cy="630084"/>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2800" b="1" dirty="0" smtClean="0">
                <a:solidFill>
                  <a:schemeClr val="bg1"/>
                </a:solidFill>
                <a:latin typeface="+mn-lt"/>
              </a:rPr>
              <a:t>Implications</a:t>
            </a:r>
          </a:p>
        </p:txBody>
      </p:sp>
      <p:sp>
        <p:nvSpPr>
          <p:cNvPr id="17" name="TextBox 16"/>
          <p:cNvSpPr txBox="1"/>
          <p:nvPr/>
        </p:nvSpPr>
        <p:spPr>
          <a:xfrm>
            <a:off x="683569" y="1224009"/>
            <a:ext cx="7704856" cy="584775"/>
          </a:xfrm>
          <a:prstGeom prst="rect">
            <a:avLst/>
          </a:prstGeom>
          <a:noFill/>
        </p:spPr>
        <p:txBody>
          <a:bodyPr wrap="square" rtlCol="0">
            <a:spAutoFit/>
          </a:bodyPr>
          <a:lstStyle/>
          <a:p>
            <a:pPr algn="ctr"/>
            <a:r>
              <a:rPr lang="en-US" altLang="zh-CN" sz="3200" b="1" i="1" u="sng" dirty="0" smtClean="0">
                <a:latin typeface="+mj-lt"/>
                <a:ea typeface="+mj-ea"/>
              </a:rPr>
              <a:t>How</a:t>
            </a:r>
            <a:r>
              <a:rPr lang="en-US" altLang="zh-CN" sz="3200" b="1" dirty="0" smtClean="0">
                <a:latin typeface="+mj-lt"/>
                <a:ea typeface="+mj-ea"/>
              </a:rPr>
              <a:t> your study contributes to the field</a:t>
            </a:r>
            <a:endParaRPr kumimoji="1" lang="ja-JP" altLang="en-US" sz="3200" b="1" dirty="0">
              <a:latin typeface="+mj-lt"/>
              <a:ea typeface="+mj-ea"/>
            </a:endParaRPr>
          </a:p>
        </p:txBody>
      </p:sp>
    </p:spTree>
    <p:extLst>
      <p:ext uri="{BB962C8B-B14F-4D97-AF65-F5344CB8AC3E}">
        <p14:creationId xmlns:p14="http://schemas.microsoft.com/office/powerpoint/2010/main" val="34610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500"/>
                                        <p:tgtEl>
                                          <p:spTgt spid="34"/>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6">
                                            <p:txEl>
                                              <p:pRg st="0" end="0"/>
                                            </p:txEl>
                                          </p:spTgt>
                                        </p:tgtEl>
                                        <p:attrNameLst>
                                          <p:attrName>style.visibility</p:attrName>
                                        </p:attrNameLst>
                                      </p:cBhvr>
                                      <p:to>
                                        <p:strVal val="visible"/>
                                      </p:to>
                                    </p:set>
                                    <p:animEffect transition="in" filter="fade">
                                      <p:cBhvr>
                                        <p:cTn id="26" dur="500"/>
                                        <p:tgtEl>
                                          <p:spTgt spid="3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6">
                                            <p:txEl>
                                              <p:pRg st="1" end="1"/>
                                            </p:txEl>
                                          </p:spTgt>
                                        </p:tgtEl>
                                        <p:attrNameLst>
                                          <p:attrName>style.visibility</p:attrName>
                                        </p:attrNameLst>
                                      </p:cBhvr>
                                      <p:to>
                                        <p:strVal val="visible"/>
                                      </p:to>
                                    </p:set>
                                    <p:animEffect transition="in" filter="fade">
                                      <p:cBhvr>
                                        <p:cTn id="31" dur="500"/>
                                        <p:tgtEl>
                                          <p:spTgt spid="36">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6">
                                            <p:txEl>
                                              <p:pRg st="2" end="2"/>
                                            </p:txEl>
                                          </p:spTgt>
                                        </p:tgtEl>
                                        <p:attrNameLst>
                                          <p:attrName>style.visibility</p:attrName>
                                        </p:attrNameLst>
                                      </p:cBhvr>
                                      <p:to>
                                        <p:strVal val="visible"/>
                                      </p:to>
                                    </p:set>
                                    <p:animEffect transition="in" filter="fade">
                                      <p:cBhvr>
                                        <p:cTn id="36" dur="500"/>
                                        <p:tgtEl>
                                          <p:spTgt spid="36">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up)">
                                      <p:cBhvr>
                                        <p:cTn id="41" dur="500"/>
                                        <p:tgtEl>
                                          <p:spTgt spid="35"/>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32" grpId="0" animBg="1"/>
      <p:bldP spid="33" grpId="0" animBg="1"/>
      <p:bldP spid="3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1460" y="728640"/>
            <a:ext cx="8461888" cy="304699"/>
          </a:xfrm>
        </p:spPr>
        <p:txBody>
          <a:bodyPr>
            <a:noAutofit/>
          </a:bodyPr>
          <a:lstStyle/>
          <a:p>
            <a:r>
              <a:rPr lang="de-DE" sz="3200" dirty="0" smtClean="0"/>
              <a:t>Linking your ideas</a:t>
            </a:r>
            <a:endParaRPr lang="de-DE" sz="3200" dirty="0"/>
          </a:p>
        </p:txBody>
      </p:sp>
      <p:grpSp>
        <p:nvGrpSpPr>
          <p:cNvPr id="11" name="Group 10"/>
          <p:cNvGrpSpPr/>
          <p:nvPr/>
        </p:nvGrpSpPr>
        <p:grpSpPr>
          <a:xfrm>
            <a:off x="2813628" y="1933575"/>
            <a:ext cx="2381250" cy="3810000"/>
            <a:chOff x="2819400" y="1905000"/>
            <a:chExt cx="2381250" cy="3810000"/>
          </a:xfrm>
        </p:grpSpPr>
        <p:sp>
          <p:nvSpPr>
            <p:cNvPr id="12" name="Isosceles Triangle 11"/>
            <p:cNvSpPr/>
            <p:nvPr/>
          </p:nvSpPr>
          <p:spPr>
            <a:xfrm rot="10800000">
              <a:off x="2838450" y="1905000"/>
              <a:ext cx="2362200" cy="1524000"/>
            </a:xfrm>
            <a:prstGeom prst="triangle">
              <a:avLst>
                <a:gd name="adj" fmla="val 50403"/>
              </a:avLst>
            </a:prstGeom>
            <a:gradFill>
              <a:gsLst>
                <a:gs pos="0">
                  <a:schemeClr val="accent1"/>
                </a:gs>
                <a:gs pos="62000">
                  <a:srgbClr val="C00000"/>
                </a:gs>
              </a:gsLst>
              <a:lin ang="162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13" name="Rectangle 12"/>
            <p:cNvSpPr/>
            <p:nvPr/>
          </p:nvSpPr>
          <p:spPr>
            <a:xfrm>
              <a:off x="3857625" y="3200400"/>
              <a:ext cx="304800" cy="1447800"/>
            </a:xfrm>
            <a:prstGeom prst="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14" name="Isosceles Triangle 13"/>
            <p:cNvSpPr/>
            <p:nvPr/>
          </p:nvSpPr>
          <p:spPr>
            <a:xfrm>
              <a:off x="2819400" y="4191000"/>
              <a:ext cx="2362200" cy="1524000"/>
            </a:xfrm>
            <a:prstGeom prst="triangle">
              <a:avLst>
                <a:gd name="adj" fmla="val 50403"/>
              </a:avLst>
            </a:prstGeom>
            <a:gradFill>
              <a:gsLst>
                <a:gs pos="0">
                  <a:schemeClr val="accent1"/>
                </a:gs>
                <a:gs pos="62000">
                  <a:srgbClr val="C00000"/>
                </a:gs>
              </a:gsLst>
              <a:lin ang="162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grpSp>
      <p:sp>
        <p:nvSpPr>
          <p:cNvPr id="15" name="TextBox 14"/>
          <p:cNvSpPr txBox="1"/>
          <p:nvPr/>
        </p:nvSpPr>
        <p:spPr>
          <a:xfrm>
            <a:off x="5463576" y="1824092"/>
            <a:ext cx="3429000" cy="338554"/>
          </a:xfrm>
          <a:prstGeom prst="rect">
            <a:avLst/>
          </a:prstGeom>
          <a:noFill/>
        </p:spPr>
        <p:txBody>
          <a:bodyPr wrap="square" rtlCol="0">
            <a:spAutoFit/>
          </a:bodyPr>
          <a:lstStyle/>
          <a:p>
            <a:pPr algn="l"/>
            <a:r>
              <a:rPr lang="en-US" b="1" dirty="0" smtClean="0">
                <a:solidFill>
                  <a:schemeClr val="accent1"/>
                </a:solidFill>
                <a:latin typeface="+mj-lt"/>
              </a:rPr>
              <a:t>Background information</a:t>
            </a:r>
            <a:endParaRPr lang="en-US" b="1" dirty="0">
              <a:solidFill>
                <a:schemeClr val="accent1"/>
              </a:solidFill>
              <a:latin typeface="+mj-lt"/>
            </a:endParaRPr>
          </a:p>
        </p:txBody>
      </p:sp>
      <p:sp>
        <p:nvSpPr>
          <p:cNvPr id="16" name="TextBox 15"/>
          <p:cNvSpPr txBox="1"/>
          <p:nvPr/>
        </p:nvSpPr>
        <p:spPr>
          <a:xfrm>
            <a:off x="5463576" y="3038936"/>
            <a:ext cx="3429000" cy="338554"/>
          </a:xfrm>
          <a:prstGeom prst="rect">
            <a:avLst/>
          </a:prstGeom>
          <a:noFill/>
        </p:spPr>
        <p:txBody>
          <a:bodyPr wrap="square" rtlCol="0">
            <a:spAutoFit/>
          </a:bodyPr>
          <a:lstStyle/>
          <a:p>
            <a:pPr algn="l"/>
            <a:r>
              <a:rPr lang="en-US" b="1" dirty="0" smtClean="0">
                <a:solidFill>
                  <a:srgbClr val="C00000"/>
                </a:solidFill>
                <a:latin typeface="+mj-lt"/>
              </a:rPr>
              <a:t>Objectives</a:t>
            </a:r>
            <a:endParaRPr lang="en-US" b="1" dirty="0">
              <a:solidFill>
                <a:srgbClr val="C00000"/>
              </a:solidFill>
              <a:latin typeface="+mj-lt"/>
            </a:endParaRPr>
          </a:p>
        </p:txBody>
      </p:sp>
      <p:sp>
        <p:nvSpPr>
          <p:cNvPr id="17" name="TextBox 16"/>
          <p:cNvSpPr txBox="1"/>
          <p:nvPr/>
        </p:nvSpPr>
        <p:spPr>
          <a:xfrm>
            <a:off x="5463576" y="3470984"/>
            <a:ext cx="3429000" cy="338554"/>
          </a:xfrm>
          <a:prstGeom prst="rect">
            <a:avLst/>
          </a:prstGeom>
          <a:noFill/>
        </p:spPr>
        <p:txBody>
          <a:bodyPr wrap="square" rtlCol="0">
            <a:spAutoFit/>
          </a:bodyPr>
          <a:lstStyle/>
          <a:p>
            <a:pPr algn="l"/>
            <a:r>
              <a:rPr lang="en-US" b="1" dirty="0" smtClean="0">
                <a:solidFill>
                  <a:srgbClr val="C00000"/>
                </a:solidFill>
                <a:latin typeface="+mj-lt"/>
              </a:rPr>
              <a:t>Methodology</a:t>
            </a:r>
            <a:endParaRPr lang="en-US" b="1" dirty="0">
              <a:solidFill>
                <a:srgbClr val="C00000"/>
              </a:solidFill>
              <a:latin typeface="+mj-lt"/>
            </a:endParaRPr>
          </a:p>
        </p:txBody>
      </p:sp>
      <p:sp>
        <p:nvSpPr>
          <p:cNvPr id="20" name="TextBox 19"/>
          <p:cNvSpPr txBox="1"/>
          <p:nvPr/>
        </p:nvSpPr>
        <p:spPr>
          <a:xfrm>
            <a:off x="5463576" y="3975040"/>
            <a:ext cx="3429000" cy="338554"/>
          </a:xfrm>
          <a:prstGeom prst="rect">
            <a:avLst/>
          </a:prstGeom>
          <a:noFill/>
        </p:spPr>
        <p:txBody>
          <a:bodyPr wrap="square" rtlCol="0">
            <a:spAutoFit/>
          </a:bodyPr>
          <a:lstStyle/>
          <a:p>
            <a:pPr algn="l"/>
            <a:r>
              <a:rPr lang="en-US" b="1" dirty="0" smtClean="0">
                <a:solidFill>
                  <a:srgbClr val="C00000"/>
                </a:solidFill>
                <a:latin typeface="+mj-lt"/>
              </a:rPr>
              <a:t>Results and figures</a:t>
            </a:r>
            <a:endParaRPr lang="en-US" b="1" dirty="0">
              <a:solidFill>
                <a:srgbClr val="C00000"/>
              </a:solidFill>
              <a:latin typeface="+mj-lt"/>
            </a:endParaRPr>
          </a:p>
        </p:txBody>
      </p:sp>
      <p:sp>
        <p:nvSpPr>
          <p:cNvPr id="21" name="TextBox 20"/>
          <p:cNvSpPr txBox="1"/>
          <p:nvPr/>
        </p:nvSpPr>
        <p:spPr>
          <a:xfrm>
            <a:off x="5463576" y="4470876"/>
            <a:ext cx="3429000" cy="338554"/>
          </a:xfrm>
          <a:prstGeom prst="rect">
            <a:avLst/>
          </a:prstGeom>
          <a:noFill/>
        </p:spPr>
        <p:txBody>
          <a:bodyPr wrap="square" rtlCol="0">
            <a:spAutoFit/>
          </a:bodyPr>
          <a:lstStyle/>
          <a:p>
            <a:pPr algn="l"/>
            <a:r>
              <a:rPr lang="en-US" b="1" dirty="0" smtClean="0">
                <a:solidFill>
                  <a:srgbClr val="C00000"/>
                </a:solidFill>
                <a:latin typeface="+mj-lt"/>
              </a:rPr>
              <a:t>Summary of findings</a:t>
            </a:r>
            <a:endParaRPr lang="en-US" b="1" dirty="0">
              <a:solidFill>
                <a:srgbClr val="C00000"/>
              </a:solidFill>
              <a:latin typeface="+mj-lt"/>
            </a:endParaRPr>
          </a:p>
        </p:txBody>
      </p:sp>
      <p:sp>
        <p:nvSpPr>
          <p:cNvPr id="22" name="TextBox 21"/>
          <p:cNvSpPr txBox="1"/>
          <p:nvPr/>
        </p:nvSpPr>
        <p:spPr>
          <a:xfrm>
            <a:off x="5463576" y="5487208"/>
            <a:ext cx="3429000" cy="338554"/>
          </a:xfrm>
          <a:prstGeom prst="rect">
            <a:avLst/>
          </a:prstGeom>
          <a:noFill/>
        </p:spPr>
        <p:txBody>
          <a:bodyPr wrap="square" rtlCol="0">
            <a:spAutoFit/>
          </a:bodyPr>
          <a:lstStyle/>
          <a:p>
            <a:pPr algn="l"/>
            <a:r>
              <a:rPr lang="en-US" b="1" dirty="0" smtClean="0">
                <a:solidFill>
                  <a:schemeClr val="accent1"/>
                </a:solidFill>
                <a:latin typeface="+mj-lt"/>
              </a:rPr>
              <a:t>Implications for the field</a:t>
            </a:r>
            <a:endParaRPr lang="en-US" b="1" dirty="0">
              <a:solidFill>
                <a:schemeClr val="accent1"/>
              </a:solidFill>
              <a:latin typeface="+mj-lt"/>
            </a:endParaRPr>
          </a:p>
        </p:txBody>
      </p:sp>
      <p:sp>
        <p:nvSpPr>
          <p:cNvPr id="23" name="TextBox 22"/>
          <p:cNvSpPr txBox="1"/>
          <p:nvPr/>
        </p:nvSpPr>
        <p:spPr>
          <a:xfrm>
            <a:off x="5463576" y="4983152"/>
            <a:ext cx="3429000" cy="338554"/>
          </a:xfrm>
          <a:prstGeom prst="rect">
            <a:avLst/>
          </a:prstGeom>
          <a:noFill/>
        </p:spPr>
        <p:txBody>
          <a:bodyPr wrap="square" rtlCol="0">
            <a:spAutoFit/>
          </a:bodyPr>
          <a:lstStyle/>
          <a:p>
            <a:pPr algn="l"/>
            <a:r>
              <a:rPr lang="en-US" b="1" dirty="0" smtClean="0">
                <a:solidFill>
                  <a:srgbClr val="4C119B"/>
                </a:solidFill>
                <a:latin typeface="+mj-lt"/>
              </a:rPr>
              <a:t>Relevance of findings</a:t>
            </a:r>
            <a:endParaRPr lang="en-US" b="1" dirty="0">
              <a:solidFill>
                <a:srgbClr val="4C119B"/>
              </a:solidFill>
              <a:latin typeface="+mj-lt"/>
            </a:endParaRPr>
          </a:p>
        </p:txBody>
      </p:sp>
      <p:sp>
        <p:nvSpPr>
          <p:cNvPr id="24" name="TextBox 23"/>
          <p:cNvSpPr txBox="1"/>
          <p:nvPr/>
        </p:nvSpPr>
        <p:spPr>
          <a:xfrm>
            <a:off x="5463576" y="2606888"/>
            <a:ext cx="3429000" cy="338554"/>
          </a:xfrm>
          <a:prstGeom prst="rect">
            <a:avLst/>
          </a:prstGeom>
          <a:noFill/>
        </p:spPr>
        <p:txBody>
          <a:bodyPr wrap="square" rtlCol="0">
            <a:spAutoFit/>
          </a:bodyPr>
          <a:lstStyle/>
          <a:p>
            <a:pPr algn="l"/>
            <a:r>
              <a:rPr lang="en-US" b="1" dirty="0" smtClean="0">
                <a:solidFill>
                  <a:srgbClr val="4C119B"/>
                </a:solidFill>
                <a:latin typeface="+mj-lt"/>
              </a:rPr>
              <a:t>Problems in the field</a:t>
            </a:r>
            <a:endParaRPr lang="en-US" b="1" dirty="0">
              <a:solidFill>
                <a:srgbClr val="4C119B"/>
              </a:solidFill>
              <a:latin typeface="+mj-lt"/>
            </a:endParaRPr>
          </a:p>
        </p:txBody>
      </p:sp>
      <p:sp>
        <p:nvSpPr>
          <p:cNvPr id="25" name="TextBox 24"/>
          <p:cNvSpPr txBox="1"/>
          <p:nvPr/>
        </p:nvSpPr>
        <p:spPr>
          <a:xfrm>
            <a:off x="1331640" y="5957082"/>
            <a:ext cx="6696744" cy="430887"/>
          </a:xfrm>
          <a:prstGeom prst="rect">
            <a:avLst/>
          </a:prstGeom>
          <a:noFill/>
        </p:spPr>
        <p:txBody>
          <a:bodyPr wrap="square" rtlCol="0">
            <a:spAutoFit/>
          </a:bodyPr>
          <a:lstStyle/>
          <a:p>
            <a:r>
              <a:rPr lang="en-US" sz="2200" b="1" i="1" dirty="0" smtClean="0">
                <a:solidFill>
                  <a:srgbClr val="C00000"/>
                </a:solidFill>
                <a:latin typeface="+mj-lt"/>
              </a:rPr>
              <a:t>Logically link your ideas throughout your manuscript</a:t>
            </a:r>
            <a:endParaRPr lang="en-US" sz="2200" b="1" i="1" dirty="0">
              <a:solidFill>
                <a:srgbClr val="C00000"/>
              </a:solidFill>
              <a:latin typeface="+mj-lt"/>
            </a:endParaRPr>
          </a:p>
        </p:txBody>
      </p:sp>
      <p:sp>
        <p:nvSpPr>
          <p:cNvPr id="26" name="TextBox 25"/>
          <p:cNvSpPr txBox="1"/>
          <p:nvPr/>
        </p:nvSpPr>
        <p:spPr>
          <a:xfrm>
            <a:off x="5436192" y="2225077"/>
            <a:ext cx="3429000" cy="338554"/>
          </a:xfrm>
          <a:prstGeom prst="rect">
            <a:avLst/>
          </a:prstGeom>
          <a:noFill/>
        </p:spPr>
        <p:txBody>
          <a:bodyPr wrap="square" rtlCol="0">
            <a:spAutoFit/>
          </a:bodyPr>
          <a:lstStyle/>
          <a:p>
            <a:pPr algn="l"/>
            <a:r>
              <a:rPr lang="en-US" b="1" dirty="0" smtClean="0">
                <a:solidFill>
                  <a:schemeClr val="accent1"/>
                </a:solidFill>
                <a:latin typeface="+mj-lt"/>
              </a:rPr>
              <a:t>Current state of the field</a:t>
            </a:r>
            <a:endParaRPr lang="en-US" b="1" dirty="0">
              <a:solidFill>
                <a:schemeClr val="accent1"/>
              </a:solidFill>
              <a:latin typeface="+mj-lt"/>
            </a:endParaRPr>
          </a:p>
        </p:txBody>
      </p:sp>
      <p:cxnSp>
        <p:nvCxnSpPr>
          <p:cNvPr id="27" name="Straight Arrow Connector 26"/>
          <p:cNvCxnSpPr/>
          <p:nvPr/>
        </p:nvCxnSpPr>
        <p:spPr>
          <a:xfrm>
            <a:off x="5698984" y="2113122"/>
            <a:ext cx="0" cy="1906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5698984" y="2902131"/>
            <a:ext cx="0" cy="183921"/>
          </a:xfrm>
          <a:prstGeom prst="straightConnector1">
            <a:avLst/>
          </a:prstGeom>
          <a:ln>
            <a:gradFill flip="none" rotWithShape="1">
              <a:gsLst>
                <a:gs pos="0">
                  <a:schemeClr val="tx2"/>
                </a:gs>
                <a:gs pos="100000">
                  <a:srgbClr val="512AAD"/>
                </a:gs>
              </a:gsLst>
              <a:lin ang="16200000" scaled="0"/>
              <a:tileRect/>
            </a:gra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5698984" y="3334179"/>
            <a:ext cx="0" cy="216024"/>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5698984" y="3787554"/>
            <a:ext cx="0" cy="288032"/>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5698984" y="4290301"/>
            <a:ext cx="0" cy="288032"/>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5698984" y="4816302"/>
            <a:ext cx="0" cy="216024"/>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H="1">
            <a:off x="5698984" y="5334476"/>
            <a:ext cx="2321" cy="212324"/>
          </a:xfrm>
          <a:prstGeom prst="straightConnector1">
            <a:avLst/>
          </a:prstGeom>
          <a:ln>
            <a:gradFill flip="none" rotWithShape="1">
              <a:gsLst>
                <a:gs pos="0">
                  <a:schemeClr val="accent1"/>
                </a:gs>
                <a:gs pos="100000">
                  <a:srgbClr val="512AAD"/>
                </a:gs>
              </a:gsLst>
              <a:lin ang="16200000" scaled="0"/>
              <a:tileRect/>
            </a:gra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5698984" y="2509988"/>
            <a:ext cx="0" cy="190698"/>
          </a:xfrm>
          <a:prstGeom prst="straightConnector1">
            <a:avLst/>
          </a:prstGeom>
          <a:ln>
            <a:gradFill flip="none" rotWithShape="1">
              <a:gsLst>
                <a:gs pos="0">
                  <a:srgbClr val="512AAD"/>
                </a:gs>
                <a:gs pos="100000">
                  <a:schemeClr val="accent1"/>
                </a:gs>
              </a:gsLst>
              <a:lin ang="16200000" scaled="0"/>
              <a:tileRect/>
            </a:gradFill>
            <a:tailEnd type="arrow"/>
          </a:ln>
        </p:spPr>
        <p:style>
          <a:lnRef idx="2">
            <a:schemeClr val="accent1"/>
          </a:lnRef>
          <a:fillRef idx="0">
            <a:schemeClr val="accent1"/>
          </a:fillRef>
          <a:effectRef idx="1">
            <a:schemeClr val="accent1"/>
          </a:effectRef>
          <a:fontRef idx="minor">
            <a:schemeClr val="tx1"/>
          </a:fontRef>
        </p:style>
      </p:cxnSp>
      <p:sp>
        <p:nvSpPr>
          <p:cNvPr id="40" name="Arc 39"/>
          <p:cNvSpPr/>
          <p:nvPr/>
        </p:nvSpPr>
        <p:spPr>
          <a:xfrm flipH="1">
            <a:off x="4932048" y="2791554"/>
            <a:ext cx="703176" cy="451930"/>
          </a:xfrm>
          <a:prstGeom prst="arc">
            <a:avLst>
              <a:gd name="adj1" fmla="val 15092798"/>
              <a:gd name="adj2" fmla="val 6336895"/>
            </a:avLst>
          </a:prstGeom>
          <a:ln w="28575">
            <a:solidFill>
              <a:srgbClr val="C00000"/>
            </a:solidFill>
            <a:headEnd type="arrow"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mj-lt"/>
            </a:endParaRPr>
          </a:p>
        </p:txBody>
      </p:sp>
      <p:sp>
        <p:nvSpPr>
          <p:cNvPr id="41" name="Left Brace 40"/>
          <p:cNvSpPr/>
          <p:nvPr/>
        </p:nvSpPr>
        <p:spPr>
          <a:xfrm>
            <a:off x="2493648" y="1974162"/>
            <a:ext cx="262830" cy="1254813"/>
          </a:xfrm>
          <a:prstGeom prst="leftBrace">
            <a:avLst/>
          </a:prstGeom>
          <a:noFill/>
          <a:ln>
            <a:solidFill>
              <a:schemeClr val="tx2">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mj-lt"/>
            </a:endParaRPr>
          </a:p>
        </p:txBody>
      </p:sp>
      <p:sp>
        <p:nvSpPr>
          <p:cNvPr id="42" name="Left Brace 41"/>
          <p:cNvSpPr/>
          <p:nvPr/>
        </p:nvSpPr>
        <p:spPr>
          <a:xfrm>
            <a:off x="2493648" y="4470277"/>
            <a:ext cx="262830" cy="1254813"/>
          </a:xfrm>
          <a:prstGeom prst="leftBrace">
            <a:avLst/>
          </a:prstGeom>
          <a:noFill/>
          <a:ln>
            <a:solidFill>
              <a:schemeClr val="tx2">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mj-lt"/>
            </a:endParaRPr>
          </a:p>
        </p:txBody>
      </p:sp>
      <p:sp>
        <p:nvSpPr>
          <p:cNvPr id="44" name="TextBox 43"/>
          <p:cNvSpPr txBox="1"/>
          <p:nvPr/>
        </p:nvSpPr>
        <p:spPr>
          <a:xfrm>
            <a:off x="90012" y="2271054"/>
            <a:ext cx="2501724" cy="707886"/>
          </a:xfrm>
          <a:prstGeom prst="rect">
            <a:avLst/>
          </a:prstGeom>
          <a:noFill/>
        </p:spPr>
        <p:txBody>
          <a:bodyPr wrap="square" rtlCol="0">
            <a:spAutoFit/>
          </a:bodyPr>
          <a:lstStyle/>
          <a:p>
            <a:pPr algn="ctr">
              <a:spcBef>
                <a:spcPts val="0"/>
              </a:spcBef>
            </a:pPr>
            <a:r>
              <a:rPr lang="en-US" sz="2000" b="1" dirty="0" smtClean="0">
                <a:solidFill>
                  <a:schemeClr val="tx2">
                    <a:lumMod val="75000"/>
                  </a:schemeClr>
                </a:solidFill>
                <a:latin typeface="+mj-lt"/>
              </a:rPr>
              <a:t>Why this study </a:t>
            </a:r>
          </a:p>
          <a:p>
            <a:pPr algn="ctr">
              <a:spcBef>
                <a:spcPts val="0"/>
              </a:spcBef>
            </a:pPr>
            <a:r>
              <a:rPr lang="en-US" sz="2000" b="1" dirty="0" smtClean="0">
                <a:solidFill>
                  <a:schemeClr val="tx2">
                    <a:lumMod val="75000"/>
                  </a:schemeClr>
                </a:solidFill>
                <a:latin typeface="+mj-lt"/>
              </a:rPr>
              <a:t>needs to be done</a:t>
            </a:r>
            <a:endParaRPr lang="en-US" sz="2000" b="1" dirty="0">
              <a:solidFill>
                <a:schemeClr val="tx2">
                  <a:lumMod val="75000"/>
                </a:schemeClr>
              </a:solidFill>
              <a:latin typeface="+mj-lt"/>
            </a:endParaRPr>
          </a:p>
        </p:txBody>
      </p:sp>
      <p:sp>
        <p:nvSpPr>
          <p:cNvPr id="45" name="TextBox 44"/>
          <p:cNvSpPr txBox="1"/>
          <p:nvPr/>
        </p:nvSpPr>
        <p:spPr>
          <a:xfrm>
            <a:off x="90012" y="3388938"/>
            <a:ext cx="2501724" cy="400110"/>
          </a:xfrm>
          <a:prstGeom prst="rect">
            <a:avLst/>
          </a:prstGeom>
          <a:noFill/>
        </p:spPr>
        <p:txBody>
          <a:bodyPr wrap="square" rtlCol="0">
            <a:spAutoFit/>
          </a:bodyPr>
          <a:lstStyle/>
          <a:p>
            <a:pPr algn="ctr"/>
            <a:r>
              <a:rPr lang="en-US" sz="2000" b="1" dirty="0" smtClean="0">
                <a:solidFill>
                  <a:schemeClr val="tx2">
                    <a:lumMod val="75000"/>
                  </a:schemeClr>
                </a:solidFill>
                <a:latin typeface="+mj-lt"/>
              </a:rPr>
              <a:t>What you did</a:t>
            </a:r>
            <a:endParaRPr lang="en-US" sz="2000" b="1" dirty="0">
              <a:solidFill>
                <a:schemeClr val="tx2">
                  <a:lumMod val="75000"/>
                </a:schemeClr>
              </a:solidFill>
              <a:latin typeface="+mj-lt"/>
            </a:endParaRPr>
          </a:p>
        </p:txBody>
      </p:sp>
      <p:sp>
        <p:nvSpPr>
          <p:cNvPr id="46" name="TextBox 45"/>
          <p:cNvSpPr txBox="1"/>
          <p:nvPr/>
        </p:nvSpPr>
        <p:spPr>
          <a:xfrm>
            <a:off x="90012" y="3969072"/>
            <a:ext cx="2501724" cy="400110"/>
          </a:xfrm>
          <a:prstGeom prst="rect">
            <a:avLst/>
          </a:prstGeom>
          <a:noFill/>
        </p:spPr>
        <p:txBody>
          <a:bodyPr wrap="square" rtlCol="0">
            <a:spAutoFit/>
          </a:bodyPr>
          <a:lstStyle/>
          <a:p>
            <a:pPr algn="ctr"/>
            <a:r>
              <a:rPr lang="en-US" sz="2000" b="1" dirty="0" smtClean="0">
                <a:solidFill>
                  <a:schemeClr val="tx2">
                    <a:lumMod val="75000"/>
                  </a:schemeClr>
                </a:solidFill>
                <a:latin typeface="+mj-lt"/>
              </a:rPr>
              <a:t>What you found</a:t>
            </a:r>
            <a:endParaRPr lang="en-US" sz="2000" b="1" dirty="0">
              <a:solidFill>
                <a:schemeClr val="tx2">
                  <a:lumMod val="75000"/>
                </a:schemeClr>
              </a:solidFill>
              <a:latin typeface="+mj-lt"/>
            </a:endParaRPr>
          </a:p>
        </p:txBody>
      </p:sp>
      <p:sp>
        <p:nvSpPr>
          <p:cNvPr id="47" name="TextBox 46"/>
          <p:cNvSpPr txBox="1"/>
          <p:nvPr/>
        </p:nvSpPr>
        <p:spPr>
          <a:xfrm>
            <a:off x="71400" y="4740684"/>
            <a:ext cx="2501724" cy="707886"/>
          </a:xfrm>
          <a:prstGeom prst="rect">
            <a:avLst/>
          </a:prstGeom>
          <a:noFill/>
        </p:spPr>
        <p:txBody>
          <a:bodyPr wrap="square" rtlCol="0">
            <a:spAutoFit/>
          </a:bodyPr>
          <a:lstStyle/>
          <a:p>
            <a:r>
              <a:rPr lang="en-US" sz="2000" b="1" dirty="0" smtClean="0">
                <a:solidFill>
                  <a:schemeClr val="tx2">
                    <a:lumMod val="75000"/>
                  </a:schemeClr>
                </a:solidFill>
                <a:latin typeface="+mj-lt"/>
              </a:rPr>
              <a:t>How your study will advance the field</a:t>
            </a:r>
            <a:endParaRPr lang="en-US" sz="2000" b="1" dirty="0">
              <a:solidFill>
                <a:schemeClr val="tx2">
                  <a:lumMod val="75000"/>
                </a:schemeClr>
              </a:solidFill>
              <a:latin typeface="+mj-lt"/>
            </a:endParaRPr>
          </a:p>
        </p:txBody>
      </p:sp>
      <p:sp>
        <p:nvSpPr>
          <p:cNvPr id="48" name="Arc 47"/>
          <p:cNvSpPr/>
          <p:nvPr/>
        </p:nvSpPr>
        <p:spPr>
          <a:xfrm flipH="1">
            <a:off x="4716024" y="3264252"/>
            <a:ext cx="1008112" cy="936104"/>
          </a:xfrm>
          <a:prstGeom prst="arc">
            <a:avLst>
              <a:gd name="adj1" fmla="val 15092798"/>
              <a:gd name="adj2" fmla="val 6336895"/>
            </a:avLst>
          </a:prstGeom>
          <a:ln w="28575">
            <a:solidFill>
              <a:srgbClr val="C00000"/>
            </a:solidFill>
            <a:headEnd type="arrow"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mj-lt"/>
            </a:endParaRPr>
          </a:p>
        </p:txBody>
      </p:sp>
      <p:sp>
        <p:nvSpPr>
          <p:cNvPr id="49" name="Arc 48"/>
          <p:cNvSpPr/>
          <p:nvPr/>
        </p:nvSpPr>
        <p:spPr>
          <a:xfrm>
            <a:off x="6912312" y="2791554"/>
            <a:ext cx="1714500" cy="2880320"/>
          </a:xfrm>
          <a:prstGeom prst="arc">
            <a:avLst>
              <a:gd name="adj1" fmla="val 16101799"/>
              <a:gd name="adj2" fmla="val 5389425"/>
            </a:avLst>
          </a:prstGeom>
          <a:ln w="28575">
            <a:solidFill>
              <a:schemeClr val="accent1"/>
            </a:solidFill>
            <a:headEnd type="arrow"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mj-lt"/>
            </a:endParaRPr>
          </a:p>
        </p:txBody>
      </p:sp>
      <p:sp>
        <p:nvSpPr>
          <p:cNvPr id="3" name="TextBox 2"/>
          <p:cNvSpPr txBox="1"/>
          <p:nvPr/>
        </p:nvSpPr>
        <p:spPr>
          <a:xfrm>
            <a:off x="0" y="1358724"/>
            <a:ext cx="9144000" cy="360048"/>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2800" dirty="0" smtClean="0">
                <a:latin typeface="+mn-lt"/>
              </a:rPr>
              <a:t>Answer the </a:t>
            </a:r>
            <a:r>
              <a:rPr lang="en-US" sz="2800" b="1" i="1" dirty="0" smtClean="0">
                <a:solidFill>
                  <a:schemeClr val="accent1"/>
                </a:solidFill>
                <a:latin typeface="+mn-lt"/>
              </a:rPr>
              <a:t>four key questions </a:t>
            </a:r>
            <a:r>
              <a:rPr lang="en-US" sz="2800" dirty="0" smtClean="0">
                <a:latin typeface="+mn-lt"/>
              </a:rPr>
              <a:t>for your reader</a:t>
            </a:r>
          </a:p>
        </p:txBody>
      </p:sp>
    </p:spTree>
    <p:extLst>
      <p:ext uri="{BB962C8B-B14F-4D97-AF65-F5344CB8AC3E}">
        <p14:creationId xmlns:p14="http://schemas.microsoft.com/office/powerpoint/2010/main" val="684699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wipe(down)">
                                      <p:cBhvr>
                                        <p:cTn id="38" dur="500"/>
                                        <p:tgtEl>
                                          <p:spTgt spid="4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down)">
                                      <p:cBhvr>
                                        <p:cTn id="43" dur="500"/>
                                        <p:tgtEl>
                                          <p:spTgt spid="4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wipe(down)">
                                      <p:cBhvr>
                                        <p:cTn id="4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0" grpId="0" animBg="1"/>
      <p:bldP spid="41" grpId="0" animBg="1"/>
      <p:bldP spid="42" grpId="0" animBg="1"/>
      <p:bldP spid="44" grpId="0"/>
      <p:bldP spid="45" grpId="0"/>
      <p:bldP spid="46" grpId="0"/>
      <p:bldP spid="47" grpId="0"/>
      <p:bldP spid="48" grpId="0" animBg="1"/>
      <p:bldP spid="4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1460" y="728640"/>
            <a:ext cx="8461888" cy="304699"/>
          </a:xfrm>
        </p:spPr>
        <p:txBody>
          <a:bodyPr>
            <a:noAutofit/>
          </a:bodyPr>
          <a:lstStyle/>
          <a:p>
            <a:r>
              <a:rPr lang="de-DE" sz="3200" dirty="0" smtClean="0"/>
              <a:t>Abstracts</a:t>
            </a:r>
            <a:endParaRPr lang="de-DE" sz="3200" dirty="0"/>
          </a:p>
        </p:txBody>
      </p:sp>
      <p:sp>
        <p:nvSpPr>
          <p:cNvPr id="35" name="Rounded Rectangle 34"/>
          <p:cNvSpPr/>
          <p:nvPr/>
        </p:nvSpPr>
        <p:spPr>
          <a:xfrm>
            <a:off x="609600" y="2906914"/>
            <a:ext cx="2301766" cy="609449"/>
          </a:xfrm>
          <a:prstGeom prst="roundRect">
            <a:avLst/>
          </a:prstGeom>
          <a:solidFill>
            <a:srgbClr val="7030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mj-lt"/>
              </a:rPr>
              <a:t>Aims</a:t>
            </a:r>
            <a:endParaRPr lang="en-US" sz="2800" b="1" dirty="0">
              <a:solidFill>
                <a:schemeClr val="bg1"/>
              </a:solidFill>
              <a:latin typeface="+mj-lt"/>
            </a:endParaRPr>
          </a:p>
        </p:txBody>
      </p:sp>
      <p:sp>
        <p:nvSpPr>
          <p:cNvPr id="36" name="Rounded Rectangle 35"/>
          <p:cNvSpPr/>
          <p:nvPr/>
        </p:nvSpPr>
        <p:spPr>
          <a:xfrm>
            <a:off x="609600" y="2168832"/>
            <a:ext cx="2301766" cy="609449"/>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mj-lt"/>
              </a:rPr>
              <a:t>Background</a:t>
            </a:r>
            <a:endParaRPr lang="en-US" sz="2800" b="1" dirty="0">
              <a:latin typeface="+mj-lt"/>
            </a:endParaRPr>
          </a:p>
        </p:txBody>
      </p:sp>
      <p:sp>
        <p:nvSpPr>
          <p:cNvPr id="43" name="Rounded Rectangle 42"/>
          <p:cNvSpPr/>
          <p:nvPr/>
        </p:nvSpPr>
        <p:spPr>
          <a:xfrm>
            <a:off x="609600" y="3644996"/>
            <a:ext cx="2301766" cy="609449"/>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mj-lt"/>
              </a:rPr>
              <a:t>Methods</a:t>
            </a:r>
            <a:endParaRPr lang="en-US" sz="2800" b="1" dirty="0">
              <a:solidFill>
                <a:schemeClr val="bg1"/>
              </a:solidFill>
              <a:latin typeface="+mj-lt"/>
            </a:endParaRPr>
          </a:p>
        </p:txBody>
      </p:sp>
      <p:sp>
        <p:nvSpPr>
          <p:cNvPr id="50" name="Rounded Rectangle 49"/>
          <p:cNvSpPr/>
          <p:nvPr/>
        </p:nvSpPr>
        <p:spPr>
          <a:xfrm>
            <a:off x="609600" y="4383078"/>
            <a:ext cx="2301766" cy="609449"/>
          </a:xfrm>
          <a:prstGeom prst="roundRect">
            <a:avLst/>
          </a:prstGeom>
          <a:solidFill>
            <a:srgbClr val="7030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mj-lt"/>
              </a:rPr>
              <a:t>Results</a:t>
            </a:r>
            <a:endParaRPr lang="en-US" sz="2800" b="1" dirty="0">
              <a:solidFill>
                <a:schemeClr val="bg1"/>
              </a:solidFill>
              <a:latin typeface="+mj-lt"/>
            </a:endParaRPr>
          </a:p>
        </p:txBody>
      </p:sp>
      <p:sp>
        <p:nvSpPr>
          <p:cNvPr id="51" name="Rounded Rectangle 50"/>
          <p:cNvSpPr/>
          <p:nvPr/>
        </p:nvSpPr>
        <p:spPr>
          <a:xfrm>
            <a:off x="609600" y="5121160"/>
            <a:ext cx="2301766" cy="609449"/>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mj-lt"/>
              </a:rPr>
              <a:t>Conclusion</a:t>
            </a:r>
            <a:endParaRPr lang="en-US" sz="2800" b="1" dirty="0">
              <a:solidFill>
                <a:schemeClr val="bg1"/>
              </a:solidFill>
              <a:latin typeface="+mj-lt"/>
            </a:endParaRPr>
          </a:p>
        </p:txBody>
      </p:sp>
      <p:sp>
        <p:nvSpPr>
          <p:cNvPr id="52" name="Rounded Rectangle 51"/>
          <p:cNvSpPr/>
          <p:nvPr/>
        </p:nvSpPr>
        <p:spPr>
          <a:xfrm>
            <a:off x="3810000" y="2168832"/>
            <a:ext cx="4953000" cy="609449"/>
          </a:xfrm>
          <a:prstGeom prst="roundRect">
            <a:avLst/>
          </a:prstGeom>
          <a:solidFill>
            <a:srgbClr val="FFFFFF"/>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1"/>
                </a:solidFill>
                <a:latin typeface="+mj-lt"/>
              </a:rPr>
              <a:t>Why the study was done</a:t>
            </a:r>
            <a:endParaRPr lang="en-US" sz="2800" b="1" dirty="0">
              <a:solidFill>
                <a:schemeClr val="accent1"/>
              </a:solidFill>
              <a:latin typeface="+mj-lt"/>
            </a:endParaRPr>
          </a:p>
        </p:txBody>
      </p:sp>
      <p:sp>
        <p:nvSpPr>
          <p:cNvPr id="53" name="Right Arrow 52"/>
          <p:cNvSpPr/>
          <p:nvPr/>
        </p:nvSpPr>
        <p:spPr>
          <a:xfrm>
            <a:off x="3048000" y="2359218"/>
            <a:ext cx="609600" cy="228676"/>
          </a:xfrm>
          <a:prstGeom prst="rightArrow">
            <a:avLst/>
          </a:prstGeom>
          <a:solidFill>
            <a:schemeClr val="accent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54" name="Rounded Rectangle 53"/>
          <p:cNvSpPr/>
          <p:nvPr/>
        </p:nvSpPr>
        <p:spPr>
          <a:xfrm>
            <a:off x="3810000" y="2906914"/>
            <a:ext cx="4953000" cy="609449"/>
          </a:xfrm>
          <a:prstGeom prst="roundRect">
            <a:avLst/>
          </a:prstGeom>
          <a:solidFill>
            <a:srgbClr val="FFFFFF"/>
          </a:solidFill>
          <a:ln>
            <a:solidFill>
              <a:srgbClr val="7030A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7030A0"/>
                </a:solidFill>
                <a:latin typeface="+mj-lt"/>
              </a:rPr>
              <a:t>Your hypothesis</a:t>
            </a:r>
            <a:endParaRPr lang="en-US" sz="2800" b="1" dirty="0">
              <a:solidFill>
                <a:srgbClr val="7030A0"/>
              </a:solidFill>
              <a:latin typeface="+mj-lt"/>
            </a:endParaRPr>
          </a:p>
        </p:txBody>
      </p:sp>
      <p:sp>
        <p:nvSpPr>
          <p:cNvPr id="55" name="Right Arrow 54"/>
          <p:cNvSpPr/>
          <p:nvPr/>
        </p:nvSpPr>
        <p:spPr>
          <a:xfrm>
            <a:off x="3048000" y="3097300"/>
            <a:ext cx="609600" cy="228676"/>
          </a:xfrm>
          <a:prstGeom prst="rightArrow">
            <a:avLst/>
          </a:prstGeom>
          <a:solidFill>
            <a:srgbClr val="7030A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56" name="Rounded Rectangle 55"/>
          <p:cNvSpPr/>
          <p:nvPr/>
        </p:nvSpPr>
        <p:spPr>
          <a:xfrm>
            <a:off x="3810000" y="3644996"/>
            <a:ext cx="4953000" cy="609449"/>
          </a:xfrm>
          <a:prstGeom prst="roundRect">
            <a:avLst/>
          </a:prstGeom>
          <a:solidFill>
            <a:srgbClr val="FFFFFF"/>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C00000"/>
                </a:solidFill>
                <a:latin typeface="+mj-lt"/>
              </a:rPr>
              <a:t>Techniques/analyses</a:t>
            </a:r>
            <a:endParaRPr lang="en-US" sz="2800" b="1" dirty="0">
              <a:solidFill>
                <a:srgbClr val="C00000"/>
              </a:solidFill>
              <a:latin typeface="+mj-lt"/>
            </a:endParaRPr>
          </a:p>
        </p:txBody>
      </p:sp>
      <p:sp>
        <p:nvSpPr>
          <p:cNvPr id="57" name="Right Arrow 56"/>
          <p:cNvSpPr/>
          <p:nvPr/>
        </p:nvSpPr>
        <p:spPr>
          <a:xfrm>
            <a:off x="3048000" y="3835382"/>
            <a:ext cx="609600" cy="228676"/>
          </a:xfrm>
          <a:prstGeom prst="rightArrow">
            <a:avLst/>
          </a:prstGeom>
          <a:solidFill>
            <a:srgbClr val="C0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58" name="Rounded Rectangle 57"/>
          <p:cNvSpPr/>
          <p:nvPr/>
        </p:nvSpPr>
        <p:spPr>
          <a:xfrm>
            <a:off x="3810000" y="4383078"/>
            <a:ext cx="4953000" cy="609449"/>
          </a:xfrm>
          <a:prstGeom prst="roundRect">
            <a:avLst/>
          </a:prstGeom>
          <a:solidFill>
            <a:srgbClr val="FFFFFF"/>
          </a:solidFill>
          <a:ln>
            <a:solidFill>
              <a:srgbClr val="7030A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7030A0"/>
                </a:solidFill>
                <a:latin typeface="+mj-lt"/>
              </a:rPr>
              <a:t>Most important findings</a:t>
            </a:r>
            <a:endParaRPr lang="en-US" sz="2800" b="1" dirty="0">
              <a:solidFill>
                <a:srgbClr val="7030A0"/>
              </a:solidFill>
              <a:latin typeface="+mj-lt"/>
            </a:endParaRPr>
          </a:p>
        </p:txBody>
      </p:sp>
      <p:sp>
        <p:nvSpPr>
          <p:cNvPr id="59" name="Right Arrow 58"/>
          <p:cNvSpPr/>
          <p:nvPr/>
        </p:nvSpPr>
        <p:spPr>
          <a:xfrm>
            <a:off x="3048000" y="4573464"/>
            <a:ext cx="609600" cy="228676"/>
          </a:xfrm>
          <a:prstGeom prst="rightArrow">
            <a:avLst/>
          </a:prstGeom>
          <a:solidFill>
            <a:srgbClr val="7030A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60" name="Rounded Rectangle 59"/>
          <p:cNvSpPr/>
          <p:nvPr/>
        </p:nvSpPr>
        <p:spPr>
          <a:xfrm>
            <a:off x="3810000" y="5121159"/>
            <a:ext cx="4953000" cy="609449"/>
          </a:xfrm>
          <a:prstGeom prst="roundRect">
            <a:avLst/>
          </a:prstGeom>
          <a:solidFill>
            <a:srgbClr val="FFFFFF"/>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1"/>
                </a:solidFill>
                <a:latin typeface="+mj-lt"/>
              </a:rPr>
              <a:t>Conclusion/implications</a:t>
            </a:r>
            <a:endParaRPr lang="en-US" sz="2800" b="1" dirty="0">
              <a:solidFill>
                <a:schemeClr val="accent1"/>
              </a:solidFill>
              <a:latin typeface="+mj-lt"/>
            </a:endParaRPr>
          </a:p>
        </p:txBody>
      </p:sp>
      <p:sp>
        <p:nvSpPr>
          <p:cNvPr id="61" name="Right Arrow 60"/>
          <p:cNvSpPr/>
          <p:nvPr/>
        </p:nvSpPr>
        <p:spPr>
          <a:xfrm>
            <a:off x="3048000" y="5311546"/>
            <a:ext cx="609600" cy="228676"/>
          </a:xfrm>
          <a:prstGeom prst="rightArrow">
            <a:avLst/>
          </a:prstGeom>
          <a:solidFill>
            <a:schemeClr val="accent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62" name="TextBox 61"/>
          <p:cNvSpPr txBox="1"/>
          <p:nvPr/>
        </p:nvSpPr>
        <p:spPr>
          <a:xfrm>
            <a:off x="683568" y="1314021"/>
            <a:ext cx="7920880" cy="584775"/>
          </a:xfrm>
          <a:prstGeom prst="rect">
            <a:avLst/>
          </a:prstGeom>
          <a:noFill/>
        </p:spPr>
        <p:txBody>
          <a:bodyPr wrap="square" rtlCol="0">
            <a:spAutoFit/>
          </a:bodyPr>
          <a:lstStyle/>
          <a:p>
            <a:pPr algn="ctr"/>
            <a:r>
              <a:rPr lang="en-US" sz="3200" b="1" i="1" dirty="0" smtClean="0">
                <a:latin typeface="+mj-lt"/>
              </a:rPr>
              <a:t>Concise summary of your paper</a:t>
            </a:r>
            <a:endParaRPr lang="en-US" sz="3200" b="1" i="1" dirty="0">
              <a:latin typeface="+mj-lt"/>
            </a:endParaRPr>
          </a:p>
        </p:txBody>
      </p:sp>
    </p:spTree>
    <p:extLst>
      <p:ext uri="{BB962C8B-B14F-4D97-AF65-F5344CB8AC3E}">
        <p14:creationId xmlns:p14="http://schemas.microsoft.com/office/powerpoint/2010/main" val="53726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wipe(left)">
                                      <p:cBhvr>
                                        <p:cTn id="24" dur="500"/>
                                        <p:tgtEl>
                                          <p:spTgt spid="55"/>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500"/>
                                        <p:tgtEl>
                                          <p:spTgt spid="5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left)">
                                      <p:cBhvr>
                                        <p:cTn id="37" dur="500"/>
                                        <p:tgtEl>
                                          <p:spTgt spid="57"/>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500"/>
                                        <p:tgtEl>
                                          <p:spTgt spid="5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500"/>
                                        <p:tgtEl>
                                          <p:spTgt spid="50"/>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wipe(left)">
                                      <p:cBhvr>
                                        <p:cTn id="50" dur="500"/>
                                        <p:tgtEl>
                                          <p:spTgt spid="59"/>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fade">
                                      <p:cBhvr>
                                        <p:cTn id="54" dur="500"/>
                                        <p:tgtEl>
                                          <p:spTgt spid="5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fade">
                                      <p:cBhvr>
                                        <p:cTn id="59" dur="500"/>
                                        <p:tgtEl>
                                          <p:spTgt spid="51"/>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left)">
                                      <p:cBhvr>
                                        <p:cTn id="63" dur="500"/>
                                        <p:tgtEl>
                                          <p:spTgt spid="61"/>
                                        </p:tgtEl>
                                      </p:cBhvr>
                                    </p:animEffect>
                                  </p:childTnLst>
                                </p:cTn>
                              </p:par>
                            </p:childTnLst>
                          </p:cTn>
                        </p:par>
                        <p:par>
                          <p:cTn id="64" fill="hold">
                            <p:stCondLst>
                              <p:cond delay="1000"/>
                            </p:stCondLst>
                            <p:childTnLst>
                              <p:par>
                                <p:cTn id="65" presetID="10" presetClass="entr" presetSubtype="0" fill="hold" grpId="0"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43"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881508" y="1784745"/>
            <a:ext cx="7380984" cy="1464231"/>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285750" marR="0" indent="-285750" algn="l" defTabSz="914400" rtl="0" eaLnBrk="0" fontAlgn="base" latinLnBrk="0" hangingPunct="0">
              <a:lnSpc>
                <a:spcPct val="100000"/>
              </a:lnSpc>
              <a:spcBef>
                <a:spcPct val="50000"/>
              </a:spcBef>
              <a:spcAft>
                <a:spcPct val="0"/>
              </a:spcAft>
              <a:buClrTx/>
              <a:buSzTx/>
              <a:buFont typeface="Wingdings" charset="2"/>
              <a:buChar char="q"/>
              <a:tabLst/>
            </a:pPr>
            <a:r>
              <a:rPr kumimoji="0" lang="en-US" sz="3200" b="0" i="0" u="none" strike="noStrike" cap="none" normalizeH="0" baseline="0" dirty="0" smtClean="0">
                <a:ln>
                  <a:noFill/>
                </a:ln>
                <a:solidFill>
                  <a:schemeClr val="tx2"/>
                </a:solidFill>
                <a:effectLst/>
                <a:latin typeface="Calibri" charset="0"/>
                <a:ea typeface="Calibri" charset="0"/>
                <a:cs typeface="Calibri" charset="0"/>
              </a:rPr>
              <a:t> Chosen</a:t>
            </a:r>
            <a:r>
              <a:rPr kumimoji="0" lang="en-US" sz="3200" b="0" i="0" u="none" strike="noStrike" cap="none" normalizeH="0" dirty="0" smtClean="0">
                <a:ln>
                  <a:noFill/>
                </a:ln>
                <a:solidFill>
                  <a:schemeClr val="tx2"/>
                </a:solidFill>
                <a:effectLst/>
                <a:latin typeface="Calibri" charset="0"/>
                <a:ea typeface="Calibri" charset="0"/>
                <a:cs typeface="Calibri" charset="0"/>
              </a:rPr>
              <a:t> an appropriate journal</a:t>
            </a:r>
          </a:p>
          <a:p>
            <a:pPr marL="285750" marR="0" indent="-285750" algn="l" defTabSz="914400" rtl="0" eaLnBrk="0" fontAlgn="base" latinLnBrk="0" hangingPunct="0">
              <a:lnSpc>
                <a:spcPct val="100000"/>
              </a:lnSpc>
              <a:spcBef>
                <a:spcPct val="50000"/>
              </a:spcBef>
              <a:spcAft>
                <a:spcPct val="0"/>
              </a:spcAft>
              <a:buClrTx/>
              <a:buSzTx/>
              <a:buFont typeface="Wingdings" charset="2"/>
              <a:buChar char="q"/>
              <a:tabLst/>
            </a:pPr>
            <a:r>
              <a:rPr lang="en-US" sz="3200" baseline="0" dirty="0" smtClean="0">
                <a:solidFill>
                  <a:schemeClr val="tx2"/>
                </a:solidFill>
                <a:latin typeface="Calibri" charset="0"/>
                <a:ea typeface="Calibri" charset="0"/>
                <a:cs typeface="Calibri" charset="0"/>
              </a:rPr>
              <a:t> Written</a:t>
            </a:r>
            <a:r>
              <a:rPr lang="en-US" sz="3200" dirty="0" smtClean="0">
                <a:solidFill>
                  <a:schemeClr val="tx2"/>
                </a:solidFill>
                <a:latin typeface="Calibri" charset="0"/>
                <a:ea typeface="Calibri" charset="0"/>
                <a:cs typeface="Calibri" charset="0"/>
              </a:rPr>
              <a:t> a clear and logical manuscript</a:t>
            </a:r>
            <a:endParaRPr kumimoji="0" lang="en-US" sz="3200" b="0" i="0" u="none" strike="noStrike" cap="none" normalizeH="0" baseline="0" dirty="0">
              <a:ln>
                <a:noFill/>
              </a:ln>
              <a:solidFill>
                <a:schemeClr val="tx2"/>
              </a:solidFill>
              <a:effectLst/>
              <a:latin typeface="Calibri" charset="0"/>
              <a:ea typeface="Calibri" charset="0"/>
              <a:cs typeface="Calibri" charset="0"/>
            </a:endParaRPr>
          </a:p>
        </p:txBody>
      </p:sp>
      <p:sp>
        <p:nvSpPr>
          <p:cNvPr id="5" name="TextBox 4"/>
          <p:cNvSpPr txBox="1"/>
          <p:nvPr/>
        </p:nvSpPr>
        <p:spPr>
          <a:xfrm>
            <a:off x="881508" y="4149096"/>
            <a:ext cx="7380984" cy="1440192"/>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4800" b="1" i="1" dirty="0" smtClean="0">
                <a:solidFill>
                  <a:srgbClr val="C00000"/>
                </a:solidFill>
                <a:latin typeface="+mn-lt"/>
              </a:rPr>
              <a:t>Ready to submit!</a:t>
            </a:r>
          </a:p>
        </p:txBody>
      </p:sp>
      <p:pic>
        <p:nvPicPr>
          <p:cNvPr id="6" name="Picture 5"/>
          <p:cNvPicPr>
            <a:picLocks noChangeAspect="1"/>
          </p:cNvPicPr>
          <p:nvPr/>
        </p:nvPicPr>
        <p:blipFill>
          <a:blip r:embed="rId3"/>
          <a:stretch>
            <a:fillRect/>
          </a:stretch>
        </p:blipFill>
        <p:spPr>
          <a:xfrm>
            <a:off x="1116708" y="1834911"/>
            <a:ext cx="342365" cy="356631"/>
          </a:xfrm>
          <a:prstGeom prst="rect">
            <a:avLst/>
          </a:prstGeom>
        </p:spPr>
      </p:pic>
      <p:pic>
        <p:nvPicPr>
          <p:cNvPr id="23" name="Picture 22"/>
          <p:cNvPicPr>
            <a:picLocks noChangeAspect="1"/>
          </p:cNvPicPr>
          <p:nvPr/>
        </p:nvPicPr>
        <p:blipFill>
          <a:blip r:embed="rId3"/>
          <a:stretch>
            <a:fillRect/>
          </a:stretch>
        </p:blipFill>
        <p:spPr>
          <a:xfrm>
            <a:off x="1116707" y="2578113"/>
            <a:ext cx="342365" cy="356631"/>
          </a:xfrm>
          <a:prstGeom prst="rect">
            <a:avLst/>
          </a:prstGeom>
        </p:spPr>
      </p:pic>
    </p:spTree>
    <p:extLst>
      <p:ext uri="{BB962C8B-B14F-4D97-AF65-F5344CB8AC3E}">
        <p14:creationId xmlns:p14="http://schemas.microsoft.com/office/powerpoint/2010/main" val="205890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0700" y="918000"/>
            <a:ext cx="8155238" cy="443198"/>
          </a:xfrm>
        </p:spPr>
        <p:txBody>
          <a:bodyPr/>
          <a:lstStyle/>
          <a:p>
            <a:r>
              <a:rPr lang="en-US" sz="3200" smtClean="0"/>
              <a:t>Journal editors are busy!</a:t>
            </a:r>
            <a:endParaRPr lang="en-US" sz="3200"/>
          </a:p>
        </p:txBody>
      </p:sp>
      <p:pic>
        <p:nvPicPr>
          <p:cNvPr id="20" name="Picture 19"/>
          <p:cNvPicPr>
            <a:picLocks noChangeAspect="1"/>
          </p:cNvPicPr>
          <p:nvPr/>
        </p:nvPicPr>
        <p:blipFill>
          <a:blip r:embed="rId3"/>
          <a:stretch>
            <a:fillRect/>
          </a:stretch>
        </p:blipFill>
        <p:spPr>
          <a:xfrm>
            <a:off x="1475656" y="1517984"/>
            <a:ext cx="6264696" cy="4698522"/>
          </a:xfrm>
          <a:prstGeom prst="rect">
            <a:avLst/>
          </a:prstGeom>
        </p:spPr>
      </p:pic>
    </p:spTree>
    <p:extLst>
      <p:ext uri="{BB962C8B-B14F-4D97-AF65-F5344CB8AC3E}">
        <p14:creationId xmlns:p14="http://schemas.microsoft.com/office/powerpoint/2010/main" val="4404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3875" y="816123"/>
            <a:ext cx="8135937" cy="443198"/>
          </a:xfrm>
        </p:spPr>
        <p:txBody>
          <a:bodyPr/>
          <a:lstStyle/>
          <a:p>
            <a:r>
              <a:rPr lang="en-US" sz="3200" dirty="0" smtClean="0"/>
              <a:t>Publication success = academic success</a:t>
            </a:r>
            <a:endParaRPr lang="en-US" sz="3200" dirty="0"/>
          </a:p>
        </p:txBody>
      </p:sp>
      <p:sp>
        <p:nvSpPr>
          <p:cNvPr id="11" name="TextBox 10"/>
          <p:cNvSpPr txBox="1"/>
          <p:nvPr/>
        </p:nvSpPr>
        <p:spPr>
          <a:xfrm>
            <a:off x="539552" y="1556792"/>
            <a:ext cx="8064896" cy="461665"/>
          </a:xfrm>
          <a:prstGeom prst="rect">
            <a:avLst/>
          </a:prstGeom>
          <a:noFill/>
        </p:spPr>
        <p:txBody>
          <a:bodyPr wrap="square" rtlCol="0">
            <a:spAutoFit/>
          </a:bodyPr>
          <a:lstStyle/>
          <a:p>
            <a:pPr algn="ctr"/>
            <a:r>
              <a:rPr kumimoji="1" lang="en-US" altLang="ja-JP" sz="2400" b="1" dirty="0" smtClean="0">
                <a:latin typeface="Calibri" charset="0"/>
                <a:ea typeface="Calibri" charset="0"/>
                <a:cs typeface="Calibri" charset="0"/>
              </a:rPr>
              <a:t>Publication Metrics and Success on the Academic Job Market</a:t>
            </a:r>
            <a:endParaRPr kumimoji="1" lang="ja-JP" altLang="en-US" sz="2400" b="1" dirty="0">
              <a:latin typeface="Calibri" charset="0"/>
              <a:ea typeface="Calibri" charset="0"/>
              <a:cs typeface="Calibri" charset="0"/>
            </a:endParaRPr>
          </a:p>
        </p:txBody>
      </p:sp>
      <p:sp>
        <p:nvSpPr>
          <p:cNvPr id="12" name="TextBox 11"/>
          <p:cNvSpPr txBox="1"/>
          <p:nvPr/>
        </p:nvSpPr>
        <p:spPr>
          <a:xfrm>
            <a:off x="971600" y="1953789"/>
            <a:ext cx="6912768" cy="338554"/>
          </a:xfrm>
          <a:prstGeom prst="rect">
            <a:avLst/>
          </a:prstGeom>
          <a:noFill/>
        </p:spPr>
        <p:txBody>
          <a:bodyPr wrap="square" rtlCol="0">
            <a:spAutoFit/>
          </a:bodyPr>
          <a:lstStyle/>
          <a:p>
            <a:pPr algn="ctr"/>
            <a:r>
              <a:rPr kumimoji="1" lang="en-US" altLang="ja-JP" sz="1600" dirty="0">
                <a:latin typeface="Calibri" charset="0"/>
                <a:ea typeface="Calibri" charset="0"/>
                <a:cs typeface="Calibri" charset="0"/>
              </a:rPr>
              <a:t>v</a:t>
            </a:r>
            <a:r>
              <a:rPr kumimoji="1" lang="en-US" altLang="ja-JP" sz="1600" dirty="0" smtClean="0">
                <a:latin typeface="Calibri" charset="0"/>
                <a:ea typeface="Calibri" charset="0"/>
                <a:cs typeface="Calibri" charset="0"/>
              </a:rPr>
              <a:t>an </a:t>
            </a:r>
            <a:r>
              <a:rPr kumimoji="1" lang="en-US" altLang="ja-JP" sz="1600" dirty="0" err="1" smtClean="0">
                <a:latin typeface="Calibri" charset="0"/>
                <a:ea typeface="Calibri" charset="0"/>
                <a:cs typeface="Calibri" charset="0"/>
              </a:rPr>
              <a:t>Dijk</a:t>
            </a:r>
            <a:r>
              <a:rPr kumimoji="1" lang="en-US" altLang="ja-JP" sz="1600" dirty="0" smtClean="0">
                <a:latin typeface="Calibri" charset="0"/>
                <a:ea typeface="Calibri" charset="0"/>
                <a:cs typeface="Calibri" charset="0"/>
              </a:rPr>
              <a:t> et al. </a:t>
            </a:r>
            <a:r>
              <a:rPr kumimoji="1" lang="en-US" altLang="ja-JP" sz="1600" i="1" dirty="0" smtClean="0">
                <a:latin typeface="Calibri" charset="0"/>
                <a:ea typeface="Calibri" charset="0"/>
                <a:cs typeface="Calibri" charset="0"/>
              </a:rPr>
              <a:t>Current Biology</a:t>
            </a:r>
            <a:r>
              <a:rPr kumimoji="1" lang="en-US" altLang="ja-JP" sz="1600" dirty="0" smtClean="0">
                <a:latin typeface="Calibri" charset="0"/>
                <a:ea typeface="Calibri" charset="0"/>
                <a:cs typeface="Calibri" charset="0"/>
              </a:rPr>
              <a:t>. 2014; 24: R516–R517. </a:t>
            </a:r>
            <a:endParaRPr kumimoji="1" lang="ja-JP" altLang="en-US" sz="1600" dirty="0">
              <a:latin typeface="Calibri" charset="0"/>
              <a:ea typeface="Calibri" charset="0"/>
              <a:cs typeface="Calibri" charset="0"/>
            </a:endParaRPr>
          </a:p>
        </p:txBody>
      </p:sp>
      <p:sp>
        <p:nvSpPr>
          <p:cNvPr id="13" name="Rounded Rectangle 12"/>
          <p:cNvSpPr/>
          <p:nvPr/>
        </p:nvSpPr>
        <p:spPr>
          <a:xfrm>
            <a:off x="1295636" y="2492896"/>
            <a:ext cx="6552728" cy="1224136"/>
          </a:xfrm>
          <a:prstGeom prst="roundRect">
            <a:avLst>
              <a:gd name="adj" fmla="val 15190"/>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spcBef>
                <a:spcPts val="0"/>
              </a:spcBef>
              <a:buFont typeface="Arial" panose="020B0604020202020204" pitchFamily="34" charset="0"/>
              <a:buChar char="•"/>
            </a:pPr>
            <a:r>
              <a:rPr kumimoji="1" lang="en-US" altLang="ja-JP" sz="2400" b="1" dirty="0" smtClean="0"/>
              <a:t>&gt;25,000 researchers in PubMed</a:t>
            </a:r>
          </a:p>
          <a:p>
            <a:pPr marL="342900" indent="-342900" algn="l">
              <a:spcBef>
                <a:spcPts val="0"/>
              </a:spcBef>
              <a:buFont typeface="Arial" panose="020B0604020202020204" pitchFamily="34" charset="0"/>
              <a:buChar char="•"/>
            </a:pPr>
            <a:r>
              <a:rPr kumimoji="1" lang="en-US" altLang="ja-JP" sz="2400" b="1" dirty="0" smtClean="0"/>
              <a:t>Determined which factors positively correlated with academic success</a:t>
            </a:r>
            <a:endParaRPr kumimoji="1" lang="ja-JP" altLang="en-US" sz="2400" b="1" dirty="0"/>
          </a:p>
        </p:txBody>
      </p:sp>
      <p:sp>
        <p:nvSpPr>
          <p:cNvPr id="14" name="Rounded Rectangle 13"/>
          <p:cNvSpPr/>
          <p:nvPr/>
        </p:nvSpPr>
        <p:spPr>
          <a:xfrm>
            <a:off x="2321700" y="4005064"/>
            <a:ext cx="4302528" cy="2016224"/>
          </a:xfrm>
          <a:prstGeom prst="roundRect">
            <a:avLst>
              <a:gd name="adj" fmla="val 12583"/>
            </a:avLst>
          </a:prstGeom>
          <a:solidFill>
            <a:schemeClr val="bg1"/>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l">
              <a:spcBef>
                <a:spcPts val="0"/>
              </a:spcBef>
              <a:buClr>
                <a:schemeClr val="tx2"/>
              </a:buClr>
              <a:buFont typeface="Arial"/>
              <a:buChar char="•"/>
            </a:pPr>
            <a:r>
              <a:rPr kumimoji="1" lang="en-US" altLang="ja-JP" sz="2400" b="1" dirty="0" smtClean="0">
                <a:solidFill>
                  <a:schemeClr val="tx1"/>
                </a:solidFill>
              </a:rPr>
              <a:t>Number of publications</a:t>
            </a:r>
          </a:p>
          <a:p>
            <a:pPr marL="342900" indent="-342900" algn="l">
              <a:spcBef>
                <a:spcPts val="0"/>
              </a:spcBef>
              <a:buClr>
                <a:schemeClr val="tx2"/>
              </a:buClr>
              <a:buFont typeface="Arial"/>
              <a:buChar char="•"/>
            </a:pPr>
            <a:r>
              <a:rPr kumimoji="1" lang="en-US" altLang="ja-JP" sz="2400" b="1" dirty="0" smtClean="0">
                <a:solidFill>
                  <a:schemeClr val="tx1"/>
                </a:solidFill>
              </a:rPr>
              <a:t>Impact factor of the journal</a:t>
            </a:r>
          </a:p>
          <a:p>
            <a:pPr marL="342900" indent="-342900" algn="l">
              <a:spcBef>
                <a:spcPts val="0"/>
              </a:spcBef>
              <a:buClr>
                <a:schemeClr val="tx2"/>
              </a:buClr>
              <a:buFont typeface="Arial"/>
              <a:buChar char="•"/>
            </a:pPr>
            <a:r>
              <a:rPr kumimoji="1" lang="en-US" altLang="ja-JP" sz="2400" b="1" dirty="0" smtClean="0">
                <a:solidFill>
                  <a:schemeClr val="tx1"/>
                </a:solidFill>
              </a:rPr>
              <a:t>Number of citations</a:t>
            </a:r>
          </a:p>
          <a:p>
            <a:pPr marL="342900" indent="-342900" algn="l">
              <a:spcBef>
                <a:spcPts val="0"/>
              </a:spcBef>
              <a:buClr>
                <a:schemeClr val="tx2"/>
              </a:buClr>
              <a:buFont typeface="Arial"/>
              <a:buChar char="•"/>
            </a:pPr>
            <a:r>
              <a:rPr kumimoji="1" lang="en-US" altLang="ja-JP" sz="2400" b="1" dirty="0" smtClean="0">
                <a:solidFill>
                  <a:schemeClr val="tx1"/>
                </a:solidFill>
              </a:rPr>
              <a:t>University ranking</a:t>
            </a:r>
          </a:p>
          <a:p>
            <a:pPr marL="342900" indent="-342900" algn="l">
              <a:spcBef>
                <a:spcPts val="0"/>
              </a:spcBef>
              <a:buClr>
                <a:schemeClr val="tx2"/>
              </a:buClr>
              <a:buFont typeface="Arial"/>
              <a:buChar char="•"/>
            </a:pPr>
            <a:r>
              <a:rPr kumimoji="1" lang="en-US" altLang="ja-JP" sz="2400" b="1" dirty="0" smtClean="0">
                <a:solidFill>
                  <a:schemeClr val="tx1"/>
                </a:solidFill>
              </a:rPr>
              <a:t>Gender</a:t>
            </a:r>
            <a:endParaRPr kumimoji="1" lang="ja-JP" altLang="en-US" sz="2400" b="1" dirty="0">
              <a:solidFill>
                <a:schemeClr val="tx1"/>
              </a:solidFill>
            </a:endParaRPr>
          </a:p>
        </p:txBody>
      </p:sp>
    </p:spTree>
    <p:extLst>
      <p:ext uri="{BB962C8B-B14F-4D97-AF65-F5344CB8AC3E}">
        <p14:creationId xmlns:p14="http://schemas.microsoft.com/office/powerpoint/2010/main" val="154949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fade">
                                      <p:cBhvr>
                                        <p:cTn id="7" dur="500"/>
                                        <p:tgtEl>
                                          <p:spTgt spid="1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500"/>
                                        <p:tgtEl>
                                          <p:spTgt spid="1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bg/>
                                          </p:spTgt>
                                        </p:tgtEl>
                                        <p:attrNameLst>
                                          <p:attrName>style.visibility</p:attrName>
                                        </p:attrNameLst>
                                      </p:cBhvr>
                                      <p:to>
                                        <p:strVal val="visible"/>
                                      </p:to>
                                    </p:set>
                                    <p:animEffect transition="in" filter="fade">
                                      <p:cBhvr>
                                        <p:cTn id="20" dur="500"/>
                                        <p:tgtEl>
                                          <p:spTgt spid="14">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fade">
                                      <p:cBhvr>
                                        <p:cTn id="23" dur="500"/>
                                        <p:tgtEl>
                                          <p:spTgt spid="1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xEl>
                                              <p:pRg st="1" end="1"/>
                                            </p:txEl>
                                          </p:spTgt>
                                        </p:tgtEl>
                                        <p:attrNameLst>
                                          <p:attrName>style.visibility</p:attrName>
                                        </p:attrNameLst>
                                      </p:cBhvr>
                                      <p:to>
                                        <p:strVal val="visible"/>
                                      </p:to>
                                    </p:set>
                                    <p:animEffect transition="in" filter="fade">
                                      <p:cBhvr>
                                        <p:cTn id="28" dur="500"/>
                                        <p:tgtEl>
                                          <p:spTgt spid="1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xEl>
                                              <p:pRg st="2" end="2"/>
                                            </p:txEl>
                                          </p:spTgt>
                                        </p:tgtEl>
                                        <p:attrNameLst>
                                          <p:attrName>style.visibility</p:attrName>
                                        </p:attrNameLst>
                                      </p:cBhvr>
                                      <p:to>
                                        <p:strVal val="visible"/>
                                      </p:to>
                                    </p:set>
                                    <p:animEffect transition="in" filter="fade">
                                      <p:cBhvr>
                                        <p:cTn id="33" dur="500"/>
                                        <p:tgtEl>
                                          <p:spTgt spid="1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xEl>
                                              <p:pRg st="3" end="3"/>
                                            </p:txEl>
                                          </p:spTgt>
                                        </p:tgtEl>
                                        <p:attrNameLst>
                                          <p:attrName>style.visibility</p:attrName>
                                        </p:attrNameLst>
                                      </p:cBhvr>
                                      <p:to>
                                        <p:strVal val="visible"/>
                                      </p:to>
                                    </p:set>
                                    <p:animEffect transition="in" filter="fade">
                                      <p:cBhvr>
                                        <p:cTn id="38" dur="500"/>
                                        <p:tgtEl>
                                          <p:spTgt spid="14">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
                                            <p:txEl>
                                              <p:pRg st="4" end="4"/>
                                            </p:txEl>
                                          </p:spTgt>
                                        </p:tgtEl>
                                        <p:attrNameLst>
                                          <p:attrName>style.visibility</p:attrName>
                                        </p:attrNameLst>
                                      </p:cBhvr>
                                      <p:to>
                                        <p:strVal val="visible"/>
                                      </p:to>
                                    </p:set>
                                    <p:animEffect transition="in" filter="fade">
                                      <p:cBhvr>
                                        <p:cTn id="43" dur="500"/>
                                        <p:tgtEl>
                                          <p:spTgt spid="14">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mph" presetSubtype="0" nodeType="clickEffect">
                                  <p:stCondLst>
                                    <p:cond delay="0"/>
                                  </p:stCondLst>
                                  <p:childTnLst>
                                    <p:set>
                                      <p:cBhvr rctx="PPT">
                                        <p:cTn id="47" dur="indefinite"/>
                                        <p:tgtEl>
                                          <p:spTgt spid="14">
                                            <p:txEl>
                                              <p:pRg st="3" end="3"/>
                                            </p:txEl>
                                          </p:spTgt>
                                        </p:tgtEl>
                                        <p:attrNameLst>
                                          <p:attrName>style.opacity</p:attrName>
                                        </p:attrNameLst>
                                      </p:cBhvr>
                                      <p:to>
                                        <p:strVal val="0.5"/>
                                      </p:to>
                                    </p:set>
                                    <p:animEffect filter="image" prLst="opacity: 0.5">
                                      <p:cBhvr rctx="IE">
                                        <p:cTn id="48" dur="indefinite"/>
                                        <p:tgtEl>
                                          <p:spTgt spid="14">
                                            <p:txEl>
                                              <p:pRg st="3" end="3"/>
                                            </p:txEl>
                                          </p:spTgt>
                                        </p:tgtEl>
                                      </p:cBhvr>
                                    </p:animEffect>
                                  </p:childTnLst>
                                </p:cTn>
                              </p:par>
                              <p:par>
                                <p:cTn id="49" presetID="9" presetClass="emph" presetSubtype="0" nodeType="withEffect">
                                  <p:stCondLst>
                                    <p:cond delay="0"/>
                                  </p:stCondLst>
                                  <p:childTnLst>
                                    <p:set>
                                      <p:cBhvr rctx="PPT">
                                        <p:cTn id="50" dur="indefinite"/>
                                        <p:tgtEl>
                                          <p:spTgt spid="14">
                                            <p:txEl>
                                              <p:pRg st="4" end="4"/>
                                            </p:txEl>
                                          </p:spTgt>
                                        </p:tgtEl>
                                        <p:attrNameLst>
                                          <p:attrName>style.opacity</p:attrName>
                                        </p:attrNameLst>
                                      </p:cBhvr>
                                      <p:to>
                                        <p:strVal val="0.5"/>
                                      </p:to>
                                    </p:set>
                                    <p:animEffect filter="image" prLst="opacity: 0.5">
                                      <p:cBhvr rctx="IE">
                                        <p:cTn id="51" dur="indefinite"/>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animBg="1"/>
      <p:bldP spid="14" grpId="0" uiExpand="1" build="p"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1460" y="728640"/>
            <a:ext cx="8461888" cy="304699"/>
          </a:xfrm>
        </p:spPr>
        <p:txBody>
          <a:bodyPr>
            <a:noAutofit/>
          </a:bodyPr>
          <a:lstStyle/>
          <a:p>
            <a:r>
              <a:rPr lang="de-DE" sz="3200" dirty="0" smtClean="0"/>
              <a:t>Write an </a:t>
            </a:r>
            <a:r>
              <a:rPr lang="de-DE" sz="3200" dirty="0" err="1" smtClean="0"/>
              <a:t>impressive</a:t>
            </a:r>
            <a:r>
              <a:rPr lang="de-DE" sz="3200" dirty="0" smtClean="0"/>
              <a:t> </a:t>
            </a:r>
            <a:r>
              <a:rPr lang="de-DE" sz="3200" dirty="0" err="1" smtClean="0"/>
              <a:t>cover</a:t>
            </a:r>
            <a:r>
              <a:rPr lang="de-DE" sz="3200" dirty="0" smtClean="0"/>
              <a:t> </a:t>
            </a:r>
            <a:r>
              <a:rPr lang="de-DE" sz="3200" dirty="0" err="1" smtClean="0"/>
              <a:t>letter</a:t>
            </a:r>
            <a:endParaRPr lang="de-DE" sz="3200" dirty="0"/>
          </a:p>
        </p:txBody>
      </p:sp>
      <p:sp>
        <p:nvSpPr>
          <p:cNvPr id="19" name="Rounded Rectangle 18"/>
          <p:cNvSpPr/>
          <p:nvPr/>
        </p:nvSpPr>
        <p:spPr>
          <a:xfrm>
            <a:off x="127061" y="2618892"/>
            <a:ext cx="8879090" cy="830997"/>
          </a:xfrm>
          <a:prstGeom prst="roundRect">
            <a:avLst>
              <a:gd name="adj" fmla="val 8556"/>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sp>
        <p:nvSpPr>
          <p:cNvPr id="20" name="Rounded Rectangle 19"/>
          <p:cNvSpPr/>
          <p:nvPr/>
        </p:nvSpPr>
        <p:spPr>
          <a:xfrm>
            <a:off x="127061" y="3528437"/>
            <a:ext cx="8879090" cy="1198817"/>
          </a:xfrm>
          <a:prstGeom prst="roundRect">
            <a:avLst>
              <a:gd name="adj" fmla="val 7707"/>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sp>
        <p:nvSpPr>
          <p:cNvPr id="21" name="Rounded Rectangle 20"/>
          <p:cNvSpPr/>
          <p:nvPr/>
        </p:nvSpPr>
        <p:spPr>
          <a:xfrm>
            <a:off x="127061" y="4814016"/>
            <a:ext cx="8879090" cy="921383"/>
          </a:xfrm>
          <a:prstGeom prst="roundRect">
            <a:avLst>
              <a:gd name="adj" fmla="val 10013"/>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sp>
        <p:nvSpPr>
          <p:cNvPr id="22" name="Rectangle 1"/>
          <p:cNvSpPr>
            <a:spLocks noChangeArrowheads="1"/>
          </p:cNvSpPr>
          <p:nvPr/>
        </p:nvSpPr>
        <p:spPr bwMode="auto">
          <a:xfrm>
            <a:off x="194610" y="1827958"/>
            <a:ext cx="7315540" cy="3893374"/>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lvl="0" algn="just" eaLnBrk="0" fontAlgn="base" hangingPunct="0">
              <a:spcBef>
                <a:spcPts val="0"/>
              </a:spcBef>
              <a:spcAft>
                <a:spcPct val="0"/>
              </a:spcAft>
            </a:pPr>
            <a:r>
              <a:rPr kumimoji="0" lang="en-US" sz="1100" b="0" i="0" u="none" strike="noStrike" cap="none" normalizeH="0" baseline="0" dirty="0" smtClean="0">
                <a:ln>
                  <a:noFill/>
                </a:ln>
                <a:solidFill>
                  <a:schemeClr val="tx2">
                    <a:lumMod val="75000"/>
                  </a:schemeClr>
                </a:solidFill>
                <a:effectLst/>
                <a:latin typeface="Calibri" charset="0"/>
                <a:ea typeface="Calibri" charset="0"/>
                <a:cs typeface="Calibri" charset="0"/>
              </a:rPr>
              <a:t>Dear </a:t>
            </a:r>
            <a:r>
              <a:rPr kumimoji="0" lang="en-US" sz="1100" b="0" i="0" u="none" strike="noStrike" cap="none" normalizeH="0" baseline="0" dirty="0" err="1" smtClean="0">
                <a:ln>
                  <a:noFill/>
                </a:ln>
                <a:solidFill>
                  <a:schemeClr val="tx2">
                    <a:lumMod val="75000"/>
                  </a:schemeClr>
                </a:solidFill>
                <a:effectLst/>
                <a:latin typeface="Calibri" charset="0"/>
                <a:ea typeface="Calibri" charset="0"/>
                <a:cs typeface="Calibri" charset="0"/>
              </a:rPr>
              <a:t>Dr</a:t>
            </a:r>
            <a:r>
              <a:rPr kumimoji="0" lang="en-US" sz="1100" b="0" i="0" u="none" strike="noStrike" cap="none" normalizeH="0" baseline="0" dirty="0" smtClean="0">
                <a:ln>
                  <a:noFill/>
                </a:ln>
                <a:solidFill>
                  <a:schemeClr val="tx2">
                    <a:lumMod val="75000"/>
                  </a:schemeClr>
                </a:solidFill>
                <a:effectLst/>
                <a:latin typeface="Calibri" charset="0"/>
                <a:ea typeface="Calibri" charset="0"/>
                <a:cs typeface="Calibri" charset="0"/>
              </a:rPr>
              <a:t> </a:t>
            </a:r>
            <a:r>
              <a:rPr lang="en-US" altLang="zh-CN" sz="1100" dirty="0" err="1">
                <a:solidFill>
                  <a:schemeClr val="tx2">
                    <a:lumMod val="75000"/>
                  </a:schemeClr>
                </a:solidFill>
                <a:latin typeface="Calibri" charset="0"/>
                <a:ea typeface="Calibri" charset="0"/>
                <a:cs typeface="Calibri" charset="0"/>
              </a:rPr>
              <a:t>García-Fernández</a:t>
            </a:r>
            <a:r>
              <a:rPr kumimoji="0" lang="en-US" sz="1100" b="0" i="0" u="none" strike="noStrike" cap="none" normalizeH="0" baseline="0" dirty="0" smtClean="0">
                <a:ln>
                  <a:noFill/>
                </a:ln>
                <a:solidFill>
                  <a:schemeClr val="tx2">
                    <a:lumMod val="75000"/>
                  </a:schemeClr>
                </a:solidFill>
                <a:effectLst/>
                <a:latin typeface="Calibri" charset="0"/>
                <a:ea typeface="Calibri" charset="0"/>
                <a:cs typeface="Calibri" charset="0"/>
              </a:rPr>
              <a:t>,</a:t>
            </a:r>
          </a:p>
          <a:p>
            <a:pPr marR="0" lvl="0" indent="0" algn="just" defTabSz="914400" rtl="0" eaLnBrk="0" fontAlgn="base" latinLnBrk="0" hangingPunct="0">
              <a:spcBef>
                <a:spcPts val="0"/>
              </a:spcBef>
              <a:spcAft>
                <a:spcPct val="0"/>
              </a:spcAft>
              <a:buClrTx/>
              <a:buSzTx/>
              <a:buFontTx/>
              <a:buNone/>
              <a:tabLst/>
            </a:pPr>
            <a:endParaRPr kumimoji="0" lang="en-US" sz="1100" b="0" i="0" u="none" strike="noStrike" cap="none" normalizeH="0" baseline="0" dirty="0" smtClean="0">
              <a:ln>
                <a:noFill/>
              </a:ln>
              <a:solidFill>
                <a:schemeClr val="tx2">
                  <a:lumMod val="75000"/>
                </a:schemeClr>
              </a:solidFill>
              <a:effectLst/>
              <a:latin typeface="Calibri" charset="0"/>
              <a:ea typeface="Calibri" charset="0"/>
              <a:cs typeface="Calibri" charset="0"/>
            </a:endParaRPr>
          </a:p>
          <a:p>
            <a:pPr lvl="0" algn="just" eaLnBrk="0" fontAlgn="base" hangingPunct="0">
              <a:spcBef>
                <a:spcPts val="0"/>
              </a:spcBef>
              <a:spcAft>
                <a:spcPct val="0"/>
              </a:spcAft>
            </a:pPr>
            <a:r>
              <a:rPr lang="en-NZ" sz="1100" dirty="0">
                <a:solidFill>
                  <a:schemeClr val="tx2">
                    <a:lumMod val="75000"/>
                  </a:schemeClr>
                </a:solidFill>
                <a:latin typeface="Calibri" charset="0"/>
                <a:ea typeface="Calibri" charset="0"/>
                <a:cs typeface="Calibri" charset="0"/>
              </a:rPr>
              <a:t>Please find enclosed our manuscript entitled </a:t>
            </a:r>
            <a:r>
              <a:rPr lang="en-NZ" sz="1100" dirty="0" smtClean="0">
                <a:solidFill>
                  <a:schemeClr val="tx2">
                    <a:lumMod val="75000"/>
                  </a:schemeClr>
                </a:solidFill>
                <a:latin typeface="Calibri" charset="0"/>
                <a:ea typeface="Calibri" charset="0"/>
                <a:cs typeface="Calibri" charset="0"/>
              </a:rPr>
              <a:t>“</a:t>
            </a:r>
            <a:r>
              <a:rPr lang="en-US" altLang="zh-CN" sz="1100" dirty="0">
                <a:solidFill>
                  <a:schemeClr val="tx2">
                    <a:lumMod val="75000"/>
                  </a:schemeClr>
                </a:solidFill>
                <a:latin typeface="Calibri" charset="0"/>
                <a:ea typeface="Calibri" charset="0"/>
                <a:cs typeface="Calibri" charset="0"/>
              </a:rPr>
              <a:t>Prediction of the largest peak nonlinear seismic response of asymmetric structures under bi-directional excitation</a:t>
            </a:r>
            <a:r>
              <a:rPr lang="en-NZ" sz="1100" dirty="0" smtClean="0">
                <a:solidFill>
                  <a:schemeClr val="tx2">
                    <a:lumMod val="75000"/>
                  </a:schemeClr>
                </a:solidFill>
                <a:latin typeface="Calibri" charset="0"/>
                <a:ea typeface="Calibri" charset="0"/>
                <a:cs typeface="Calibri" charset="0"/>
              </a:rPr>
              <a:t>,” </a:t>
            </a:r>
            <a:r>
              <a:rPr lang="en-NZ" sz="1100" dirty="0">
                <a:solidFill>
                  <a:schemeClr val="tx2">
                    <a:lumMod val="75000"/>
                  </a:schemeClr>
                </a:solidFill>
                <a:latin typeface="Calibri" charset="0"/>
                <a:ea typeface="Calibri" charset="0"/>
                <a:cs typeface="Calibri" charset="0"/>
              </a:rPr>
              <a:t>which we would like to submit for publication as </a:t>
            </a:r>
            <a:r>
              <a:rPr lang="en-NZ" sz="1100" dirty="0" smtClean="0">
                <a:solidFill>
                  <a:schemeClr val="tx2">
                    <a:lumMod val="75000"/>
                  </a:schemeClr>
                </a:solidFill>
                <a:latin typeface="Calibri" charset="0"/>
                <a:ea typeface="Calibri" charset="0"/>
                <a:cs typeface="Calibri" charset="0"/>
              </a:rPr>
              <a:t>an Original Article in </a:t>
            </a:r>
            <a:r>
              <a:rPr lang="en-NZ" sz="1100" dirty="0">
                <a:solidFill>
                  <a:schemeClr val="tx2">
                    <a:lumMod val="75000"/>
                  </a:schemeClr>
                </a:solidFill>
                <a:latin typeface="Calibri" charset="0"/>
                <a:ea typeface="Calibri" charset="0"/>
                <a:cs typeface="Calibri" charset="0"/>
              </a:rPr>
              <a:t>the </a:t>
            </a:r>
            <a:r>
              <a:rPr lang="en-NZ" sz="1100" i="1" dirty="0" smtClean="0">
                <a:solidFill>
                  <a:schemeClr val="tx2">
                    <a:lumMod val="75000"/>
                  </a:schemeClr>
                </a:solidFill>
                <a:latin typeface="Calibri" charset="0"/>
                <a:ea typeface="Calibri" charset="0"/>
                <a:cs typeface="Calibri" charset="0"/>
              </a:rPr>
              <a:t>Journal of Seismology</a:t>
            </a:r>
            <a:r>
              <a:rPr lang="en-NZ" sz="1100" dirty="0" smtClean="0">
                <a:solidFill>
                  <a:schemeClr val="tx2">
                    <a:lumMod val="75000"/>
                  </a:schemeClr>
                </a:solidFill>
                <a:latin typeface="Calibri" charset="0"/>
                <a:ea typeface="Calibri" charset="0"/>
                <a:cs typeface="Calibri" charset="0"/>
              </a:rPr>
              <a:t>.</a:t>
            </a:r>
            <a:r>
              <a:rPr kumimoji="0" lang="en-US" sz="1100" b="0" i="0" u="none" strike="noStrike" cap="none" normalizeH="0" baseline="0" dirty="0" smtClean="0">
                <a:ln>
                  <a:noFill/>
                </a:ln>
                <a:solidFill>
                  <a:schemeClr val="tx2">
                    <a:lumMod val="75000"/>
                  </a:schemeClr>
                </a:solidFill>
                <a:effectLst/>
                <a:latin typeface="Calibri" charset="0"/>
                <a:ea typeface="Calibri" charset="0"/>
                <a:cs typeface="Calibri" charset="0"/>
              </a:rPr>
              <a:t> </a:t>
            </a:r>
          </a:p>
          <a:p>
            <a:pPr marR="0" lvl="0" indent="0" algn="just" defTabSz="914400" rtl="0" eaLnBrk="0" fontAlgn="base" latinLnBrk="0" hangingPunct="0">
              <a:spcBef>
                <a:spcPts val="0"/>
              </a:spcBef>
              <a:spcAft>
                <a:spcPct val="0"/>
              </a:spcAft>
              <a:buClrTx/>
              <a:buSzTx/>
              <a:buFontTx/>
              <a:buNone/>
              <a:tabLst/>
            </a:pPr>
            <a:endParaRPr kumimoji="0" lang="en-US" sz="1100" b="0" i="0" u="none" strike="noStrike" cap="none" normalizeH="0" baseline="0" dirty="0" smtClean="0">
              <a:ln>
                <a:noFill/>
              </a:ln>
              <a:solidFill>
                <a:schemeClr val="tx2">
                  <a:lumMod val="75000"/>
                </a:schemeClr>
              </a:solidFill>
              <a:effectLst/>
              <a:latin typeface="Calibri" charset="0"/>
              <a:ea typeface="Calibri" charset="0"/>
              <a:cs typeface="Calibri" charset="0"/>
            </a:endParaRPr>
          </a:p>
          <a:p>
            <a:pPr algn="just">
              <a:spcBef>
                <a:spcPts val="0"/>
              </a:spcBef>
            </a:pPr>
            <a:r>
              <a:rPr lang="en-US" altLang="zh-CN" sz="1100" dirty="0">
                <a:solidFill>
                  <a:schemeClr val="bg1"/>
                </a:solidFill>
                <a:latin typeface="Calibri" charset="0"/>
                <a:ea typeface="Calibri" charset="0"/>
                <a:cs typeface="Calibri" charset="0"/>
              </a:rPr>
              <a:t>Assessing the seismic performance of asymmetric structures is challenging because of their elevation irregularities. Various methods have been proposed to estimate the peak response of asymmetric structures to seismic motion, with considerable progress seen over recent decades in methods that combine non-linear static (pushover) analysis of a multi-degree-of-freedom (MDOF) mathematical model with the response spectrum analysis of an equivalent single-degree-of-freedom (SDOF) model</a:t>
            </a:r>
            <a:r>
              <a:rPr lang="en-US" altLang="zh-CN" sz="1100" dirty="0" smtClean="0">
                <a:solidFill>
                  <a:schemeClr val="bg1"/>
                </a:solidFill>
                <a:latin typeface="Calibri" charset="0"/>
                <a:ea typeface="Calibri" charset="0"/>
                <a:cs typeface="Calibri" charset="0"/>
              </a:rPr>
              <a:t>.</a:t>
            </a:r>
          </a:p>
          <a:p>
            <a:pPr algn="just">
              <a:spcBef>
                <a:spcPts val="0"/>
              </a:spcBef>
            </a:pPr>
            <a:endParaRPr kumimoji="0" lang="en-US" sz="1100" b="0" i="0" u="none" strike="noStrike" cap="none" normalizeH="0" baseline="0" dirty="0" smtClean="0">
              <a:ln>
                <a:noFill/>
              </a:ln>
              <a:solidFill>
                <a:schemeClr val="bg1"/>
              </a:solidFill>
              <a:effectLst/>
              <a:latin typeface="Calibri" charset="0"/>
              <a:ea typeface="Calibri" charset="0"/>
              <a:cs typeface="Calibri" charset="0"/>
            </a:endParaRPr>
          </a:p>
          <a:p>
            <a:pPr algn="just">
              <a:spcBef>
                <a:spcPts val="0"/>
              </a:spcBef>
            </a:pPr>
            <a:r>
              <a:rPr lang="en-US" altLang="zh-CN" sz="1100" dirty="0">
                <a:solidFill>
                  <a:schemeClr val="bg1"/>
                </a:solidFill>
                <a:latin typeface="Calibri" charset="0"/>
                <a:ea typeface="Calibri" charset="0"/>
                <a:cs typeface="Calibri" charset="0"/>
              </a:rPr>
              <a:t>In this study, we improve an earlier nonlinear analysis method by determining the nonlinear properties of two independent equivalent SDOF models based on the principal direction of the first modal response of the structure in each nonlinear stage. This is determined based on the results of the pushover analysis of the structure. The largest peak response is then estimated by combining the analysis of the two modal responses. Previous methods rely on the elastic mode shape for estimating the seismic response, where a change in mode shape can markedly alter the results. By contrast, the current method takes into account changes in the principal direction of the first modal response, allowing for a more reliable estimation of the response of asymmetric structures to ground motion acting at an arbitrary angle of incidence</a:t>
            </a:r>
            <a:r>
              <a:rPr lang="en-US" altLang="zh-CN" sz="1100" dirty="0" smtClean="0">
                <a:solidFill>
                  <a:schemeClr val="bg1"/>
                </a:solidFill>
                <a:latin typeface="Calibri" charset="0"/>
                <a:ea typeface="Calibri" charset="0"/>
                <a:cs typeface="Calibri" charset="0"/>
              </a:rPr>
              <a:t>.</a:t>
            </a:r>
          </a:p>
          <a:p>
            <a:pPr algn="just">
              <a:spcBef>
                <a:spcPts val="0"/>
              </a:spcBef>
            </a:pPr>
            <a:endParaRPr kumimoji="0" lang="en-US" sz="1100" b="0" i="0" u="none" strike="noStrike" cap="none" normalizeH="0" baseline="0" dirty="0" smtClean="0">
              <a:ln>
                <a:noFill/>
              </a:ln>
              <a:solidFill>
                <a:schemeClr val="bg1"/>
              </a:solidFill>
              <a:effectLst/>
              <a:latin typeface="Calibri" charset="0"/>
              <a:ea typeface="Calibri" charset="0"/>
              <a:cs typeface="Calibri" charset="0"/>
            </a:endParaRPr>
          </a:p>
          <a:p>
            <a:pPr algn="just">
              <a:spcBef>
                <a:spcPts val="0"/>
              </a:spcBef>
            </a:pPr>
            <a:r>
              <a:rPr lang="en-US" altLang="zh-CN" sz="1100" dirty="0">
                <a:solidFill>
                  <a:schemeClr val="bg1"/>
                </a:solidFill>
                <a:latin typeface="Calibri" charset="0"/>
                <a:ea typeface="Calibri" charset="0"/>
                <a:cs typeface="Calibri" charset="0"/>
              </a:rPr>
              <a:t>We believe the findings presented here would be of considerable interest to the readers of the </a:t>
            </a:r>
            <a:r>
              <a:rPr lang="en-US" altLang="zh-CN" sz="1100" i="1" dirty="0">
                <a:solidFill>
                  <a:schemeClr val="bg1"/>
                </a:solidFill>
                <a:latin typeface="Calibri" charset="0"/>
                <a:ea typeface="Calibri" charset="0"/>
                <a:cs typeface="Calibri" charset="0"/>
              </a:rPr>
              <a:t>Journal of Seismology</a:t>
            </a:r>
            <a:r>
              <a:rPr lang="en-US" altLang="zh-CN" sz="1100" dirty="0">
                <a:solidFill>
                  <a:schemeClr val="bg1"/>
                </a:solidFill>
                <a:latin typeface="Calibri" charset="0"/>
                <a:ea typeface="Calibri" charset="0"/>
                <a:cs typeface="Calibri" charset="0"/>
              </a:rPr>
              <a:t>. The implementation of seismic performance evaluation is expanding worldwide, and the evaluation methods are improving with the progress of computational methods. These recent advancements, including those presented here, have implications in many fields related to seismology including building engineering, mining and exploration, and seismic hazards, all of which are of interest to your readers.</a:t>
            </a:r>
            <a:endParaRPr lang="en-US" sz="1100" dirty="0">
              <a:solidFill>
                <a:schemeClr val="bg1"/>
              </a:solidFill>
              <a:latin typeface="Calibri" charset="0"/>
              <a:ea typeface="Calibri" charset="0"/>
              <a:cs typeface="Calibri" charset="0"/>
            </a:endParaRPr>
          </a:p>
        </p:txBody>
      </p:sp>
      <p:sp>
        <p:nvSpPr>
          <p:cNvPr id="23" name="正方形/長方形 5"/>
          <p:cNvSpPr/>
          <p:nvPr/>
        </p:nvSpPr>
        <p:spPr>
          <a:xfrm>
            <a:off x="234363" y="2124346"/>
            <a:ext cx="7239051" cy="1000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US" dirty="0"/>
          </a:p>
        </p:txBody>
      </p:sp>
      <p:sp>
        <p:nvSpPr>
          <p:cNvPr id="24" name="正方形/長方形 6"/>
          <p:cNvSpPr/>
          <p:nvPr/>
        </p:nvSpPr>
        <p:spPr>
          <a:xfrm>
            <a:off x="234363" y="3225798"/>
            <a:ext cx="7239051" cy="1143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endParaRPr lang="en-US" dirty="0"/>
          </a:p>
        </p:txBody>
      </p:sp>
      <p:sp>
        <p:nvSpPr>
          <p:cNvPr id="25" name="テキスト ボックス 8"/>
          <p:cNvSpPr txBox="1"/>
          <p:nvPr/>
        </p:nvSpPr>
        <p:spPr>
          <a:xfrm>
            <a:off x="7543800" y="2635761"/>
            <a:ext cx="1428728" cy="830997"/>
          </a:xfrm>
          <a:prstGeom prst="rect">
            <a:avLst/>
          </a:prstGeom>
          <a:noFill/>
        </p:spPr>
        <p:txBody>
          <a:bodyPr wrap="square" rtlCol="0">
            <a:spAutoFit/>
          </a:bodyPr>
          <a:lstStyle/>
          <a:p>
            <a:pPr algn="ctr">
              <a:spcBef>
                <a:spcPts val="0"/>
              </a:spcBef>
            </a:pPr>
            <a:r>
              <a:rPr lang="en-US" sz="1600" b="1" dirty="0" smtClean="0">
                <a:solidFill>
                  <a:schemeClr val="bg2"/>
                </a:solidFill>
                <a:latin typeface="+mn-lt"/>
              </a:rPr>
              <a:t>Why study needs to be done</a:t>
            </a:r>
            <a:endParaRPr lang="en-US" sz="1600" b="1" dirty="0">
              <a:solidFill>
                <a:schemeClr val="bg2"/>
              </a:solidFill>
              <a:latin typeface="+mn-lt"/>
            </a:endParaRPr>
          </a:p>
        </p:txBody>
      </p:sp>
      <p:sp>
        <p:nvSpPr>
          <p:cNvPr id="26" name="テキスト ボックス 9"/>
          <p:cNvSpPr txBox="1"/>
          <p:nvPr/>
        </p:nvSpPr>
        <p:spPr>
          <a:xfrm>
            <a:off x="7528961" y="3704274"/>
            <a:ext cx="1468233" cy="830997"/>
          </a:xfrm>
          <a:prstGeom prst="rect">
            <a:avLst/>
          </a:prstGeom>
          <a:noFill/>
        </p:spPr>
        <p:txBody>
          <a:bodyPr wrap="square" rtlCol="0">
            <a:spAutoFit/>
          </a:bodyPr>
          <a:lstStyle/>
          <a:p>
            <a:pPr algn="ctr">
              <a:spcBef>
                <a:spcPts val="0"/>
              </a:spcBef>
            </a:pPr>
            <a:r>
              <a:rPr lang="en-US" sz="1600" b="1" dirty="0" smtClean="0">
                <a:solidFill>
                  <a:schemeClr val="bg2"/>
                </a:solidFill>
                <a:latin typeface="+mn-lt"/>
              </a:rPr>
              <a:t>What was done and what was  found</a:t>
            </a:r>
            <a:endParaRPr lang="en-US" sz="1600" b="1" dirty="0">
              <a:solidFill>
                <a:schemeClr val="bg2"/>
              </a:solidFill>
              <a:latin typeface="+mn-lt"/>
            </a:endParaRPr>
          </a:p>
        </p:txBody>
      </p:sp>
      <p:sp>
        <p:nvSpPr>
          <p:cNvPr id="27" name="テキスト ボックス 11"/>
          <p:cNvSpPr txBox="1"/>
          <p:nvPr/>
        </p:nvSpPr>
        <p:spPr>
          <a:xfrm>
            <a:off x="7510150" y="4840143"/>
            <a:ext cx="1566293" cy="830997"/>
          </a:xfrm>
          <a:prstGeom prst="rect">
            <a:avLst/>
          </a:prstGeom>
          <a:noFill/>
        </p:spPr>
        <p:txBody>
          <a:bodyPr wrap="square" rtlCol="0">
            <a:spAutoFit/>
          </a:bodyPr>
          <a:lstStyle/>
          <a:p>
            <a:pPr algn="ctr">
              <a:spcBef>
                <a:spcPts val="0"/>
              </a:spcBef>
            </a:pPr>
            <a:r>
              <a:rPr lang="en-US" sz="1600" b="1" dirty="0" smtClean="0">
                <a:solidFill>
                  <a:schemeClr val="bg2"/>
                </a:solidFill>
                <a:latin typeface="+mn-lt"/>
              </a:rPr>
              <a:t>Interest to journal’s readers</a:t>
            </a:r>
            <a:endParaRPr lang="en-US" sz="1600" b="1" dirty="0">
              <a:solidFill>
                <a:schemeClr val="bg2"/>
              </a:solidFill>
              <a:latin typeface="+mn-lt"/>
            </a:endParaRPr>
          </a:p>
        </p:txBody>
      </p:sp>
      <p:sp>
        <p:nvSpPr>
          <p:cNvPr id="28" name="角丸四角形 16"/>
          <p:cNvSpPr/>
          <p:nvPr/>
        </p:nvSpPr>
        <p:spPr>
          <a:xfrm>
            <a:off x="4938431" y="2346072"/>
            <a:ext cx="930016" cy="175571"/>
          </a:xfrm>
          <a:prstGeom prst="roundRect">
            <a:avLst/>
          </a:prstGeom>
          <a:noFill/>
          <a:ln w="28575">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kumimoji="1" lang="ja-JP" altLang="en-US"/>
          </a:p>
        </p:txBody>
      </p:sp>
      <p:sp>
        <p:nvSpPr>
          <p:cNvPr id="29" name="角丸四角形 19"/>
          <p:cNvSpPr/>
          <p:nvPr/>
        </p:nvSpPr>
        <p:spPr>
          <a:xfrm>
            <a:off x="457503" y="1826202"/>
            <a:ext cx="1315416" cy="208908"/>
          </a:xfrm>
          <a:prstGeom prst="roundRect">
            <a:avLst/>
          </a:prstGeom>
          <a:noFill/>
          <a:ln w="28575">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kumimoji="1" lang="ja-JP" altLang="en-US"/>
          </a:p>
        </p:txBody>
      </p:sp>
      <p:sp>
        <p:nvSpPr>
          <p:cNvPr id="30" name="角丸四角形 12"/>
          <p:cNvSpPr/>
          <p:nvPr/>
        </p:nvSpPr>
        <p:spPr>
          <a:xfrm>
            <a:off x="2484071" y="1629131"/>
            <a:ext cx="1600200" cy="316132"/>
          </a:xfrm>
          <a:prstGeom prst="round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r>
              <a:rPr kumimoji="1" lang="en-US" altLang="ja-JP" dirty="0" smtClean="0"/>
              <a:t>Editor’s name</a:t>
            </a:r>
            <a:endParaRPr kumimoji="1" lang="ja-JP" altLang="en-US" dirty="0"/>
          </a:p>
        </p:txBody>
      </p:sp>
      <p:sp>
        <p:nvSpPr>
          <p:cNvPr id="31" name="角丸四角形 20"/>
          <p:cNvSpPr/>
          <p:nvPr/>
        </p:nvSpPr>
        <p:spPr>
          <a:xfrm>
            <a:off x="5704767" y="1672676"/>
            <a:ext cx="1792352" cy="316132"/>
          </a:xfrm>
          <a:prstGeom prst="round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r>
              <a:rPr kumimoji="1" lang="en-US" altLang="ja-JP" dirty="0" smtClean="0"/>
              <a:t>Manuscript title</a:t>
            </a:r>
            <a:endParaRPr kumimoji="1" lang="ja-JP" altLang="en-US" dirty="0"/>
          </a:p>
        </p:txBody>
      </p:sp>
      <p:sp>
        <p:nvSpPr>
          <p:cNvPr id="32" name="角丸四角形 21"/>
          <p:cNvSpPr/>
          <p:nvPr/>
        </p:nvSpPr>
        <p:spPr>
          <a:xfrm>
            <a:off x="7551572" y="2302791"/>
            <a:ext cx="1420956" cy="281265"/>
          </a:xfrm>
          <a:prstGeom prst="round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r>
              <a:rPr kumimoji="1" lang="en-US" altLang="ja-JP" dirty="0" smtClean="0"/>
              <a:t>Article type</a:t>
            </a:r>
            <a:endParaRPr kumimoji="1" lang="ja-JP" altLang="en-US" dirty="0"/>
          </a:p>
        </p:txBody>
      </p:sp>
      <p:cxnSp>
        <p:nvCxnSpPr>
          <p:cNvPr id="33" name="直線矢印コネクタ 15"/>
          <p:cNvCxnSpPr>
            <a:stCxn id="29" idx="3"/>
          </p:cNvCxnSpPr>
          <p:nvPr/>
        </p:nvCxnSpPr>
        <p:spPr>
          <a:xfrm flipV="1">
            <a:off x="1772919" y="1774332"/>
            <a:ext cx="639144" cy="156324"/>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34" name="直線矢印コネクタ 23"/>
          <p:cNvCxnSpPr>
            <a:stCxn id="41" idx="0"/>
          </p:cNvCxnSpPr>
          <p:nvPr/>
        </p:nvCxnSpPr>
        <p:spPr>
          <a:xfrm flipV="1">
            <a:off x="5136847" y="1843919"/>
            <a:ext cx="488343" cy="324516"/>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37" name="直線矢印コネクタ 25"/>
          <p:cNvCxnSpPr/>
          <p:nvPr/>
        </p:nvCxnSpPr>
        <p:spPr>
          <a:xfrm>
            <a:off x="5868447" y="2424600"/>
            <a:ext cx="1660514" cy="14268"/>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38" name="角丸四角形 27"/>
          <p:cNvSpPr/>
          <p:nvPr/>
        </p:nvSpPr>
        <p:spPr>
          <a:xfrm>
            <a:off x="2623074" y="5866308"/>
            <a:ext cx="647700" cy="182708"/>
          </a:xfrm>
          <a:prstGeom prst="roundRect">
            <a:avLst/>
          </a:prstGeom>
          <a:noFill/>
          <a:ln w="28575">
            <a:solidFill>
              <a:srgbClr val="512AAD"/>
            </a:solid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kumimoji="1" lang="ja-JP" altLang="en-US"/>
          </a:p>
        </p:txBody>
      </p:sp>
      <p:sp>
        <p:nvSpPr>
          <p:cNvPr id="39" name="角丸四角形 28"/>
          <p:cNvSpPr/>
          <p:nvPr/>
        </p:nvSpPr>
        <p:spPr>
          <a:xfrm>
            <a:off x="5410201" y="5807260"/>
            <a:ext cx="2402159" cy="291663"/>
          </a:xfrm>
          <a:prstGeom prst="roundRect">
            <a:avLst/>
          </a:prstGeom>
          <a:solidFill>
            <a:srgbClr val="512AA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r>
              <a:rPr kumimoji="1" lang="en-US" altLang="ja-JP" dirty="0" smtClean="0"/>
              <a:t>Recommend reviewers</a:t>
            </a:r>
            <a:endParaRPr kumimoji="1" lang="ja-JP" altLang="en-US" dirty="0"/>
          </a:p>
        </p:txBody>
      </p:sp>
      <p:cxnSp>
        <p:nvCxnSpPr>
          <p:cNvPr id="40" name="直線矢印コネクタ 29"/>
          <p:cNvCxnSpPr/>
          <p:nvPr/>
        </p:nvCxnSpPr>
        <p:spPr>
          <a:xfrm>
            <a:off x="3270774" y="5957662"/>
            <a:ext cx="2079840" cy="7664"/>
          </a:xfrm>
          <a:prstGeom prst="straightConnector1">
            <a:avLst/>
          </a:prstGeom>
          <a:ln>
            <a:solidFill>
              <a:srgbClr val="512AAD"/>
            </a:solidFill>
            <a:tailEnd type="arrow"/>
          </a:ln>
        </p:spPr>
        <p:style>
          <a:lnRef idx="2">
            <a:schemeClr val="accent1"/>
          </a:lnRef>
          <a:fillRef idx="0">
            <a:schemeClr val="accent1"/>
          </a:fillRef>
          <a:effectRef idx="1">
            <a:schemeClr val="accent1"/>
          </a:effectRef>
          <a:fontRef idx="minor">
            <a:schemeClr val="tx1"/>
          </a:fontRef>
        </p:style>
      </p:cxnSp>
      <p:sp>
        <p:nvSpPr>
          <p:cNvPr id="41" name="角丸四角形 7"/>
          <p:cNvSpPr/>
          <p:nvPr/>
        </p:nvSpPr>
        <p:spPr>
          <a:xfrm>
            <a:off x="2729591" y="2168435"/>
            <a:ext cx="4814512" cy="177637"/>
          </a:xfrm>
          <a:prstGeom prst="roundRect">
            <a:avLst/>
          </a:prstGeom>
          <a:noFill/>
          <a:ln w="28575">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kumimoji="1" lang="ja-JP" altLang="en-US"/>
          </a:p>
        </p:txBody>
      </p:sp>
      <p:sp>
        <p:nvSpPr>
          <p:cNvPr id="42" name="角丸四角形 16"/>
          <p:cNvSpPr/>
          <p:nvPr/>
        </p:nvSpPr>
        <p:spPr>
          <a:xfrm>
            <a:off x="152703" y="2326978"/>
            <a:ext cx="1899320" cy="198036"/>
          </a:xfrm>
          <a:prstGeom prst="roundRect">
            <a:avLst/>
          </a:prstGeom>
          <a:noFill/>
          <a:ln w="28575">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kumimoji="1" lang="ja-JP" altLang="en-US"/>
          </a:p>
        </p:txBody>
      </p:sp>
      <p:sp>
        <p:nvSpPr>
          <p:cNvPr id="44" name="テキスト ボックス 3"/>
          <p:cNvSpPr txBox="1"/>
          <p:nvPr/>
        </p:nvSpPr>
        <p:spPr>
          <a:xfrm>
            <a:off x="76200" y="5824488"/>
            <a:ext cx="7227476" cy="261610"/>
          </a:xfrm>
          <a:prstGeom prst="rect">
            <a:avLst/>
          </a:prstGeom>
          <a:noFill/>
        </p:spPr>
        <p:txBody>
          <a:bodyPr wrap="square" rtlCol="0">
            <a:spAutoFit/>
          </a:bodyPr>
          <a:lstStyle/>
          <a:p>
            <a:pPr lvl="0" algn="l"/>
            <a:r>
              <a:rPr lang="en-US" altLang="ja-JP" sz="1100" dirty="0">
                <a:solidFill>
                  <a:schemeClr val="tx2">
                    <a:lumMod val="75000"/>
                  </a:schemeClr>
                </a:solidFill>
                <a:latin typeface="Calibri" pitchFamily="34" charset="0"/>
                <a:ea typeface="ＭＳ 明朝" pitchFamily="17" charset="-128"/>
                <a:cs typeface="Times New Roman" pitchFamily="18" charset="0"/>
              </a:rPr>
              <a:t>We would also like to suggest the following reviewers for our manuscript</a:t>
            </a:r>
            <a:r>
              <a:rPr lang="en-US" altLang="ja-JP" sz="1100" dirty="0" smtClean="0">
                <a:solidFill>
                  <a:schemeClr val="tx2">
                    <a:lumMod val="75000"/>
                  </a:schemeClr>
                </a:solidFill>
                <a:latin typeface="Calibri" pitchFamily="34" charset="0"/>
                <a:ea typeface="ＭＳ 明朝" pitchFamily="17" charset="-128"/>
                <a:cs typeface="Times New Roman" pitchFamily="18" charset="0"/>
              </a:rPr>
              <a:t>…</a:t>
            </a:r>
            <a:endParaRPr lang="en-US" altLang="ja-JP" sz="1100" dirty="0">
              <a:solidFill>
                <a:schemeClr val="tx2">
                  <a:lumMod val="75000"/>
                </a:schemeClr>
              </a:solidFill>
              <a:latin typeface="Arial" pitchFamily="34" charset="0"/>
            </a:endParaRPr>
          </a:p>
        </p:txBody>
      </p:sp>
    </p:spTree>
    <p:extLst>
      <p:ext uri="{BB962C8B-B14F-4D97-AF65-F5344CB8AC3E}">
        <p14:creationId xmlns:p14="http://schemas.microsoft.com/office/powerpoint/2010/main" val="255220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500"/>
                                        <p:tgtEl>
                                          <p:spTgt spid="3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childTnLst>
                          </p:cTn>
                        </p:par>
                        <p:par>
                          <p:cTn id="24" fill="hold">
                            <p:stCondLst>
                              <p:cond delay="500"/>
                            </p:stCondLst>
                            <p:childTnLst>
                              <p:par>
                                <p:cTn id="25" presetID="22" presetClass="entr" presetSubtype="4"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down)">
                                      <p:cBhvr>
                                        <p:cTn id="27" dur="500"/>
                                        <p:tgtEl>
                                          <p:spTgt spid="34"/>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500"/>
                                        <p:tgtEl>
                                          <p:spTgt spid="2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fade">
                                      <p:cBhvr>
                                        <p:cTn id="73" dur="500"/>
                                        <p:tgtEl>
                                          <p:spTgt spid="44"/>
                                        </p:tgtEl>
                                      </p:cBhvr>
                                    </p:animEffect>
                                  </p:childTnLst>
                                </p:cTn>
                              </p:par>
                            </p:childTnLst>
                          </p:cTn>
                        </p:par>
                        <p:par>
                          <p:cTn id="74" fill="hold">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fade">
                                      <p:cBhvr>
                                        <p:cTn id="77" dur="500"/>
                                        <p:tgtEl>
                                          <p:spTgt spid="38"/>
                                        </p:tgtEl>
                                      </p:cBhvr>
                                    </p:animEffect>
                                  </p:childTnLst>
                                </p:cTn>
                              </p:par>
                            </p:childTnLst>
                          </p:cTn>
                        </p:par>
                        <p:par>
                          <p:cTn id="78" fill="hold">
                            <p:stCondLst>
                              <p:cond delay="1000"/>
                            </p:stCondLst>
                            <p:childTnLst>
                              <p:par>
                                <p:cTn id="79" presetID="22" presetClass="entr" presetSubtype="8" fill="hold"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wipe(left)">
                                      <p:cBhvr>
                                        <p:cTn id="81" dur="500"/>
                                        <p:tgtEl>
                                          <p:spTgt spid="40"/>
                                        </p:tgtEl>
                                      </p:cBhvr>
                                    </p:animEffect>
                                  </p:childTnLst>
                                </p:cTn>
                              </p:par>
                            </p:childTnLst>
                          </p:cTn>
                        </p:par>
                        <p:par>
                          <p:cTn id="82" fill="hold">
                            <p:stCondLst>
                              <p:cond delay="1500"/>
                            </p:stCondLst>
                            <p:childTnLst>
                              <p:par>
                                <p:cTn id="83" presetID="10"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5" grpId="0"/>
      <p:bldP spid="26" grpId="0"/>
      <p:bldP spid="27" grpId="0"/>
      <p:bldP spid="28" grpId="0" animBg="1"/>
      <p:bldP spid="29" grpId="0" animBg="1"/>
      <p:bldP spid="30" grpId="0" animBg="1"/>
      <p:bldP spid="31" grpId="0" animBg="1"/>
      <p:bldP spid="32" grpId="0" animBg="1"/>
      <p:bldP spid="38" grpId="0" animBg="1"/>
      <p:bldP spid="39" grpId="0" animBg="1"/>
      <p:bldP spid="41" grpId="0" animBg="1"/>
      <p:bldP spid="42" grpId="0" animBg="1"/>
      <p:bldP spid="4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1460" y="728640"/>
            <a:ext cx="8461888" cy="304699"/>
          </a:xfrm>
        </p:spPr>
        <p:txBody>
          <a:bodyPr>
            <a:noAutofit/>
          </a:bodyPr>
          <a:lstStyle/>
          <a:p>
            <a:r>
              <a:rPr lang="de-DE" sz="3200" dirty="0" smtClean="0"/>
              <a:t>Be an effective commiunicator</a:t>
            </a:r>
            <a:endParaRPr lang="de-DE" sz="3200" dirty="0"/>
          </a:p>
        </p:txBody>
      </p:sp>
      <p:sp>
        <p:nvSpPr>
          <p:cNvPr id="62" name="TextBox 61"/>
          <p:cNvSpPr txBox="1"/>
          <p:nvPr/>
        </p:nvSpPr>
        <p:spPr>
          <a:xfrm>
            <a:off x="683568" y="1451662"/>
            <a:ext cx="7920880" cy="1077218"/>
          </a:xfrm>
          <a:prstGeom prst="rect">
            <a:avLst/>
          </a:prstGeom>
          <a:noFill/>
        </p:spPr>
        <p:txBody>
          <a:bodyPr wrap="square" rtlCol="0">
            <a:spAutoFit/>
          </a:bodyPr>
          <a:lstStyle/>
          <a:p>
            <a:pPr algn="ctr">
              <a:spcBef>
                <a:spcPts val="0"/>
              </a:spcBef>
            </a:pPr>
            <a:r>
              <a:rPr lang="en-US" sz="3200" b="1" i="1" dirty="0" smtClean="0">
                <a:solidFill>
                  <a:schemeClr val="tx2">
                    <a:lumMod val="75000"/>
                  </a:schemeClr>
                </a:solidFill>
                <a:latin typeface="+mj-lt"/>
              </a:rPr>
              <a:t>Your goal is not only to be published, but also to be widely read in your field</a:t>
            </a:r>
            <a:endParaRPr lang="en-US" sz="3200" b="1" i="1" dirty="0">
              <a:solidFill>
                <a:schemeClr val="tx2">
                  <a:lumMod val="75000"/>
                </a:schemeClr>
              </a:solidFill>
              <a:latin typeface="+mj-lt"/>
            </a:endParaRPr>
          </a:p>
        </p:txBody>
      </p:sp>
      <p:sp>
        <p:nvSpPr>
          <p:cNvPr id="3" name="Rounded Rectangle 2"/>
          <p:cNvSpPr/>
          <p:nvPr/>
        </p:nvSpPr>
        <p:spPr bwMode="auto">
          <a:xfrm>
            <a:off x="971520" y="2888928"/>
            <a:ext cx="7110948" cy="3116937"/>
          </a:xfrm>
          <a:prstGeom prst="roundRect">
            <a:avLst>
              <a:gd name="adj" fmla="val 10924"/>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457200" marR="0" indent="-457200" algn="l" defTabSz="914400" rtl="0" eaLnBrk="0" fontAlgn="base" latinLnBrk="0" hangingPunct="0">
              <a:lnSpc>
                <a:spcPct val="100000"/>
              </a:lnSpc>
              <a:spcBef>
                <a:spcPct val="50000"/>
              </a:spcBef>
              <a:spcAft>
                <a:spcPct val="0"/>
              </a:spcAft>
              <a:buClr>
                <a:schemeClr val="accent1"/>
              </a:buClr>
              <a:buSzTx/>
              <a:buFont typeface="Wingdings" panose="05000000000000000000" pitchFamily="2" charset="2"/>
              <a:buChar char="ü"/>
              <a:tabLst/>
            </a:pPr>
            <a:r>
              <a:rPr kumimoji="0" lang="en-US" sz="2800" b="1" i="0" u="none" strike="noStrike" cap="none" normalizeH="0" baseline="0" dirty="0" smtClean="0">
                <a:ln>
                  <a:noFill/>
                </a:ln>
                <a:solidFill>
                  <a:schemeClr val="tx2"/>
                </a:solidFill>
                <a:effectLst/>
                <a:latin typeface="+mj-lt"/>
              </a:rPr>
              <a:t>Academic publishing</a:t>
            </a:r>
          </a:p>
          <a:p>
            <a:pPr marL="457200" marR="0" indent="-457200" algn="l" defTabSz="914400" rtl="0" eaLnBrk="0" fontAlgn="base" latinLnBrk="0" hangingPunct="0">
              <a:lnSpc>
                <a:spcPct val="100000"/>
              </a:lnSpc>
              <a:spcBef>
                <a:spcPct val="50000"/>
              </a:spcBef>
              <a:spcAft>
                <a:spcPct val="0"/>
              </a:spcAft>
              <a:buClr>
                <a:schemeClr val="accent1"/>
              </a:buClr>
              <a:buSzTx/>
              <a:buFont typeface="Wingdings" panose="05000000000000000000" pitchFamily="2" charset="2"/>
              <a:buChar char="ü"/>
              <a:tabLst/>
            </a:pPr>
            <a:r>
              <a:rPr lang="en-US" sz="2800" b="1" dirty="0" smtClean="0">
                <a:solidFill>
                  <a:schemeClr val="tx2"/>
                </a:solidFill>
                <a:latin typeface="+mj-lt"/>
              </a:rPr>
              <a:t>Write effectively</a:t>
            </a:r>
            <a:endParaRPr kumimoji="0" lang="en-US" sz="2800" b="1" i="0" u="none" strike="noStrike" cap="none" normalizeH="0" baseline="0" dirty="0" smtClean="0">
              <a:ln>
                <a:noFill/>
              </a:ln>
              <a:solidFill>
                <a:schemeClr val="tx2"/>
              </a:solidFill>
              <a:effectLst/>
              <a:latin typeface="+mj-lt"/>
            </a:endParaRPr>
          </a:p>
          <a:p>
            <a:pPr marL="457200" marR="0" indent="-457200" algn="l" defTabSz="914400" rtl="0" eaLnBrk="0" fontAlgn="base" latinLnBrk="0" hangingPunct="0">
              <a:lnSpc>
                <a:spcPct val="100000"/>
              </a:lnSpc>
              <a:spcBef>
                <a:spcPct val="50000"/>
              </a:spcBef>
              <a:spcAft>
                <a:spcPct val="0"/>
              </a:spcAft>
              <a:buClr>
                <a:schemeClr val="accent1"/>
              </a:buClr>
              <a:buSzTx/>
              <a:buFont typeface="Wingdings" panose="05000000000000000000" pitchFamily="2" charset="2"/>
              <a:buChar char="ü"/>
              <a:tabLst/>
            </a:pPr>
            <a:r>
              <a:rPr lang="en-US" sz="2800" b="1" dirty="0" smtClean="0">
                <a:solidFill>
                  <a:schemeClr val="tx2"/>
                </a:solidFill>
                <a:latin typeface="+mj-lt"/>
              </a:rPr>
              <a:t>How to choose an appropriate journal</a:t>
            </a:r>
          </a:p>
          <a:p>
            <a:pPr marL="457200" marR="0" indent="-457200" algn="l" defTabSz="914400" rtl="0" eaLnBrk="0" fontAlgn="base" latinLnBrk="0" hangingPunct="0">
              <a:lnSpc>
                <a:spcPct val="100000"/>
              </a:lnSpc>
              <a:spcBef>
                <a:spcPct val="50000"/>
              </a:spcBef>
              <a:spcAft>
                <a:spcPct val="0"/>
              </a:spcAft>
              <a:buClr>
                <a:schemeClr val="accent1"/>
              </a:buClr>
              <a:buSzTx/>
              <a:buFont typeface="Wingdings" panose="05000000000000000000" pitchFamily="2" charset="2"/>
              <a:buChar char="ü"/>
              <a:tabLst/>
            </a:pPr>
            <a:r>
              <a:rPr kumimoji="0" lang="en-US" sz="2800" b="1" i="0" u="none" strike="noStrike" cap="none" normalizeH="0" baseline="0" dirty="0" smtClean="0">
                <a:ln>
                  <a:noFill/>
                </a:ln>
                <a:solidFill>
                  <a:schemeClr val="tx2"/>
                </a:solidFill>
                <a:effectLst/>
                <a:latin typeface="+mj-lt"/>
              </a:rPr>
              <a:t>Logically</a:t>
            </a:r>
            <a:r>
              <a:rPr kumimoji="0" lang="en-US" sz="2800" b="1" i="0" u="none" strike="noStrike" cap="none" normalizeH="0" dirty="0" smtClean="0">
                <a:ln>
                  <a:noFill/>
                </a:ln>
                <a:solidFill>
                  <a:schemeClr val="tx2"/>
                </a:solidFill>
                <a:effectLst/>
                <a:latin typeface="+mj-lt"/>
              </a:rPr>
              <a:t> organize your ideas in your manuscript and cover letter</a:t>
            </a:r>
            <a:endParaRPr kumimoji="0" lang="en-US" sz="2800" b="1" i="0" u="none" strike="noStrike" cap="none" normalizeH="0" baseline="0" dirty="0">
              <a:ln>
                <a:noFill/>
              </a:ln>
              <a:solidFill>
                <a:schemeClr val="tx2"/>
              </a:solidFill>
              <a:effectLst/>
              <a:latin typeface="+mj-lt"/>
            </a:endParaRPr>
          </a:p>
        </p:txBody>
      </p:sp>
    </p:spTree>
    <p:extLst>
      <p:ext uri="{BB962C8B-B14F-4D97-AF65-F5344CB8AC3E}">
        <p14:creationId xmlns:p14="http://schemas.microsoft.com/office/powerpoint/2010/main" val="181622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0700" y="804056"/>
            <a:ext cx="8155238" cy="304699"/>
          </a:xfrm>
        </p:spPr>
        <p:txBody>
          <a:bodyPr>
            <a:noAutofit/>
          </a:bodyPr>
          <a:lstStyle/>
          <a:p>
            <a:r>
              <a:rPr lang="de-DE" sz="3200" dirty="0" err="1" smtClean="0">
                <a:solidFill>
                  <a:schemeClr val="accent1"/>
                </a:solidFill>
              </a:rPr>
              <a:t>Publication</a:t>
            </a:r>
            <a:r>
              <a:rPr lang="de-DE" sz="3200" dirty="0" smtClean="0">
                <a:solidFill>
                  <a:schemeClr val="accent1"/>
                </a:solidFill>
              </a:rPr>
              <a:t> </a:t>
            </a:r>
            <a:r>
              <a:rPr lang="de-DE" sz="3200" dirty="0" err="1" smtClean="0">
                <a:solidFill>
                  <a:schemeClr val="accent1"/>
                </a:solidFill>
              </a:rPr>
              <a:t>development</a:t>
            </a:r>
            <a:r>
              <a:rPr lang="de-DE" sz="3200" dirty="0" smtClean="0">
                <a:solidFill>
                  <a:schemeClr val="accent1"/>
                </a:solidFill>
              </a:rPr>
              <a:t> </a:t>
            </a:r>
            <a:r>
              <a:rPr lang="de-DE" sz="3200" dirty="0" err="1" smtClean="0">
                <a:solidFill>
                  <a:schemeClr val="accent1"/>
                </a:solidFill>
              </a:rPr>
              <a:t>services</a:t>
            </a:r>
            <a:endParaRPr lang="de-DE" sz="3200" dirty="0">
              <a:solidFill>
                <a:schemeClr val="accent1"/>
              </a:solidFill>
            </a:endParaRPr>
          </a:p>
        </p:txBody>
      </p:sp>
      <p:sp>
        <p:nvSpPr>
          <p:cNvPr id="9" name="TextBox 8"/>
          <p:cNvSpPr txBox="1"/>
          <p:nvPr/>
        </p:nvSpPr>
        <p:spPr>
          <a:xfrm>
            <a:off x="414390" y="1448736"/>
            <a:ext cx="8268715" cy="584775"/>
          </a:xfrm>
          <a:prstGeom prst="rect">
            <a:avLst/>
          </a:prstGeom>
          <a:noFill/>
        </p:spPr>
        <p:txBody>
          <a:bodyPr wrap="square" rtlCol="0">
            <a:spAutoFit/>
          </a:bodyPr>
          <a:lstStyle/>
          <a:p>
            <a:pPr algn="ctr"/>
            <a:r>
              <a:rPr lang="en-US" sz="3200" b="1" dirty="0" smtClean="0">
                <a:solidFill>
                  <a:schemeClr val="tx2">
                    <a:lumMod val="75000"/>
                  </a:schemeClr>
                </a:solidFill>
                <a:latin typeface="+mj-lt"/>
              </a:rPr>
              <a:t>Improve your publication output and impact</a:t>
            </a:r>
            <a:endParaRPr lang="en-US" sz="3200" b="1" dirty="0">
              <a:solidFill>
                <a:schemeClr val="tx2">
                  <a:lumMod val="75000"/>
                </a:schemeClr>
              </a:solidFill>
              <a:latin typeface="+mj-lt"/>
            </a:endParaRPr>
          </a:p>
        </p:txBody>
      </p:sp>
      <p:sp>
        <p:nvSpPr>
          <p:cNvPr id="3" name="TextBox 2"/>
          <p:cNvSpPr txBox="1"/>
          <p:nvPr/>
        </p:nvSpPr>
        <p:spPr>
          <a:xfrm>
            <a:off x="414390" y="2078820"/>
            <a:ext cx="8268714" cy="630084"/>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2400" i="1" dirty="0" smtClean="0">
                <a:solidFill>
                  <a:srgbClr val="C00000"/>
                </a:solidFill>
                <a:latin typeface="+mn-lt"/>
              </a:rPr>
              <a:t>…at a country, institutional, and author level</a:t>
            </a:r>
          </a:p>
        </p:txBody>
      </p:sp>
      <p:sp>
        <p:nvSpPr>
          <p:cNvPr id="4" name="Rounded Rectangle 3"/>
          <p:cNvSpPr/>
          <p:nvPr/>
        </p:nvSpPr>
        <p:spPr bwMode="auto">
          <a:xfrm>
            <a:off x="520700" y="2774280"/>
            <a:ext cx="3420456" cy="3256359"/>
          </a:xfrm>
          <a:prstGeom prst="roundRect">
            <a:avLst>
              <a:gd name="adj" fmla="val 8657"/>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600" b="1" i="0" u="sng" strike="noStrike" cap="none" normalizeH="0" baseline="0" dirty="0" smtClean="0">
                <a:ln>
                  <a:noFill/>
                </a:ln>
                <a:solidFill>
                  <a:schemeClr val="accent2"/>
                </a:solidFill>
                <a:effectLst/>
                <a:latin typeface="Calibri" charset="0"/>
                <a:ea typeface="Calibri" charset="0"/>
                <a:cs typeface="Calibri" charset="0"/>
              </a:rPr>
              <a:t>Editorial Services</a:t>
            </a:r>
            <a:endParaRPr kumimoji="0" lang="en-US" sz="1000" b="0" i="0" u="none" strike="noStrike" cap="none" normalizeH="0" baseline="0" dirty="0" smtClean="0">
              <a:ln>
                <a:noFill/>
              </a:ln>
              <a:solidFill>
                <a:schemeClr val="accent2"/>
              </a:solidFill>
              <a:effectLst/>
              <a:latin typeface="Calibri" charset="0"/>
              <a:ea typeface="Calibri" charset="0"/>
              <a:cs typeface="Calibri" charset="0"/>
            </a:endParaRPr>
          </a:p>
          <a:p>
            <a:pPr marL="342900" marR="0" indent="-342900" algn="l" defTabSz="914400" rtl="0" eaLnBrk="0" fontAlgn="base" latinLnBrk="0" hangingPunct="0">
              <a:lnSpc>
                <a:spcPct val="100000"/>
              </a:lnSpc>
              <a:spcBef>
                <a:spcPct val="50000"/>
              </a:spcBef>
              <a:spcAft>
                <a:spcPct val="0"/>
              </a:spcAft>
              <a:buClr>
                <a:schemeClr val="accent2"/>
              </a:buClr>
              <a:buSzTx/>
              <a:buFont typeface="Arial" charset="0"/>
              <a:buChar char="•"/>
              <a:tabLst/>
            </a:pPr>
            <a:r>
              <a:rPr lang="en-US" sz="2400" dirty="0" smtClean="0">
                <a:latin typeface="Calibri" charset="0"/>
                <a:ea typeface="Calibri" charset="0"/>
                <a:cs typeface="Calibri" charset="0"/>
              </a:rPr>
              <a:t>Improve the quality and visibility of existing journals</a:t>
            </a:r>
            <a:endParaRPr kumimoji="0" lang="en-US" sz="2400" b="0" i="0" u="none" strike="noStrike" cap="none" normalizeH="0" baseline="0" dirty="0">
              <a:ln>
                <a:noFill/>
              </a:ln>
              <a:solidFill>
                <a:schemeClr val="tx2"/>
              </a:solidFill>
              <a:effectLst/>
              <a:latin typeface="Calibri" charset="0"/>
              <a:ea typeface="Calibri" charset="0"/>
              <a:cs typeface="Calibri" charset="0"/>
            </a:endParaRPr>
          </a:p>
          <a:p>
            <a:pPr marL="342900" marR="0" indent="-342900" algn="l" defTabSz="914400" rtl="0" eaLnBrk="0" fontAlgn="base" latinLnBrk="0" hangingPunct="0">
              <a:lnSpc>
                <a:spcPct val="100000"/>
              </a:lnSpc>
              <a:spcBef>
                <a:spcPct val="50000"/>
              </a:spcBef>
              <a:spcAft>
                <a:spcPct val="0"/>
              </a:spcAft>
              <a:buClr>
                <a:schemeClr val="accent2"/>
              </a:buClr>
              <a:buSzTx/>
              <a:buFont typeface="Arial" charset="0"/>
              <a:buChar char="•"/>
              <a:tabLst/>
            </a:pPr>
            <a:r>
              <a:rPr lang="en-US" sz="2400" dirty="0" smtClean="0">
                <a:latin typeface="Calibri" charset="0"/>
                <a:ea typeface="Calibri" charset="0"/>
                <a:cs typeface="Calibri" charset="0"/>
              </a:rPr>
              <a:t>Develop new journals to address needs in a particular country</a:t>
            </a:r>
            <a:endParaRPr kumimoji="0" lang="en-US" sz="2400" b="0" i="0" u="none" strike="noStrike" cap="none" normalizeH="0" baseline="0" dirty="0">
              <a:ln>
                <a:noFill/>
              </a:ln>
              <a:solidFill>
                <a:schemeClr val="tx2"/>
              </a:solidFill>
              <a:effectLst/>
              <a:latin typeface="Calibri" charset="0"/>
              <a:ea typeface="Calibri" charset="0"/>
              <a:cs typeface="Calibri" charset="0"/>
            </a:endParaRPr>
          </a:p>
        </p:txBody>
      </p:sp>
      <p:sp>
        <p:nvSpPr>
          <p:cNvPr id="13" name="Rounded Rectangle 12"/>
          <p:cNvSpPr/>
          <p:nvPr/>
        </p:nvSpPr>
        <p:spPr bwMode="auto">
          <a:xfrm>
            <a:off x="4121940" y="2782989"/>
            <a:ext cx="4500600" cy="3256359"/>
          </a:xfrm>
          <a:prstGeom prst="roundRect">
            <a:avLst>
              <a:gd name="adj" fmla="val 7409"/>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600" b="1" i="0" u="sng" strike="noStrike" cap="none" normalizeH="0" baseline="0" dirty="0" smtClean="0">
                <a:ln>
                  <a:noFill/>
                </a:ln>
                <a:solidFill>
                  <a:schemeClr val="accent6"/>
                </a:solidFill>
                <a:effectLst/>
                <a:latin typeface="Calibri" charset="0"/>
                <a:ea typeface="Calibri" charset="0"/>
                <a:cs typeface="Calibri" charset="0"/>
              </a:rPr>
              <a:t>Training workshops</a:t>
            </a:r>
            <a:endParaRPr kumimoji="0" lang="en-US" sz="1000" b="0" i="0" u="none" strike="noStrike" cap="none" normalizeH="0" baseline="0" dirty="0" smtClean="0">
              <a:ln>
                <a:noFill/>
              </a:ln>
              <a:solidFill>
                <a:schemeClr val="accent6"/>
              </a:solidFill>
              <a:effectLst/>
              <a:latin typeface="Calibri" charset="0"/>
              <a:ea typeface="Calibri" charset="0"/>
              <a:cs typeface="Calibri" charset="0"/>
            </a:endParaRPr>
          </a:p>
          <a:p>
            <a:pPr marR="0" algn="l" defTabSz="914400" rtl="0" eaLnBrk="0" fontAlgn="base" latinLnBrk="0" hangingPunct="0">
              <a:lnSpc>
                <a:spcPct val="100000"/>
              </a:lnSpc>
              <a:spcBef>
                <a:spcPct val="50000"/>
              </a:spcBef>
              <a:spcAft>
                <a:spcPct val="0"/>
              </a:spcAft>
              <a:buClrTx/>
              <a:buSzTx/>
              <a:tabLst/>
            </a:pPr>
            <a:r>
              <a:rPr lang="en-US" sz="2400" dirty="0" smtClean="0">
                <a:latin typeface="Calibri" charset="0"/>
                <a:ea typeface="Calibri" charset="0"/>
                <a:cs typeface="Calibri" charset="0"/>
              </a:rPr>
              <a:t>Provide hands-on interactive workshops</a:t>
            </a:r>
          </a:p>
          <a:p>
            <a:pPr marL="342900" marR="0" indent="-342900" algn="l" defTabSz="914400" rtl="0" eaLnBrk="0" fontAlgn="base" latinLnBrk="0" hangingPunct="0">
              <a:lnSpc>
                <a:spcPct val="100000"/>
              </a:lnSpc>
              <a:spcBef>
                <a:spcPct val="50000"/>
              </a:spcBef>
              <a:spcAft>
                <a:spcPct val="0"/>
              </a:spcAft>
              <a:buClr>
                <a:schemeClr val="accent6"/>
              </a:buClr>
              <a:buSzTx/>
              <a:buFont typeface="Arial" charset="0"/>
              <a:buChar char="•"/>
              <a:tabLst/>
            </a:pPr>
            <a:r>
              <a:rPr lang="en-US" sz="2400" dirty="0" smtClean="0">
                <a:latin typeface="Calibri" charset="0"/>
                <a:ea typeface="Calibri" charset="0"/>
                <a:cs typeface="Calibri" charset="0"/>
              </a:rPr>
              <a:t>Academic publishing</a:t>
            </a:r>
          </a:p>
          <a:p>
            <a:pPr marL="342900" marR="0" indent="-342900" algn="l" defTabSz="914400" rtl="0" eaLnBrk="0" fontAlgn="base" latinLnBrk="0" hangingPunct="0">
              <a:lnSpc>
                <a:spcPct val="100000"/>
              </a:lnSpc>
              <a:spcBef>
                <a:spcPct val="50000"/>
              </a:spcBef>
              <a:spcAft>
                <a:spcPct val="0"/>
              </a:spcAft>
              <a:buClr>
                <a:schemeClr val="accent6"/>
              </a:buClr>
              <a:buSzTx/>
              <a:buFont typeface="Arial" charset="0"/>
              <a:buChar char="•"/>
              <a:tabLst/>
            </a:pPr>
            <a:r>
              <a:rPr lang="en-US" sz="2400" dirty="0" smtClean="0">
                <a:latin typeface="Calibri" charset="0"/>
                <a:ea typeface="Calibri" charset="0"/>
                <a:cs typeface="Calibri" charset="0"/>
              </a:rPr>
              <a:t>Writing high quality articles</a:t>
            </a:r>
          </a:p>
          <a:p>
            <a:pPr marL="342900" marR="0" indent="-342900" algn="l" defTabSz="914400" rtl="0" eaLnBrk="0" fontAlgn="base" latinLnBrk="0" hangingPunct="0">
              <a:lnSpc>
                <a:spcPct val="100000"/>
              </a:lnSpc>
              <a:spcBef>
                <a:spcPct val="50000"/>
              </a:spcBef>
              <a:spcAft>
                <a:spcPct val="0"/>
              </a:spcAft>
              <a:buClr>
                <a:schemeClr val="accent6"/>
              </a:buClr>
              <a:buSzTx/>
              <a:buFont typeface="Arial" charset="0"/>
              <a:buChar char="•"/>
              <a:tabLst/>
            </a:pPr>
            <a:r>
              <a:rPr lang="en-US" sz="2400" dirty="0" smtClean="0">
                <a:latin typeface="Calibri" charset="0"/>
                <a:ea typeface="Calibri" charset="0"/>
                <a:cs typeface="Calibri" charset="0"/>
              </a:rPr>
              <a:t>Giving effective presentations</a:t>
            </a:r>
          </a:p>
        </p:txBody>
      </p:sp>
    </p:spTree>
    <p:extLst>
      <p:ext uri="{BB962C8B-B14F-4D97-AF65-F5344CB8AC3E}">
        <p14:creationId xmlns:p14="http://schemas.microsoft.com/office/powerpoint/2010/main" val="199265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bg/>
                                          </p:spTgt>
                                        </p:tgtEl>
                                        <p:attrNameLst>
                                          <p:attrName>style.visibility</p:attrName>
                                        </p:attrNameLst>
                                      </p:cBhvr>
                                      <p:to>
                                        <p:strVal val="visible"/>
                                      </p:to>
                                    </p:set>
                                    <p:animEffect transition="in" filter="fade">
                                      <p:cBhvr>
                                        <p:cTn id="25" dur="500"/>
                                        <p:tgtEl>
                                          <p:spTgt spid="13">
                                            <p:bg/>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500"/>
                                        <p:tgtEl>
                                          <p:spTgt spid="1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xEl>
                                              <p:pRg st="1" end="1"/>
                                            </p:txEl>
                                          </p:spTgt>
                                        </p:tgtEl>
                                        <p:attrNameLst>
                                          <p:attrName>style.visibility</p:attrName>
                                        </p:attrNameLst>
                                      </p:cBhvr>
                                      <p:to>
                                        <p:strVal val="visible"/>
                                      </p:to>
                                    </p:set>
                                    <p:animEffect transition="in" filter="fade">
                                      <p:cBhvr>
                                        <p:cTn id="33" dur="500"/>
                                        <p:tgtEl>
                                          <p:spTgt spid="1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xEl>
                                              <p:pRg st="2" end="2"/>
                                            </p:txEl>
                                          </p:spTgt>
                                        </p:tgtEl>
                                        <p:attrNameLst>
                                          <p:attrName>style.visibility</p:attrName>
                                        </p:attrNameLst>
                                      </p:cBhvr>
                                      <p:to>
                                        <p:strVal val="visible"/>
                                      </p:to>
                                    </p:set>
                                    <p:animEffect transition="in" filter="fade">
                                      <p:cBhvr>
                                        <p:cTn id="38" dur="500"/>
                                        <p:tgtEl>
                                          <p:spTgt spid="1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xEl>
                                              <p:pRg st="3" end="3"/>
                                            </p:txEl>
                                          </p:spTgt>
                                        </p:tgtEl>
                                        <p:attrNameLst>
                                          <p:attrName>style.visibility</p:attrName>
                                        </p:attrNameLst>
                                      </p:cBhvr>
                                      <p:to>
                                        <p:strVal val="visible"/>
                                      </p:to>
                                    </p:set>
                                    <p:animEffect transition="in" filter="fade">
                                      <p:cBhvr>
                                        <p:cTn id="43" dur="500"/>
                                        <p:tgtEl>
                                          <p:spTgt spid="13">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xEl>
                                              <p:pRg st="4" end="4"/>
                                            </p:txEl>
                                          </p:spTgt>
                                        </p:tgtEl>
                                        <p:attrNameLst>
                                          <p:attrName>style.visibility</p:attrName>
                                        </p:attrNameLst>
                                      </p:cBhvr>
                                      <p:to>
                                        <p:strVal val="visible"/>
                                      </p:to>
                                    </p:set>
                                    <p:animEffect transition="in" filter="fade">
                                      <p:cBhvr>
                                        <p:cTn id="48"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13" grpId="0" build="p"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lstStyle/>
          <a:p>
            <a:r>
              <a:rPr lang="de-DE" b="1" dirty="0" err="1"/>
              <a:t>Any</a:t>
            </a:r>
            <a:r>
              <a:rPr lang="de-DE" b="1" dirty="0"/>
              <a:t> </a:t>
            </a:r>
            <a:r>
              <a:rPr lang="de-DE" b="1" dirty="0" err="1" smtClean="0"/>
              <a:t>questions</a:t>
            </a:r>
            <a:r>
              <a:rPr lang="de-DE" b="1" dirty="0"/>
              <a:t>?</a:t>
            </a:r>
          </a:p>
        </p:txBody>
      </p:sp>
      <p:sp>
        <p:nvSpPr>
          <p:cNvPr id="8" name="Rectangle 7"/>
          <p:cNvSpPr/>
          <p:nvPr/>
        </p:nvSpPr>
        <p:spPr>
          <a:xfrm>
            <a:off x="677734" y="6193374"/>
            <a:ext cx="7455877" cy="523220"/>
          </a:xfrm>
          <a:prstGeom prst="rect">
            <a:avLst/>
          </a:prstGeom>
        </p:spPr>
        <p:txBody>
          <a:bodyPr wrap="square">
            <a:spAutoFit/>
          </a:bodyPr>
          <a:lstStyle/>
          <a:p>
            <a:pPr algn="l"/>
            <a:r>
              <a:rPr lang="de-DE" sz="2800" dirty="0">
                <a:solidFill>
                  <a:schemeClr val="bg1"/>
                </a:solidFill>
                <a:latin typeface="+mj-lt"/>
              </a:rPr>
              <a:t>http://</a:t>
            </a:r>
            <a:r>
              <a:rPr lang="de-DE" sz="2800" dirty="0" smtClean="0">
                <a:solidFill>
                  <a:schemeClr val="bg1"/>
                </a:solidFill>
                <a:latin typeface="+mj-lt"/>
              </a:rPr>
              <a:t>tinyurl.com/</a:t>
            </a:r>
            <a:r>
              <a:rPr lang="en-US" sz="2800" dirty="0" smtClean="0">
                <a:solidFill>
                  <a:schemeClr val="bg1"/>
                </a:solidFill>
                <a:latin typeface="+mj-lt"/>
              </a:rPr>
              <a:t>springer-kazakhstan2015</a:t>
            </a:r>
            <a:endParaRPr lang="en-GB" sz="2800" dirty="0">
              <a:solidFill>
                <a:schemeClr val="bg1"/>
              </a:solidFill>
              <a:latin typeface="+mj-lt"/>
            </a:endParaRPr>
          </a:p>
        </p:txBody>
      </p:sp>
      <p:sp>
        <p:nvSpPr>
          <p:cNvPr id="9" name="Titel 5"/>
          <p:cNvSpPr txBox="1">
            <a:spLocks/>
          </p:cNvSpPr>
          <p:nvPr/>
        </p:nvSpPr>
        <p:spPr bwMode="auto">
          <a:xfrm>
            <a:off x="756125" y="5750176"/>
            <a:ext cx="6664271"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1" i="0" u="none" strike="noStrike" kern="0" cap="none" spc="30" normalizeH="0" baseline="0" noProof="0" dirty="0" smtClean="0">
                <a:ln>
                  <a:noFill/>
                </a:ln>
                <a:solidFill>
                  <a:schemeClr val="bg1"/>
                </a:solidFill>
                <a:effectLst/>
                <a:uLnTx/>
                <a:uFillTx/>
                <a:latin typeface="+mj-lt"/>
                <a:ea typeface="Calibri"/>
                <a:cs typeface="Cambria"/>
              </a:rPr>
              <a:t>Download this presentation at:</a:t>
            </a:r>
            <a:endParaRPr kumimoji="0" lang="de-DE" sz="3200" b="1" i="0" u="none" strike="noStrike" kern="0" cap="none" spc="30" normalizeH="0" baseline="0" noProof="0" dirty="0">
              <a:ln>
                <a:noFill/>
              </a:ln>
              <a:solidFill>
                <a:schemeClr val="bg1"/>
              </a:solidFill>
              <a:effectLst/>
              <a:uLnTx/>
              <a:uFillTx/>
              <a:latin typeface="+mj-lt"/>
              <a:ea typeface="Calibri"/>
              <a:cs typeface="Cambria"/>
            </a:endParaRPr>
          </a:p>
        </p:txBody>
      </p:sp>
      <p:sp>
        <p:nvSpPr>
          <p:cNvPr id="10" name="Title 1"/>
          <p:cNvSpPr txBox="1">
            <a:spLocks/>
          </p:cNvSpPr>
          <p:nvPr/>
        </p:nvSpPr>
        <p:spPr bwMode="auto">
          <a:xfrm>
            <a:off x="294395" y="4082787"/>
            <a:ext cx="4540448" cy="950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rmAutofit/>
          </a:bodyPr>
          <a:lstStyle>
            <a:lvl1pPr algn="l" rtl="0" eaLnBrk="1" fontAlgn="base" hangingPunct="1">
              <a:lnSpc>
                <a:spcPct val="90000"/>
              </a:lnSpc>
              <a:spcBef>
                <a:spcPct val="0"/>
              </a:spcBef>
              <a:spcAft>
                <a:spcPct val="0"/>
              </a:spcAft>
              <a:defRPr sz="3400" b="0" i="0" spc="30">
                <a:solidFill>
                  <a:schemeClr val="bg1"/>
                </a:solidFill>
                <a:latin typeface="+mj-lt"/>
                <a:ea typeface="Calibri"/>
                <a:cs typeface="Cambria"/>
              </a:defRPr>
            </a:lvl1pPr>
            <a:lvl2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2pPr>
            <a:lvl3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3pPr>
            <a:lvl4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4pPr>
            <a:lvl5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5pPr>
            <a:lvl6pPr marL="457200" algn="l" rtl="0" eaLnBrk="1" fontAlgn="base" hangingPunct="1">
              <a:lnSpc>
                <a:spcPct val="90000"/>
              </a:lnSpc>
              <a:spcBef>
                <a:spcPct val="0"/>
              </a:spcBef>
              <a:spcAft>
                <a:spcPct val="0"/>
              </a:spcAft>
              <a:defRPr sz="2100" b="1">
                <a:solidFill>
                  <a:schemeClr val="tx2"/>
                </a:solidFill>
                <a:latin typeface="Arial" charset="0"/>
              </a:defRPr>
            </a:lvl6pPr>
            <a:lvl7pPr marL="914400" algn="l" rtl="0" eaLnBrk="1" fontAlgn="base" hangingPunct="1">
              <a:lnSpc>
                <a:spcPct val="90000"/>
              </a:lnSpc>
              <a:spcBef>
                <a:spcPct val="0"/>
              </a:spcBef>
              <a:spcAft>
                <a:spcPct val="0"/>
              </a:spcAft>
              <a:defRPr sz="2100" b="1">
                <a:solidFill>
                  <a:schemeClr val="tx2"/>
                </a:solidFill>
                <a:latin typeface="Arial" charset="0"/>
              </a:defRPr>
            </a:lvl7pPr>
            <a:lvl8pPr marL="1371600" algn="l" rtl="0" eaLnBrk="1" fontAlgn="base" hangingPunct="1">
              <a:lnSpc>
                <a:spcPct val="90000"/>
              </a:lnSpc>
              <a:spcBef>
                <a:spcPct val="0"/>
              </a:spcBef>
              <a:spcAft>
                <a:spcPct val="0"/>
              </a:spcAft>
              <a:defRPr sz="2100" b="1">
                <a:solidFill>
                  <a:schemeClr val="tx2"/>
                </a:solidFill>
                <a:latin typeface="Arial" charset="0"/>
              </a:defRPr>
            </a:lvl8pPr>
            <a:lvl9pPr marL="1828800" algn="l" rtl="0" eaLnBrk="1" fontAlgn="base" hangingPunct="1">
              <a:lnSpc>
                <a:spcPct val="90000"/>
              </a:lnSpc>
              <a:spcBef>
                <a:spcPct val="0"/>
              </a:spcBef>
              <a:spcAft>
                <a:spcPct val="0"/>
              </a:spcAft>
              <a:defRPr sz="2100" b="1">
                <a:solidFill>
                  <a:schemeClr val="tx2"/>
                </a:solidFill>
                <a:latin typeface="Arial" charset="0"/>
              </a:defRPr>
            </a:lvl9pPr>
          </a:lstStyle>
          <a:p>
            <a:r>
              <a:rPr lang="en-NZ" b="1" smtClean="0"/>
              <a:t>Thank you</a:t>
            </a:r>
            <a:br>
              <a:rPr lang="en-NZ" b="1" smtClean="0"/>
            </a:br>
            <a:r>
              <a:rPr lang="en-NZ" i="1" smtClean="0">
                <a:solidFill>
                  <a:schemeClr val="accent4"/>
                </a:solidFill>
              </a:rPr>
              <a:t>Good luck!</a:t>
            </a:r>
            <a:endParaRPr lang="en-NZ" i="1" dirty="0" smtClean="0">
              <a:solidFill>
                <a:schemeClr val="accent4"/>
              </a:solidFill>
            </a:endParaRPr>
          </a:p>
        </p:txBody>
      </p:sp>
    </p:spTree>
    <p:extLst>
      <p:ext uri="{BB962C8B-B14F-4D97-AF65-F5344CB8AC3E}">
        <p14:creationId xmlns:p14="http://schemas.microsoft.com/office/powerpoint/2010/main" val="191625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3772652" y="4206240"/>
            <a:ext cx="4903036" cy="470898"/>
          </a:xfrm>
        </p:spPr>
        <p:txBody>
          <a:bodyPr/>
          <a:lstStyle/>
          <a:p>
            <a:r>
              <a:rPr lang="en-US" b="1" dirty="0" smtClean="0"/>
              <a:t>Extra slides</a:t>
            </a:r>
            <a:endParaRPr lang="de-DE" dirty="0"/>
          </a:p>
        </p:txBody>
      </p:sp>
      <p:sp>
        <p:nvSpPr>
          <p:cNvPr id="2" name="Untertitel 1"/>
          <p:cNvSpPr>
            <a:spLocks noGrp="1"/>
          </p:cNvSpPr>
          <p:nvPr>
            <p:ph type="subTitle" idx="1"/>
          </p:nvPr>
        </p:nvSpPr>
        <p:spPr>
          <a:xfrm>
            <a:off x="4064000" y="4871403"/>
            <a:ext cx="4540448" cy="323165"/>
          </a:xfrm>
        </p:spPr>
        <p:txBody>
          <a:bodyPr/>
          <a:lstStyle/>
          <a:p>
            <a:r>
              <a:rPr lang="en-US" dirty="0" smtClean="0"/>
              <a:t> </a:t>
            </a:r>
            <a:endParaRPr lang="de-DE" dirty="0"/>
          </a:p>
        </p:txBody>
      </p:sp>
    </p:spTree>
    <p:extLst>
      <p:ext uri="{BB962C8B-B14F-4D97-AF65-F5344CB8AC3E}">
        <p14:creationId xmlns:p14="http://schemas.microsoft.com/office/powerpoint/2010/main" val="208157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hteck 3"/>
          <p:cNvSpPr>
            <a:spLocks noChangeArrowheads="1"/>
          </p:cNvSpPr>
          <p:nvPr/>
        </p:nvSpPr>
        <p:spPr bwMode="auto">
          <a:xfrm>
            <a:off x="0" y="3417888"/>
            <a:ext cx="9144000" cy="1439862"/>
          </a:xfrm>
          <a:prstGeom prst="rect">
            <a:avLst/>
          </a:prstGeom>
          <a:solidFill>
            <a:schemeClr val="accent1"/>
          </a:solidFill>
          <a:ln w="9525" algn="ctr">
            <a:noFill/>
            <a:round/>
            <a:headEnd/>
            <a:tailEnd/>
          </a:ln>
        </p:spPr>
        <p:txBody>
          <a:bodyPr>
            <a:spAutoFit/>
          </a:bodyPr>
          <a:lstStyle/>
          <a:p>
            <a:pPr algn="ctr" eaLnBrk="0" hangingPunct="0">
              <a:spcBef>
                <a:spcPct val="50000"/>
              </a:spcBef>
              <a:defRPr/>
            </a:pPr>
            <a:endParaRPr lang="de-DE" dirty="0">
              <a:latin typeface="Arial" charset="0"/>
              <a:cs typeface="+mn-cs"/>
            </a:endParaRPr>
          </a:p>
        </p:txBody>
      </p:sp>
      <p:sp>
        <p:nvSpPr>
          <p:cNvPr id="6147" name="Textfeld 4"/>
          <p:cNvSpPr txBox="1">
            <a:spLocks noChangeArrowheads="1"/>
          </p:cNvSpPr>
          <p:nvPr/>
        </p:nvSpPr>
        <p:spPr bwMode="auto">
          <a:xfrm>
            <a:off x="520489" y="3814653"/>
            <a:ext cx="4878259" cy="646331"/>
          </a:xfrm>
          <a:prstGeom prst="rect">
            <a:avLst/>
          </a:prstGeom>
          <a:noFill/>
          <a:ln w="9525">
            <a:noFill/>
            <a:miter lim="800000"/>
            <a:headEnd/>
            <a:tailEnd/>
          </a:ln>
        </p:spPr>
        <p:txBody>
          <a:bodyPr wrap="none">
            <a:spAutoFit/>
          </a:bodyPr>
          <a:lstStyle/>
          <a:p>
            <a:pPr marL="742950" indent="-742950" eaLnBrk="0" hangingPunct="0">
              <a:spcBef>
                <a:spcPct val="50000"/>
              </a:spcBef>
            </a:pPr>
            <a:r>
              <a:rPr lang="en-US" sz="3600" dirty="0" smtClean="0">
                <a:solidFill>
                  <a:schemeClr val="bg1"/>
                </a:solidFill>
              </a:rPr>
              <a:t>Navigating peer review</a:t>
            </a:r>
            <a:endParaRPr lang="en-US" sz="3600" dirty="0">
              <a:solidFill>
                <a:schemeClr val="bg1"/>
              </a:solidFill>
            </a:endParaRPr>
          </a:p>
        </p:txBody>
      </p:sp>
    </p:spTree>
    <p:extLst>
      <p:ext uri="{BB962C8B-B14F-4D97-AF65-F5344CB8AC3E}">
        <p14:creationId xmlns:p14="http://schemas.microsoft.com/office/powerpoint/2010/main" val="21970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txBox="1">
            <a:spLocks/>
          </p:cNvSpPr>
          <p:nvPr/>
        </p:nvSpPr>
        <p:spPr bwMode="auto">
          <a:xfrm>
            <a:off x="521460" y="874001"/>
            <a:ext cx="8461888" cy="304699"/>
          </a:xfrm>
          <a:prstGeom prst="rect">
            <a:avLst/>
          </a:prstGeom>
          <a:noFill/>
          <a:ln>
            <a:noFill/>
          </a:ln>
          <a:extLs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lvl1pPr algn="l" rtl="0" eaLnBrk="1" fontAlgn="base" hangingPunct="1">
              <a:lnSpc>
                <a:spcPct val="90000"/>
              </a:lnSpc>
              <a:spcBef>
                <a:spcPct val="0"/>
              </a:spcBef>
              <a:spcAft>
                <a:spcPct val="0"/>
              </a:spcAft>
              <a:defRPr sz="2200" b="1">
                <a:solidFill>
                  <a:srgbClr val="00468A"/>
                </a:solidFill>
                <a:latin typeface="+mj-lt"/>
                <a:ea typeface="Calibri"/>
                <a:cs typeface="Lucida Sans"/>
              </a:defRPr>
            </a:lvl1pPr>
            <a:lvl2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2pPr>
            <a:lvl3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3pPr>
            <a:lvl4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4pPr>
            <a:lvl5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5pPr>
            <a:lvl6pPr marL="457200" algn="l" rtl="0" eaLnBrk="1" fontAlgn="base" hangingPunct="1">
              <a:lnSpc>
                <a:spcPct val="90000"/>
              </a:lnSpc>
              <a:spcBef>
                <a:spcPct val="0"/>
              </a:spcBef>
              <a:spcAft>
                <a:spcPct val="0"/>
              </a:spcAft>
              <a:defRPr sz="2100" b="1">
                <a:solidFill>
                  <a:schemeClr val="tx2"/>
                </a:solidFill>
                <a:latin typeface="Arial" charset="0"/>
              </a:defRPr>
            </a:lvl6pPr>
            <a:lvl7pPr marL="914400" algn="l" rtl="0" eaLnBrk="1" fontAlgn="base" hangingPunct="1">
              <a:lnSpc>
                <a:spcPct val="90000"/>
              </a:lnSpc>
              <a:spcBef>
                <a:spcPct val="0"/>
              </a:spcBef>
              <a:spcAft>
                <a:spcPct val="0"/>
              </a:spcAft>
              <a:defRPr sz="2100" b="1">
                <a:solidFill>
                  <a:schemeClr val="tx2"/>
                </a:solidFill>
                <a:latin typeface="Arial" charset="0"/>
              </a:defRPr>
            </a:lvl7pPr>
            <a:lvl8pPr marL="1371600" algn="l" rtl="0" eaLnBrk="1" fontAlgn="base" hangingPunct="1">
              <a:lnSpc>
                <a:spcPct val="90000"/>
              </a:lnSpc>
              <a:spcBef>
                <a:spcPct val="0"/>
              </a:spcBef>
              <a:spcAft>
                <a:spcPct val="0"/>
              </a:spcAft>
              <a:defRPr sz="2100" b="1">
                <a:solidFill>
                  <a:schemeClr val="tx2"/>
                </a:solidFill>
                <a:latin typeface="Arial" charset="0"/>
              </a:defRPr>
            </a:lvl8pPr>
            <a:lvl9pPr marL="1828800" algn="l" rtl="0" eaLnBrk="1" fontAlgn="base" hangingPunct="1">
              <a:lnSpc>
                <a:spcPct val="90000"/>
              </a:lnSpc>
              <a:spcBef>
                <a:spcPct val="0"/>
              </a:spcBef>
              <a:spcAft>
                <a:spcPct val="0"/>
              </a:spcAft>
              <a:defRPr sz="2100" b="1">
                <a:solidFill>
                  <a:schemeClr val="tx2"/>
                </a:solidFill>
                <a:latin typeface="Arial" charset="0"/>
              </a:defRPr>
            </a:lvl9pPr>
          </a:lstStyle>
          <a:p>
            <a:r>
              <a:rPr lang="de-DE" sz="3200" kern="0" dirty="0" smtClean="0"/>
              <a:t>Recommending reviewers</a:t>
            </a:r>
            <a:endParaRPr lang="de-DE" sz="3200" kern="0" dirty="0"/>
          </a:p>
        </p:txBody>
      </p:sp>
      <p:sp>
        <p:nvSpPr>
          <p:cNvPr id="9" name="Rounded Rectangle 8"/>
          <p:cNvSpPr/>
          <p:nvPr/>
        </p:nvSpPr>
        <p:spPr>
          <a:xfrm>
            <a:off x="418573" y="1700808"/>
            <a:ext cx="2209800" cy="762000"/>
          </a:xfrm>
          <a:prstGeom prst="round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Where to find them?</a:t>
            </a:r>
            <a:endParaRPr lang="en-US" sz="2400" b="1" dirty="0"/>
          </a:p>
        </p:txBody>
      </p:sp>
      <p:sp>
        <p:nvSpPr>
          <p:cNvPr id="11" name="Rounded Rectangle 10"/>
          <p:cNvSpPr/>
          <p:nvPr/>
        </p:nvSpPr>
        <p:spPr>
          <a:xfrm>
            <a:off x="3275856" y="1700808"/>
            <a:ext cx="5410944" cy="762000"/>
          </a:xfrm>
          <a:prstGeom prst="roundRect">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From your reading/references, </a:t>
            </a:r>
            <a:r>
              <a:rPr lang="en-US" sz="2400" b="1" dirty="0">
                <a:solidFill>
                  <a:schemeClr val="tx1"/>
                </a:solidFill>
              </a:rPr>
              <a:t>n</a:t>
            </a:r>
            <a:r>
              <a:rPr lang="en-US" sz="2400" b="1" dirty="0" smtClean="0">
                <a:solidFill>
                  <a:schemeClr val="tx1"/>
                </a:solidFill>
              </a:rPr>
              <a:t>etworking at conferences</a:t>
            </a:r>
            <a:endParaRPr lang="en-US" sz="2400" b="1" dirty="0">
              <a:solidFill>
                <a:schemeClr val="tx1"/>
              </a:solidFill>
            </a:endParaRPr>
          </a:p>
        </p:txBody>
      </p:sp>
      <p:sp>
        <p:nvSpPr>
          <p:cNvPr id="13" name="Right Arrow 12"/>
          <p:cNvSpPr/>
          <p:nvPr/>
        </p:nvSpPr>
        <p:spPr>
          <a:xfrm>
            <a:off x="2699792" y="1967508"/>
            <a:ext cx="457200" cy="228600"/>
          </a:xfrm>
          <a:prstGeom prst="rightArrow">
            <a:avLst/>
          </a:prstGeom>
          <a:solidFill>
            <a:schemeClr val="tx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p:cNvSpPr/>
          <p:nvPr/>
        </p:nvSpPr>
        <p:spPr>
          <a:xfrm>
            <a:off x="418573" y="2667000"/>
            <a:ext cx="2209800" cy="762000"/>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How senior?</a:t>
            </a:r>
            <a:endParaRPr lang="en-US" sz="2400" b="1" dirty="0"/>
          </a:p>
        </p:txBody>
      </p:sp>
      <p:sp>
        <p:nvSpPr>
          <p:cNvPr id="15" name="Rounded Rectangle 14"/>
          <p:cNvSpPr/>
          <p:nvPr/>
        </p:nvSpPr>
        <p:spPr>
          <a:xfrm>
            <a:off x="3275856" y="2667000"/>
            <a:ext cx="5410944" cy="762000"/>
          </a:xfrm>
          <a:prstGeom prst="roundRect">
            <a:avLst/>
          </a:prstGeom>
          <a:solidFill>
            <a:schemeClr val="bg1"/>
          </a:solid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accent1"/>
                </a:solidFill>
              </a:rPr>
              <a:t>Aim for mid-level researchers,   Associate Professors</a:t>
            </a:r>
            <a:endParaRPr lang="en-US" sz="2400" b="1" dirty="0">
              <a:solidFill>
                <a:schemeClr val="accent1"/>
              </a:solidFill>
            </a:endParaRPr>
          </a:p>
        </p:txBody>
      </p:sp>
      <p:sp>
        <p:nvSpPr>
          <p:cNvPr id="16" name="Right Arrow 15"/>
          <p:cNvSpPr/>
          <p:nvPr/>
        </p:nvSpPr>
        <p:spPr>
          <a:xfrm>
            <a:off x="2699792" y="2933700"/>
            <a:ext cx="457200" cy="228600"/>
          </a:xfrm>
          <a:prstGeom prst="rightArrow">
            <a:avLst/>
          </a:prstGeom>
          <a:solidFill>
            <a:schemeClr val="accent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p:nvPr/>
        </p:nvSpPr>
        <p:spPr>
          <a:xfrm>
            <a:off x="395536" y="3699036"/>
            <a:ext cx="2209800" cy="762000"/>
          </a:xfrm>
          <a:prstGeom prst="round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Who to avoid?</a:t>
            </a:r>
            <a:endParaRPr lang="en-US" sz="2400" b="1" dirty="0"/>
          </a:p>
        </p:txBody>
      </p:sp>
      <p:sp>
        <p:nvSpPr>
          <p:cNvPr id="18" name="Rounded Rectangle 17"/>
          <p:cNvSpPr/>
          <p:nvPr/>
        </p:nvSpPr>
        <p:spPr>
          <a:xfrm>
            <a:off x="3275856" y="3699036"/>
            <a:ext cx="5410944" cy="762000"/>
          </a:xfrm>
          <a:prstGeom prst="roundRect">
            <a:avLst/>
          </a:prstGeom>
          <a:solidFill>
            <a:schemeClr val="bg1"/>
          </a:solidFill>
          <a:ln w="190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r>
              <a:rPr lang="en-US" sz="2400" b="1" dirty="0" smtClean="0">
                <a:solidFill>
                  <a:schemeClr val="accent2"/>
                </a:solidFill>
              </a:rPr>
              <a:t>Collaborators (past 5 years),</a:t>
            </a:r>
          </a:p>
          <a:p>
            <a:pPr algn="ctr">
              <a:spcBef>
                <a:spcPts val="0"/>
              </a:spcBef>
            </a:pPr>
            <a:r>
              <a:rPr lang="en-US" sz="2400" b="1" dirty="0" smtClean="0">
                <a:solidFill>
                  <a:schemeClr val="accent2"/>
                </a:solidFill>
              </a:rPr>
              <a:t>researchers from same institution</a:t>
            </a:r>
            <a:endParaRPr lang="en-US" sz="2400" b="1" dirty="0">
              <a:solidFill>
                <a:schemeClr val="accent2"/>
              </a:solidFill>
            </a:endParaRPr>
          </a:p>
        </p:txBody>
      </p:sp>
      <p:sp>
        <p:nvSpPr>
          <p:cNvPr id="19" name="Right Arrow 18"/>
          <p:cNvSpPr/>
          <p:nvPr/>
        </p:nvSpPr>
        <p:spPr>
          <a:xfrm>
            <a:off x="2699792" y="3965736"/>
            <a:ext cx="457200" cy="228600"/>
          </a:xfrm>
          <a:prstGeom prst="rightArrow">
            <a:avLst/>
          </a:prstGeom>
          <a:solidFill>
            <a:schemeClr val="accent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p:nvPr/>
        </p:nvSpPr>
        <p:spPr>
          <a:xfrm>
            <a:off x="418572" y="4749547"/>
            <a:ext cx="8268227" cy="864096"/>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r>
              <a:rPr lang="en-US" sz="2400" b="1" i="1" u="sng" dirty="0" smtClean="0"/>
              <a:t>International list:</a:t>
            </a:r>
            <a:r>
              <a:rPr lang="en-US" sz="2400" b="1" dirty="0" smtClean="0"/>
              <a:t> </a:t>
            </a:r>
          </a:p>
          <a:p>
            <a:pPr algn="ctr">
              <a:spcBef>
                <a:spcPts val="0"/>
              </a:spcBef>
            </a:pPr>
            <a:r>
              <a:rPr lang="en-US" sz="2200" b="1" dirty="0" smtClean="0"/>
              <a:t>1 or 2 from Asia, 1 or 2 from Europe, and 1 or 2 from North America</a:t>
            </a:r>
            <a:endParaRPr lang="en-US" sz="2200" b="1" dirty="0"/>
          </a:p>
        </p:txBody>
      </p:sp>
      <p:sp>
        <p:nvSpPr>
          <p:cNvPr id="21" name="TextBox 20"/>
          <p:cNvSpPr txBox="1"/>
          <p:nvPr/>
        </p:nvSpPr>
        <p:spPr>
          <a:xfrm>
            <a:off x="304800" y="5667695"/>
            <a:ext cx="8534400" cy="461665"/>
          </a:xfrm>
          <a:prstGeom prst="rect">
            <a:avLst/>
          </a:prstGeom>
          <a:noFill/>
        </p:spPr>
        <p:txBody>
          <a:bodyPr wrap="square" rtlCol="0">
            <a:spAutoFit/>
          </a:bodyPr>
          <a:lstStyle/>
          <a:p>
            <a:pPr algn="ctr"/>
            <a:r>
              <a:rPr lang="en-US" sz="2400" b="1" i="1" dirty="0" smtClean="0">
                <a:latin typeface="+mj-lt"/>
              </a:rPr>
              <a:t>Have they published in your target journal?</a:t>
            </a:r>
            <a:endParaRPr lang="en-US" sz="2400" b="1" i="1" dirty="0">
              <a:latin typeface="+mj-lt"/>
            </a:endParaRPr>
          </a:p>
        </p:txBody>
      </p:sp>
    </p:spTree>
    <p:extLst>
      <p:ext uri="{BB962C8B-B14F-4D97-AF65-F5344CB8AC3E}">
        <p14:creationId xmlns:p14="http://schemas.microsoft.com/office/powerpoint/2010/main" val="121911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4" grpId="0" animBg="1"/>
      <p:bldP spid="15" grpId="0" animBg="1"/>
      <p:bldP spid="16" grpId="0" animBg="1"/>
      <p:bldP spid="17" grpId="0" animBg="1"/>
      <p:bldP spid="18" grpId="0" animBg="1"/>
      <p:bldP spid="19" grpId="0" animBg="1"/>
      <p:bldP spid="20" grpId="0" animBg="1"/>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0700" y="804056"/>
            <a:ext cx="8155238" cy="304699"/>
          </a:xfrm>
        </p:spPr>
        <p:txBody>
          <a:bodyPr>
            <a:noAutofit/>
          </a:bodyPr>
          <a:lstStyle/>
          <a:p>
            <a:r>
              <a:rPr lang="de-DE" sz="3200" dirty="0" smtClean="0"/>
              <a:t>Writing response letters</a:t>
            </a:r>
            <a:endParaRPr lang="de-DE" sz="3200" dirty="0"/>
          </a:p>
        </p:txBody>
      </p:sp>
      <p:sp>
        <p:nvSpPr>
          <p:cNvPr id="12" name="Rounded Rectangle 11"/>
          <p:cNvSpPr/>
          <p:nvPr/>
        </p:nvSpPr>
        <p:spPr>
          <a:xfrm>
            <a:off x="1943708" y="2978940"/>
            <a:ext cx="5328592" cy="792088"/>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smtClean="0">
                <a:solidFill>
                  <a:srgbClr val="FFFFFF"/>
                </a:solidFill>
                <a:latin typeface="+mj-lt"/>
                <a:ea typeface="Lucida Grande"/>
                <a:cs typeface="Calibri"/>
              </a:rPr>
              <a:t>Respond to </a:t>
            </a:r>
            <a:r>
              <a:rPr lang="en-US" sz="2600" b="1" i="1" dirty="0" smtClean="0">
                <a:solidFill>
                  <a:srgbClr val="FFFF00"/>
                </a:solidFill>
                <a:latin typeface="+mj-lt"/>
                <a:ea typeface="Lucida Grande"/>
                <a:cs typeface="Calibri"/>
              </a:rPr>
              <a:t>every</a:t>
            </a:r>
            <a:r>
              <a:rPr lang="en-US" sz="2600" b="1" dirty="0" smtClean="0">
                <a:solidFill>
                  <a:srgbClr val="FFFF00"/>
                </a:solidFill>
                <a:latin typeface="+mj-lt"/>
                <a:ea typeface="Lucida Grande"/>
                <a:cs typeface="Calibri"/>
              </a:rPr>
              <a:t> </a:t>
            </a:r>
            <a:r>
              <a:rPr lang="en-US" sz="2600" b="1" dirty="0" smtClean="0">
                <a:solidFill>
                  <a:srgbClr val="FFFFFF"/>
                </a:solidFill>
                <a:latin typeface="+mj-lt"/>
                <a:ea typeface="Lucida Grande"/>
                <a:cs typeface="Calibri"/>
              </a:rPr>
              <a:t>reviewer comment</a:t>
            </a:r>
            <a:endParaRPr lang="en-US" sz="2600" b="1" dirty="0">
              <a:solidFill>
                <a:srgbClr val="FFFFFF"/>
              </a:solidFill>
              <a:latin typeface="+mj-lt"/>
              <a:cs typeface="Calibri"/>
            </a:endParaRPr>
          </a:p>
        </p:txBody>
      </p:sp>
      <p:sp>
        <p:nvSpPr>
          <p:cNvPr id="29" name="TextBox 28"/>
          <p:cNvSpPr txBox="1"/>
          <p:nvPr/>
        </p:nvSpPr>
        <p:spPr>
          <a:xfrm>
            <a:off x="1457614" y="1628760"/>
            <a:ext cx="6300780" cy="1077218"/>
          </a:xfrm>
          <a:prstGeom prst="rect">
            <a:avLst/>
          </a:prstGeom>
          <a:noFill/>
        </p:spPr>
        <p:txBody>
          <a:bodyPr wrap="square" rtlCol="0">
            <a:spAutoFit/>
          </a:bodyPr>
          <a:lstStyle/>
          <a:p>
            <a:pPr algn="ctr">
              <a:spcBef>
                <a:spcPts val="0"/>
              </a:spcBef>
            </a:pPr>
            <a:r>
              <a:rPr kumimoji="1" lang="en-US" altLang="ja-JP" sz="3200" b="1" i="1" dirty="0" smtClean="0">
                <a:latin typeface="+mj-lt"/>
              </a:rPr>
              <a:t>Read by the journal editor, </a:t>
            </a:r>
          </a:p>
          <a:p>
            <a:pPr algn="ctr">
              <a:spcBef>
                <a:spcPts val="0"/>
              </a:spcBef>
            </a:pPr>
            <a:r>
              <a:rPr kumimoji="1" lang="en-US" altLang="ja-JP" sz="3200" b="1" i="1" u="sng" dirty="0" smtClean="0">
                <a:latin typeface="+mj-lt"/>
              </a:rPr>
              <a:t>not</a:t>
            </a:r>
            <a:r>
              <a:rPr kumimoji="1" lang="en-US" altLang="ja-JP" sz="3200" b="1" i="1" dirty="0" smtClean="0">
                <a:latin typeface="+mj-lt"/>
              </a:rPr>
              <a:t> the reviewers</a:t>
            </a:r>
            <a:endParaRPr kumimoji="1" lang="ja-JP" altLang="en-US" sz="3200" b="1" i="1" dirty="0">
              <a:latin typeface="+mj-lt"/>
            </a:endParaRPr>
          </a:p>
        </p:txBody>
      </p:sp>
      <p:sp>
        <p:nvSpPr>
          <p:cNvPr id="14" name="TextBox 13"/>
          <p:cNvSpPr txBox="1"/>
          <p:nvPr/>
        </p:nvSpPr>
        <p:spPr>
          <a:xfrm>
            <a:off x="4427984" y="5043656"/>
            <a:ext cx="2431503" cy="461665"/>
          </a:xfrm>
          <a:prstGeom prst="rect">
            <a:avLst/>
          </a:prstGeom>
          <a:solidFill>
            <a:schemeClr val="bg1"/>
          </a:solidFill>
        </p:spPr>
        <p:txBody>
          <a:bodyPr wrap="square" rtlCol="0">
            <a:spAutoFit/>
          </a:bodyPr>
          <a:lstStyle/>
          <a:p>
            <a:pPr algn="l"/>
            <a:r>
              <a:rPr lang="en-US" sz="2400" b="1" dirty="0" smtClean="0">
                <a:solidFill>
                  <a:schemeClr val="tx1">
                    <a:lumMod val="50000"/>
                  </a:schemeClr>
                </a:solidFill>
                <a:latin typeface="+mj-lt"/>
              </a:rPr>
              <a:t>Highlight the text</a:t>
            </a:r>
            <a:endParaRPr lang="en-US" sz="2400" b="1" dirty="0">
              <a:solidFill>
                <a:schemeClr val="tx1">
                  <a:lumMod val="50000"/>
                </a:schemeClr>
              </a:solidFill>
              <a:latin typeface="+mj-lt"/>
            </a:endParaRPr>
          </a:p>
        </p:txBody>
      </p:sp>
      <p:sp>
        <p:nvSpPr>
          <p:cNvPr id="15" name="Rounded Rectangle 14"/>
          <p:cNvSpPr/>
          <p:nvPr/>
        </p:nvSpPr>
        <p:spPr>
          <a:xfrm>
            <a:off x="863352" y="4530824"/>
            <a:ext cx="2286000" cy="914400"/>
          </a:xfrm>
          <a:prstGeom prst="round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i="1" dirty="0" smtClean="0">
                <a:solidFill>
                  <a:srgbClr val="FFFF00"/>
                </a:solidFill>
              </a:rPr>
              <a:t>Easy</a:t>
            </a:r>
            <a:r>
              <a:rPr lang="en-US" sz="2400" b="1" dirty="0" smtClean="0"/>
              <a:t> to see changes</a:t>
            </a:r>
            <a:endParaRPr lang="en-US" sz="2400" b="1" dirty="0"/>
          </a:p>
        </p:txBody>
      </p:sp>
      <p:sp>
        <p:nvSpPr>
          <p:cNvPr id="16" name="TextBox 15"/>
          <p:cNvSpPr txBox="1"/>
          <p:nvPr/>
        </p:nvSpPr>
        <p:spPr>
          <a:xfrm>
            <a:off x="4368552" y="4049824"/>
            <a:ext cx="4379912" cy="461665"/>
          </a:xfrm>
          <a:prstGeom prst="rect">
            <a:avLst/>
          </a:prstGeom>
          <a:noFill/>
        </p:spPr>
        <p:txBody>
          <a:bodyPr wrap="square" rtlCol="0">
            <a:spAutoFit/>
          </a:bodyPr>
          <a:lstStyle/>
          <a:p>
            <a:pPr algn="l"/>
            <a:r>
              <a:rPr lang="en-US" sz="2400" b="1" dirty="0" smtClean="0">
                <a:solidFill>
                  <a:schemeClr val="tx1">
                    <a:lumMod val="50000"/>
                  </a:schemeClr>
                </a:solidFill>
                <a:latin typeface="+mj-lt"/>
              </a:rPr>
              <a:t>Refer to line and page numbers</a:t>
            </a:r>
            <a:endParaRPr lang="en-US" sz="2400" b="1" dirty="0">
              <a:solidFill>
                <a:schemeClr val="tx1">
                  <a:lumMod val="50000"/>
                </a:schemeClr>
              </a:solidFill>
              <a:latin typeface="+mj-lt"/>
            </a:endParaRPr>
          </a:p>
        </p:txBody>
      </p:sp>
      <p:sp>
        <p:nvSpPr>
          <p:cNvPr id="17" name="TextBox 16"/>
          <p:cNvSpPr txBox="1"/>
          <p:nvPr/>
        </p:nvSpPr>
        <p:spPr>
          <a:xfrm>
            <a:off x="4368552" y="4533000"/>
            <a:ext cx="3632448" cy="461665"/>
          </a:xfrm>
          <a:prstGeom prst="rect">
            <a:avLst/>
          </a:prstGeom>
          <a:noFill/>
        </p:spPr>
        <p:txBody>
          <a:bodyPr wrap="square" rtlCol="0">
            <a:spAutoFit/>
          </a:bodyPr>
          <a:lstStyle/>
          <a:p>
            <a:pPr algn="l"/>
            <a:r>
              <a:rPr lang="en-US" sz="2400" b="1" dirty="0" smtClean="0">
                <a:solidFill>
                  <a:srgbClr val="C00000"/>
                </a:solidFill>
                <a:latin typeface="+mj-lt"/>
              </a:rPr>
              <a:t>Use a different color font</a:t>
            </a:r>
            <a:endParaRPr lang="en-US" sz="2400" b="1" dirty="0">
              <a:solidFill>
                <a:srgbClr val="C00000"/>
              </a:solidFill>
              <a:latin typeface="+mj-lt"/>
            </a:endParaRPr>
          </a:p>
        </p:txBody>
      </p:sp>
      <p:sp>
        <p:nvSpPr>
          <p:cNvPr id="18" name="TextBox 17"/>
          <p:cNvSpPr txBox="1"/>
          <p:nvPr/>
        </p:nvSpPr>
        <p:spPr>
          <a:xfrm>
            <a:off x="4427983" y="5045407"/>
            <a:ext cx="2431503" cy="461665"/>
          </a:xfrm>
          <a:prstGeom prst="rect">
            <a:avLst/>
          </a:prstGeom>
          <a:solidFill>
            <a:srgbClr val="FFFF00"/>
          </a:solidFill>
        </p:spPr>
        <p:txBody>
          <a:bodyPr wrap="square" rtlCol="0">
            <a:spAutoFit/>
          </a:bodyPr>
          <a:lstStyle/>
          <a:p>
            <a:pPr algn="l"/>
            <a:r>
              <a:rPr lang="en-US" sz="2400" b="1" dirty="0" smtClean="0">
                <a:solidFill>
                  <a:schemeClr val="tx1">
                    <a:lumMod val="50000"/>
                  </a:schemeClr>
                </a:solidFill>
                <a:latin typeface="+mj-lt"/>
              </a:rPr>
              <a:t>Highlight the text</a:t>
            </a:r>
            <a:endParaRPr lang="en-US" sz="2400" b="1" dirty="0">
              <a:solidFill>
                <a:schemeClr val="tx1">
                  <a:lumMod val="50000"/>
                </a:schemeClr>
              </a:solidFill>
              <a:latin typeface="+mj-lt"/>
            </a:endParaRPr>
          </a:p>
        </p:txBody>
      </p:sp>
      <p:cxnSp>
        <p:nvCxnSpPr>
          <p:cNvPr id="19" name="Straight Arrow Connector 18"/>
          <p:cNvCxnSpPr>
            <a:stCxn id="15" idx="3"/>
            <a:endCxn id="17" idx="1"/>
          </p:cNvCxnSpPr>
          <p:nvPr/>
        </p:nvCxnSpPr>
        <p:spPr>
          <a:xfrm flipV="1">
            <a:off x="3149352" y="4763833"/>
            <a:ext cx="1219200" cy="224191"/>
          </a:xfrm>
          <a:prstGeom prst="straightConnector1">
            <a:avLst/>
          </a:prstGeom>
          <a:ln w="28575">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5" idx="3"/>
          </p:cNvCxnSpPr>
          <p:nvPr/>
        </p:nvCxnSpPr>
        <p:spPr>
          <a:xfrm>
            <a:off x="3149352" y="4988024"/>
            <a:ext cx="1219200" cy="285772"/>
          </a:xfrm>
          <a:prstGeom prst="straightConnector1">
            <a:avLst/>
          </a:prstGeom>
          <a:ln w="28575">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5" idx="3"/>
          </p:cNvCxnSpPr>
          <p:nvPr/>
        </p:nvCxnSpPr>
        <p:spPr>
          <a:xfrm>
            <a:off x="3149352" y="4988024"/>
            <a:ext cx="1219200" cy="867204"/>
          </a:xfrm>
          <a:prstGeom prst="straightConnector1">
            <a:avLst/>
          </a:prstGeom>
          <a:ln w="28575">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368552" y="5660176"/>
            <a:ext cx="4379912" cy="461665"/>
          </a:xfrm>
          <a:prstGeom prst="rect">
            <a:avLst/>
          </a:prstGeom>
          <a:noFill/>
        </p:spPr>
        <p:txBody>
          <a:bodyPr wrap="square" rtlCol="0">
            <a:spAutoFit/>
          </a:bodyPr>
          <a:lstStyle/>
          <a:p>
            <a:pPr algn="l"/>
            <a:r>
              <a:rPr lang="en-US" sz="2400" b="1" strike="sngStrike" dirty="0" smtClean="0">
                <a:solidFill>
                  <a:schemeClr val="tx1">
                    <a:lumMod val="50000"/>
                  </a:schemeClr>
                </a:solidFill>
                <a:latin typeface="+mj-lt"/>
              </a:rPr>
              <a:t>Strikethrough font for deletions</a:t>
            </a:r>
            <a:endParaRPr lang="en-US" sz="2400" b="1" strike="sngStrike" dirty="0">
              <a:solidFill>
                <a:schemeClr val="tx1">
                  <a:lumMod val="50000"/>
                </a:schemeClr>
              </a:solidFill>
              <a:latin typeface="+mj-lt"/>
            </a:endParaRPr>
          </a:p>
        </p:txBody>
      </p:sp>
      <p:cxnSp>
        <p:nvCxnSpPr>
          <p:cNvPr id="30" name="Straight Arrow Connector 29"/>
          <p:cNvCxnSpPr>
            <a:stCxn id="15" idx="3"/>
          </p:cNvCxnSpPr>
          <p:nvPr/>
        </p:nvCxnSpPr>
        <p:spPr>
          <a:xfrm flipV="1">
            <a:off x="3149352" y="4305489"/>
            <a:ext cx="1219200" cy="682535"/>
          </a:xfrm>
          <a:prstGeom prst="straightConnector1">
            <a:avLst/>
          </a:prstGeom>
          <a:ln w="28575">
            <a:solidFill>
              <a:schemeClr val="accent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160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left)">
                                      <p:cBhvr>
                                        <p:cTn id="48" dur="500"/>
                                        <p:tgtEl>
                                          <p:spTgt spid="21"/>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p:bldP spid="17" grpId="0"/>
      <p:bldP spid="18" grpId="0" animBg="1"/>
      <p:bldP spid="2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259115" y="5224002"/>
            <a:ext cx="8534400" cy="520899"/>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Rounded Rectangle 21"/>
          <p:cNvSpPr/>
          <p:nvPr/>
        </p:nvSpPr>
        <p:spPr>
          <a:xfrm>
            <a:off x="259115" y="4580106"/>
            <a:ext cx="8534400" cy="605805"/>
          </a:xfrm>
          <a:prstGeom prst="round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Rounded Rectangle 22"/>
          <p:cNvSpPr/>
          <p:nvPr/>
        </p:nvSpPr>
        <p:spPr>
          <a:xfrm>
            <a:off x="582189" y="3432790"/>
            <a:ext cx="4169835" cy="375444"/>
          </a:xfrm>
          <a:prstGeom prst="roundRect">
            <a:avLst/>
          </a:prstGeom>
          <a:solidFill>
            <a:srgbClr val="512AA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Rounded Rectangle 23"/>
          <p:cNvSpPr/>
          <p:nvPr/>
        </p:nvSpPr>
        <p:spPr>
          <a:xfrm>
            <a:off x="304800" y="3046234"/>
            <a:ext cx="2016900" cy="304800"/>
          </a:xfrm>
          <a:prstGeom prst="roundRect">
            <a:avLst/>
          </a:prstGeom>
          <a:solidFill>
            <a:srgbClr val="B5002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5"/>
          <p:cNvSpPr>
            <a:spLocks noChangeArrowheads="1"/>
          </p:cNvSpPr>
          <p:nvPr/>
        </p:nvSpPr>
        <p:spPr bwMode="auto">
          <a:xfrm>
            <a:off x="268164" y="1782761"/>
            <a:ext cx="8534400"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0"/>
              </a:spcBef>
            </a:pPr>
            <a:r>
              <a:rPr lang="en-US" sz="1400" dirty="0" err="1" smtClean="0">
                <a:latin typeface="+mj-lt"/>
              </a:rPr>
              <a:t>Dr</a:t>
            </a:r>
            <a:r>
              <a:rPr lang="en-US" sz="1400" dirty="0" smtClean="0">
                <a:latin typeface="+mj-lt"/>
              </a:rPr>
              <a:t> Mariano </a:t>
            </a:r>
            <a:r>
              <a:rPr lang="en-US" altLang="zh-CN" sz="1400" dirty="0" err="1" smtClean="0">
                <a:latin typeface="Calibri" charset="0"/>
                <a:ea typeface="Calibri" charset="0"/>
                <a:cs typeface="Calibri" charset="0"/>
              </a:rPr>
              <a:t>García-Fernández</a:t>
            </a:r>
            <a:endParaRPr lang="en-US" sz="1400" dirty="0">
              <a:latin typeface="+mj-lt"/>
            </a:endParaRPr>
          </a:p>
          <a:p>
            <a:pPr algn="just">
              <a:spcBef>
                <a:spcPts val="0"/>
              </a:spcBef>
            </a:pPr>
            <a:r>
              <a:rPr lang="en-NZ" sz="1400" dirty="0" smtClean="0">
                <a:latin typeface="+mj-lt"/>
              </a:rPr>
              <a:t>Editor-in-Chief</a:t>
            </a:r>
            <a:endParaRPr lang="en-US" sz="1400" dirty="0">
              <a:latin typeface="+mj-lt"/>
            </a:endParaRPr>
          </a:p>
          <a:p>
            <a:pPr algn="just">
              <a:spcBef>
                <a:spcPts val="0"/>
              </a:spcBef>
            </a:pPr>
            <a:r>
              <a:rPr lang="en-US" sz="1400" i="1" dirty="0" smtClean="0">
                <a:latin typeface="+mj-lt"/>
              </a:rPr>
              <a:t>Journal of Seismology</a:t>
            </a:r>
            <a:endParaRPr lang="en-US" sz="1400" dirty="0">
              <a:latin typeface="+mj-lt"/>
            </a:endParaRPr>
          </a:p>
          <a:p>
            <a:pPr algn="just">
              <a:spcBef>
                <a:spcPts val="25"/>
              </a:spcBef>
            </a:pPr>
            <a:endParaRPr lang="en-US" sz="1400" dirty="0">
              <a:latin typeface="+mj-lt"/>
            </a:endParaRPr>
          </a:p>
          <a:p>
            <a:pPr algn="just">
              <a:spcBef>
                <a:spcPts val="25"/>
              </a:spcBef>
            </a:pPr>
            <a:r>
              <a:rPr lang="en-US" sz="1400" dirty="0" smtClean="0">
                <a:latin typeface="+mj-lt"/>
              </a:rPr>
              <a:t>24 July 2014</a:t>
            </a:r>
            <a:endParaRPr lang="en-US" sz="1400" dirty="0">
              <a:latin typeface="+mj-lt"/>
            </a:endParaRPr>
          </a:p>
          <a:p>
            <a:pPr algn="just">
              <a:spcBef>
                <a:spcPts val="25"/>
              </a:spcBef>
            </a:pPr>
            <a:endParaRPr lang="en-US" sz="1400" dirty="0">
              <a:solidFill>
                <a:schemeClr val="bg1"/>
              </a:solidFill>
              <a:latin typeface="+mj-lt"/>
            </a:endParaRPr>
          </a:p>
          <a:p>
            <a:pPr algn="just">
              <a:spcBef>
                <a:spcPts val="25"/>
              </a:spcBef>
            </a:pPr>
            <a:r>
              <a:rPr lang="en-US" sz="1400" dirty="0">
                <a:solidFill>
                  <a:schemeClr val="bg1"/>
                </a:solidFill>
                <a:latin typeface="+mj-lt"/>
              </a:rPr>
              <a:t>Dear </a:t>
            </a:r>
            <a:r>
              <a:rPr lang="en-US" sz="1400" dirty="0" err="1" smtClean="0">
                <a:solidFill>
                  <a:schemeClr val="bg1"/>
                </a:solidFill>
                <a:latin typeface="+mj-lt"/>
              </a:rPr>
              <a:t>Dr</a:t>
            </a:r>
            <a:r>
              <a:rPr lang="en-US" sz="1400" dirty="0" smtClean="0">
                <a:solidFill>
                  <a:schemeClr val="bg1"/>
                </a:solidFill>
                <a:latin typeface="+mj-lt"/>
              </a:rPr>
              <a:t> </a:t>
            </a:r>
            <a:r>
              <a:rPr lang="en-US" altLang="zh-CN" sz="1400" dirty="0" err="1" smtClean="0">
                <a:solidFill>
                  <a:schemeClr val="bg1"/>
                </a:solidFill>
                <a:latin typeface="Calibri" charset="0"/>
                <a:ea typeface="Calibri" charset="0"/>
                <a:cs typeface="Calibri" charset="0"/>
              </a:rPr>
              <a:t>García-Fernández</a:t>
            </a:r>
            <a:r>
              <a:rPr lang="en-US" sz="1400" dirty="0" smtClean="0">
                <a:solidFill>
                  <a:schemeClr val="bg1"/>
                </a:solidFill>
                <a:latin typeface="+mj-lt"/>
              </a:rPr>
              <a:t>,</a:t>
            </a:r>
            <a:endParaRPr lang="en-US" sz="1400" dirty="0">
              <a:solidFill>
                <a:schemeClr val="bg1"/>
              </a:solidFill>
              <a:latin typeface="+mj-lt"/>
            </a:endParaRPr>
          </a:p>
          <a:p>
            <a:pPr algn="just">
              <a:spcBef>
                <a:spcPts val="25"/>
              </a:spcBef>
            </a:pPr>
            <a:endParaRPr lang="en-US" sz="1400" dirty="0">
              <a:latin typeface="+mj-lt"/>
            </a:endParaRPr>
          </a:p>
          <a:p>
            <a:pPr algn="just">
              <a:spcBef>
                <a:spcPts val="25"/>
              </a:spcBef>
            </a:pPr>
            <a:r>
              <a:rPr lang="en-US" sz="1400" dirty="0">
                <a:latin typeface="+mj-lt"/>
              </a:rPr>
              <a:t>Re: </a:t>
            </a:r>
            <a:r>
              <a:rPr lang="en-US" sz="1400" dirty="0">
                <a:solidFill>
                  <a:schemeClr val="bg1"/>
                </a:solidFill>
                <a:latin typeface="+mj-lt"/>
              </a:rPr>
              <a:t>Resubmission of manuscript reference No. WJS-07-5739</a:t>
            </a:r>
          </a:p>
          <a:p>
            <a:pPr algn="just">
              <a:spcBef>
                <a:spcPts val="25"/>
              </a:spcBef>
            </a:pPr>
            <a:endParaRPr lang="en-US" sz="1000" dirty="0">
              <a:latin typeface="+mj-lt"/>
            </a:endParaRPr>
          </a:p>
          <a:p>
            <a:pPr algn="just">
              <a:spcBef>
                <a:spcPts val="25"/>
              </a:spcBef>
            </a:pPr>
            <a:r>
              <a:rPr lang="en-US" sz="1400" dirty="0">
                <a:latin typeface="+mj-lt"/>
              </a:rPr>
              <a:t>Please find attached a revised version of our manuscript originally entitled </a:t>
            </a:r>
            <a:r>
              <a:rPr lang="en-US" sz="1400" dirty="0" smtClean="0">
                <a:latin typeface="+mj-lt"/>
              </a:rPr>
              <a:t>“</a:t>
            </a:r>
            <a:r>
              <a:rPr lang="en-US" altLang="zh-CN" sz="1400" dirty="0">
                <a:solidFill>
                  <a:schemeClr val="tx2">
                    <a:lumMod val="75000"/>
                  </a:schemeClr>
                </a:solidFill>
                <a:latin typeface="Calibri" charset="0"/>
                <a:ea typeface="Calibri" charset="0"/>
                <a:cs typeface="Calibri" charset="0"/>
              </a:rPr>
              <a:t>Prediction of the largest peak nonlinear seismic response of asymmetric structures under bi-directional excitation</a:t>
            </a:r>
            <a:r>
              <a:rPr lang="en-NZ" sz="1400" dirty="0" smtClean="0">
                <a:latin typeface="+mj-lt"/>
              </a:rPr>
              <a:t>,”</a:t>
            </a:r>
            <a:r>
              <a:rPr lang="en-US" sz="1400" dirty="0" smtClean="0">
                <a:latin typeface="+mj-lt"/>
              </a:rPr>
              <a:t> </a:t>
            </a:r>
            <a:r>
              <a:rPr lang="en-US" sz="1400" dirty="0">
                <a:latin typeface="+mj-lt"/>
              </a:rPr>
              <a:t>which we would like to resubmit for consideration for publication in </a:t>
            </a:r>
            <a:r>
              <a:rPr lang="en-US" sz="1400" dirty="0" smtClean="0">
                <a:latin typeface="+mj-lt"/>
              </a:rPr>
              <a:t>the </a:t>
            </a:r>
            <a:r>
              <a:rPr lang="en-US" sz="1400" i="1" dirty="0" smtClean="0">
                <a:latin typeface="+mj-lt"/>
              </a:rPr>
              <a:t>Journal of Seismology.</a:t>
            </a:r>
          </a:p>
          <a:p>
            <a:pPr algn="just">
              <a:spcBef>
                <a:spcPts val="25"/>
              </a:spcBef>
            </a:pPr>
            <a:endParaRPr lang="en-US" sz="1000" dirty="0">
              <a:latin typeface="+mj-lt"/>
            </a:endParaRPr>
          </a:p>
          <a:p>
            <a:pPr algn="just">
              <a:spcBef>
                <a:spcPts val="25"/>
              </a:spcBef>
            </a:pPr>
            <a:r>
              <a:rPr lang="en-US" sz="1400" dirty="0">
                <a:solidFill>
                  <a:schemeClr val="bg1"/>
                </a:solidFill>
                <a:latin typeface="+mj-lt"/>
              </a:rPr>
              <a:t>The reviewer’s comments were highly insightful and enabled us to greatly improve the quality of our manuscript. In the following pages are our point-by-point responses to each of the comments.</a:t>
            </a:r>
          </a:p>
          <a:p>
            <a:pPr algn="just">
              <a:spcBef>
                <a:spcPts val="25"/>
              </a:spcBef>
            </a:pPr>
            <a:endParaRPr lang="en-US" sz="1000" dirty="0">
              <a:latin typeface="+mj-lt"/>
            </a:endParaRPr>
          </a:p>
          <a:p>
            <a:pPr algn="just">
              <a:spcBef>
                <a:spcPts val="25"/>
              </a:spcBef>
            </a:pPr>
            <a:r>
              <a:rPr lang="en-US" sz="1400" dirty="0">
                <a:solidFill>
                  <a:schemeClr val="bg1"/>
                </a:solidFill>
                <a:latin typeface="+mj-lt"/>
              </a:rPr>
              <a:t>Revisions in the manuscript are shown as </a:t>
            </a:r>
            <a:r>
              <a:rPr lang="en-US" sz="1400" dirty="0" smtClean="0">
                <a:solidFill>
                  <a:schemeClr val="bg1"/>
                </a:solidFill>
                <a:latin typeface="+mj-lt"/>
              </a:rPr>
              <a:t>highlighted text</a:t>
            </a:r>
            <a:r>
              <a:rPr lang="en-US" sz="1400" dirty="0">
                <a:solidFill>
                  <a:schemeClr val="bg1"/>
                </a:solidFill>
                <a:latin typeface="+mj-lt"/>
              </a:rPr>
              <a:t>. In accordance with the first comment, the title has been revised and the entire manuscript has undergone substantial English editing. </a:t>
            </a:r>
            <a:endParaRPr lang="en-US" sz="1400" dirty="0" smtClean="0">
              <a:solidFill>
                <a:schemeClr val="bg1"/>
              </a:solidFill>
              <a:latin typeface="+mj-lt"/>
            </a:endParaRPr>
          </a:p>
          <a:p>
            <a:pPr algn="just">
              <a:spcBef>
                <a:spcPts val="25"/>
              </a:spcBef>
            </a:pPr>
            <a:endParaRPr lang="en-US" sz="1000" dirty="0">
              <a:solidFill>
                <a:schemeClr val="bg1"/>
              </a:solidFill>
              <a:latin typeface="+mj-lt"/>
            </a:endParaRPr>
          </a:p>
          <a:p>
            <a:pPr algn="just">
              <a:spcBef>
                <a:spcPts val="25"/>
              </a:spcBef>
            </a:pPr>
            <a:r>
              <a:rPr lang="en-US" sz="1400" dirty="0">
                <a:latin typeface="+mj-lt"/>
              </a:rPr>
              <a:t>We hope that the revisions in the manuscript and our accompanying responses will be sufficient to make our manuscript suitable for publication </a:t>
            </a:r>
            <a:r>
              <a:rPr lang="en-US" sz="1400" dirty="0" smtClean="0">
                <a:latin typeface="+mj-lt"/>
              </a:rPr>
              <a:t>in the </a:t>
            </a:r>
            <a:r>
              <a:rPr lang="en-US" sz="1400" i="1" dirty="0" smtClean="0">
                <a:latin typeface="+mj-lt"/>
              </a:rPr>
              <a:t>Journal of Seismology</a:t>
            </a:r>
            <a:r>
              <a:rPr lang="en-US" sz="1400" dirty="0" smtClean="0">
                <a:latin typeface="+mj-lt"/>
              </a:rPr>
              <a:t>.</a:t>
            </a:r>
            <a:endParaRPr lang="en-US" sz="1400" dirty="0">
              <a:latin typeface="+mj-lt"/>
            </a:endParaRPr>
          </a:p>
        </p:txBody>
      </p:sp>
      <p:cxnSp>
        <p:nvCxnSpPr>
          <p:cNvPr id="25" name="Straight Arrow Connector 24"/>
          <p:cNvCxnSpPr/>
          <p:nvPr/>
        </p:nvCxnSpPr>
        <p:spPr>
          <a:xfrm flipH="1">
            <a:off x="2321700" y="2229445"/>
            <a:ext cx="1107300" cy="816789"/>
          </a:xfrm>
          <a:prstGeom prst="straightConnector1">
            <a:avLst/>
          </a:prstGeom>
          <a:ln w="28575">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4752024" y="2856507"/>
            <a:ext cx="1213802" cy="576283"/>
          </a:xfrm>
          <a:prstGeom prst="straightConnector1">
            <a:avLst/>
          </a:prstGeom>
          <a:ln w="28575">
            <a:solidFill>
              <a:srgbClr val="512AAD"/>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a:off x="6444208" y="3421657"/>
            <a:ext cx="1528218" cy="1015455"/>
          </a:xfrm>
          <a:prstGeom prst="straightConnector1">
            <a:avLst/>
          </a:prstGeom>
          <a:ln w="28575">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31" name="Rounded Rectangle 30"/>
          <p:cNvSpPr/>
          <p:nvPr/>
        </p:nvSpPr>
        <p:spPr>
          <a:xfrm>
            <a:off x="3048000" y="1852733"/>
            <a:ext cx="2667000" cy="369888"/>
          </a:xfrm>
          <a:prstGeom prst="roundRect">
            <a:avLst/>
          </a:prstGeom>
          <a:solidFill>
            <a:schemeClr val="bg1"/>
          </a:solidFill>
          <a:ln w="28575">
            <a:solidFill>
              <a:srgbClr val="B5002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C00000"/>
                </a:solidFill>
              </a:rPr>
              <a:t>Address editor personally</a:t>
            </a:r>
            <a:endParaRPr lang="en-US" b="1" dirty="0">
              <a:solidFill>
                <a:srgbClr val="C00000"/>
              </a:solidFill>
            </a:endParaRPr>
          </a:p>
        </p:txBody>
      </p:sp>
      <p:sp>
        <p:nvSpPr>
          <p:cNvPr id="32" name="Rounded Rectangle 31"/>
          <p:cNvSpPr/>
          <p:nvPr/>
        </p:nvSpPr>
        <p:spPr>
          <a:xfrm>
            <a:off x="5562601" y="2478658"/>
            <a:ext cx="2409824" cy="369888"/>
          </a:xfrm>
          <a:prstGeom prst="roundRect">
            <a:avLst/>
          </a:prstGeom>
          <a:solidFill>
            <a:schemeClr val="bg1"/>
          </a:solidFill>
          <a:ln w="28575">
            <a:solidFill>
              <a:srgbClr val="512AA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512AAD"/>
                </a:solidFill>
              </a:rPr>
              <a:t>Manuscript ID number</a:t>
            </a:r>
            <a:endParaRPr lang="en-US" b="1" dirty="0">
              <a:solidFill>
                <a:srgbClr val="512AAD"/>
              </a:solidFill>
            </a:endParaRPr>
          </a:p>
        </p:txBody>
      </p:sp>
      <p:sp>
        <p:nvSpPr>
          <p:cNvPr id="33" name="Rounded Rectangle 32"/>
          <p:cNvSpPr/>
          <p:nvPr/>
        </p:nvSpPr>
        <p:spPr>
          <a:xfrm>
            <a:off x="7188200" y="3051769"/>
            <a:ext cx="1822450" cy="369888"/>
          </a:xfrm>
          <a:prstGeom prst="roundRect">
            <a:avLst/>
          </a:prstGeom>
          <a:solidFill>
            <a:schemeClr val="bg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accent2"/>
                </a:solidFill>
              </a:rPr>
              <a:t>Thank reviewers</a:t>
            </a:r>
            <a:endParaRPr lang="en-US" b="1" dirty="0">
              <a:solidFill>
                <a:schemeClr val="accent2"/>
              </a:solidFill>
            </a:endParaRPr>
          </a:p>
        </p:txBody>
      </p:sp>
      <p:sp>
        <p:nvSpPr>
          <p:cNvPr id="34" name="Rounded Rectangle 33"/>
          <p:cNvSpPr/>
          <p:nvPr/>
        </p:nvSpPr>
        <p:spPr>
          <a:xfrm>
            <a:off x="3273202" y="6273155"/>
            <a:ext cx="2514600" cy="396875"/>
          </a:xfrm>
          <a:prstGeom prst="roundRect">
            <a:avLst/>
          </a:prstGeom>
          <a:solidFill>
            <a:schemeClr val="bg1"/>
          </a:solid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accent1"/>
                </a:solidFill>
              </a:rPr>
              <a:t>Highlight major changes</a:t>
            </a:r>
            <a:endParaRPr lang="en-US" b="1" dirty="0">
              <a:solidFill>
                <a:schemeClr val="accent1"/>
              </a:solidFill>
            </a:endParaRPr>
          </a:p>
        </p:txBody>
      </p:sp>
      <p:cxnSp>
        <p:nvCxnSpPr>
          <p:cNvPr id="35" name="Straight Arrow Connector 34"/>
          <p:cNvCxnSpPr>
            <a:stCxn id="34" idx="0"/>
          </p:cNvCxnSpPr>
          <p:nvPr/>
        </p:nvCxnSpPr>
        <p:spPr>
          <a:xfrm flipV="1">
            <a:off x="4530502" y="5764706"/>
            <a:ext cx="0" cy="508449"/>
          </a:xfrm>
          <a:prstGeom prst="straightConnector1">
            <a:avLst/>
          </a:prstGeom>
          <a:ln w="28575">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2" name="Titel 1"/>
          <p:cNvSpPr>
            <a:spLocks noGrp="1"/>
          </p:cNvSpPr>
          <p:nvPr>
            <p:ph type="title"/>
          </p:nvPr>
        </p:nvSpPr>
        <p:spPr>
          <a:xfrm>
            <a:off x="520700" y="804056"/>
            <a:ext cx="8155238" cy="304699"/>
          </a:xfrm>
        </p:spPr>
        <p:txBody>
          <a:bodyPr>
            <a:noAutofit/>
          </a:bodyPr>
          <a:lstStyle/>
          <a:p>
            <a:r>
              <a:rPr lang="de-DE" sz="3200" dirty="0" smtClean="0"/>
              <a:t>Writing response letters</a:t>
            </a:r>
            <a:endParaRPr lang="de-DE" sz="3200" dirty="0"/>
          </a:p>
        </p:txBody>
      </p:sp>
    </p:spTree>
    <p:extLst>
      <p:ext uri="{BB962C8B-B14F-4D97-AF65-F5344CB8AC3E}">
        <p14:creationId xmlns:p14="http://schemas.microsoft.com/office/powerpoint/2010/main" val="1186896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331640" y="5670193"/>
            <a:ext cx="2592288" cy="324208"/>
          </a:xfrm>
          <a:prstGeom prst="rect">
            <a:avLst/>
          </a:prstGeom>
          <a:solidFill>
            <a:schemeClr val="tx2">
              <a:lumMod val="60000"/>
              <a:lumOff val="40000"/>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51520" y="4572687"/>
            <a:ext cx="8511480" cy="293338"/>
          </a:xfrm>
          <a:prstGeom prst="rect">
            <a:avLst/>
          </a:prstGeom>
          <a:solidFill>
            <a:srgbClr val="FF66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1421579" y="4203200"/>
            <a:ext cx="7339577" cy="293338"/>
          </a:xfrm>
          <a:prstGeom prst="rect">
            <a:avLst/>
          </a:prstGeom>
          <a:solidFill>
            <a:srgbClr val="FF66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264168" y="4949889"/>
            <a:ext cx="6180040" cy="293338"/>
          </a:xfrm>
          <a:prstGeom prst="rect">
            <a:avLst/>
          </a:prstGeom>
          <a:solidFill>
            <a:srgbClr val="FF66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6444208" y="4949889"/>
            <a:ext cx="2318792" cy="293338"/>
          </a:xfrm>
          <a:prstGeom prst="rect">
            <a:avLst/>
          </a:prstGeom>
          <a:solidFill>
            <a:srgbClr val="8000FF">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64168" y="5291762"/>
            <a:ext cx="5747991" cy="336184"/>
          </a:xfrm>
          <a:prstGeom prst="rect">
            <a:avLst/>
          </a:prstGeom>
          <a:solidFill>
            <a:srgbClr val="8000FF">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792736" y="3840390"/>
            <a:ext cx="5927068" cy="314276"/>
          </a:xfrm>
          <a:prstGeom prst="rect">
            <a:avLst/>
          </a:prstGeom>
          <a:solidFill>
            <a:srgbClr val="00B0F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 Placeholder 2"/>
          <p:cNvSpPr txBox="1">
            <a:spLocks/>
          </p:cNvSpPr>
          <p:nvPr/>
        </p:nvSpPr>
        <p:spPr bwMode="auto">
          <a:xfrm>
            <a:off x="264169" y="1780524"/>
            <a:ext cx="8498831" cy="4240764"/>
          </a:xfrm>
          <a:prstGeom prst="rect">
            <a:avLst/>
          </a:prstGeom>
          <a:noFill/>
          <a:ln w="9525">
            <a:noFill/>
            <a:miter lim="800000"/>
            <a:headEnd/>
            <a:tailEnd/>
          </a:ln>
        </p:spPr>
        <p:txBody>
          <a:bodyPr/>
          <a:lstStyle/>
          <a:p>
            <a:pPr algn="just">
              <a:spcBef>
                <a:spcPts val="0"/>
              </a:spcBef>
              <a:spcAft>
                <a:spcPts val="1200"/>
              </a:spcAft>
              <a:buClr>
                <a:schemeClr val="accent1"/>
              </a:buClr>
            </a:pPr>
            <a:r>
              <a:rPr lang="en-US" sz="2400" b="1" i="1" dirty="0" smtClean="0">
                <a:solidFill>
                  <a:schemeClr val="accent1"/>
                </a:solidFill>
                <a:latin typeface="Calibri" pitchFamily="34" charset="0"/>
              </a:rPr>
              <a:t>Reviewer Comment: </a:t>
            </a:r>
            <a:r>
              <a:rPr lang="en-US" sz="2400" i="1" dirty="0" smtClean="0">
                <a:solidFill>
                  <a:schemeClr val="accent1"/>
                </a:solidFill>
                <a:latin typeface="Calibri" pitchFamily="34" charset="0"/>
              </a:rPr>
              <a:t>In your analysis of the data you have chosen to use a somewhat obscure fitting function (regression).  In my opinion, a simple Gaussian function would have sufficed. Moreover, the results would be more instructive and easier to compare to previous results.</a:t>
            </a:r>
            <a:endParaRPr lang="en-US" sz="2400" dirty="0" smtClean="0">
              <a:solidFill>
                <a:schemeClr val="accent1"/>
              </a:solidFill>
              <a:latin typeface="Calibri" pitchFamily="34" charset="0"/>
            </a:endParaRPr>
          </a:p>
          <a:p>
            <a:pPr algn="just">
              <a:spcBef>
                <a:spcPts val="0"/>
              </a:spcBef>
              <a:spcAft>
                <a:spcPts val="1200"/>
              </a:spcAft>
              <a:buClr>
                <a:schemeClr val="accent1"/>
              </a:buClr>
            </a:pPr>
            <a:r>
              <a:rPr lang="en-US" sz="2400" b="1" dirty="0" smtClean="0">
                <a:solidFill>
                  <a:schemeClr val="tx2">
                    <a:lumMod val="50000"/>
                  </a:schemeClr>
                </a:solidFill>
                <a:latin typeface="Calibri" pitchFamily="34" charset="0"/>
              </a:rPr>
              <a:t>Response:</a:t>
            </a:r>
            <a:r>
              <a:rPr lang="en-US" sz="2400" dirty="0" smtClean="0">
                <a:solidFill>
                  <a:schemeClr val="tx2">
                    <a:lumMod val="50000"/>
                  </a:schemeClr>
                </a:solidFill>
                <a:latin typeface="Calibri" pitchFamily="34" charset="0"/>
              </a:rPr>
              <a:t> We agree with the reviewer’s assessment of the analysis. Our tailored function, in its current form, makes it difficult to tell that this measurement constitutes a significant improvement over previously reported values. We describe our new analysis using a Gaussian fitting function in our revised Results section (Page 6, Lines 12–18).</a:t>
            </a:r>
            <a:endParaRPr lang="en-US" sz="2400" dirty="0">
              <a:solidFill>
                <a:schemeClr val="tx2">
                  <a:lumMod val="50000"/>
                </a:schemeClr>
              </a:solidFill>
              <a:latin typeface="Calibri" pitchFamily="34" charset="0"/>
            </a:endParaRPr>
          </a:p>
        </p:txBody>
      </p:sp>
      <p:sp>
        <p:nvSpPr>
          <p:cNvPr id="2" name="Titel 1"/>
          <p:cNvSpPr>
            <a:spLocks noGrp="1"/>
          </p:cNvSpPr>
          <p:nvPr>
            <p:ph type="title"/>
          </p:nvPr>
        </p:nvSpPr>
        <p:spPr>
          <a:xfrm>
            <a:off x="520700" y="804056"/>
            <a:ext cx="8155238" cy="304699"/>
          </a:xfrm>
        </p:spPr>
        <p:txBody>
          <a:bodyPr>
            <a:noAutofit/>
          </a:bodyPr>
          <a:lstStyle/>
          <a:p>
            <a:r>
              <a:rPr lang="de-DE" sz="3200" dirty="0" smtClean="0"/>
              <a:t>Agreeing with reviewers</a:t>
            </a:r>
            <a:endParaRPr lang="de-DE" sz="3200" dirty="0"/>
          </a:p>
        </p:txBody>
      </p:sp>
      <p:sp>
        <p:nvSpPr>
          <p:cNvPr id="11" name="Rounded Rectangle 10"/>
          <p:cNvSpPr/>
          <p:nvPr/>
        </p:nvSpPr>
        <p:spPr>
          <a:xfrm>
            <a:off x="4139952" y="3336334"/>
            <a:ext cx="2016224" cy="504056"/>
          </a:xfrm>
          <a:prstGeom prst="roundRect">
            <a:avLst/>
          </a:prstGeom>
          <a:solidFill>
            <a:schemeClr val="accent2"/>
          </a:solidFill>
          <a:ln>
            <a:no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Agreement</a:t>
            </a:r>
            <a:endParaRPr lang="en-US" sz="2400" b="1" dirty="0"/>
          </a:p>
        </p:txBody>
      </p:sp>
      <p:sp>
        <p:nvSpPr>
          <p:cNvPr id="16" name="Rounded Rectangle 15"/>
          <p:cNvSpPr/>
          <p:nvPr/>
        </p:nvSpPr>
        <p:spPr>
          <a:xfrm>
            <a:off x="5724127" y="5661248"/>
            <a:ext cx="1922239" cy="504056"/>
          </a:xfrm>
          <a:prstGeom prst="roundRect">
            <a:avLst/>
          </a:prstGeom>
          <a:solidFill>
            <a:srgbClr val="512AAD"/>
          </a:solidFill>
          <a:ln>
            <a:no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Revisions</a:t>
            </a:r>
            <a:endParaRPr lang="en-US" sz="2400" b="1" dirty="0"/>
          </a:p>
        </p:txBody>
      </p:sp>
      <p:sp>
        <p:nvSpPr>
          <p:cNvPr id="17" name="Rounded Rectangle 16"/>
          <p:cNvSpPr/>
          <p:nvPr/>
        </p:nvSpPr>
        <p:spPr>
          <a:xfrm>
            <a:off x="2483768" y="6054591"/>
            <a:ext cx="1872208" cy="504056"/>
          </a:xfrm>
          <a:prstGeom prst="roundRect">
            <a:avLst/>
          </a:prstGeom>
          <a:solidFill>
            <a:schemeClr val="tx2"/>
          </a:solidFill>
          <a:ln>
            <a:no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Location</a:t>
            </a:r>
            <a:endParaRPr lang="en-US" sz="2400" b="1" dirty="0"/>
          </a:p>
        </p:txBody>
      </p:sp>
      <p:sp>
        <p:nvSpPr>
          <p:cNvPr id="21" name="Rounded Rectangle 20"/>
          <p:cNvSpPr/>
          <p:nvPr/>
        </p:nvSpPr>
        <p:spPr>
          <a:xfrm>
            <a:off x="3499148" y="4479109"/>
            <a:ext cx="2016224" cy="504056"/>
          </a:xfrm>
          <a:prstGeom prst="roundRect">
            <a:avLst/>
          </a:prstGeom>
          <a:solidFill>
            <a:schemeClr val="accent6"/>
          </a:solidFill>
          <a:ln>
            <a:no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smtClean="0"/>
              <a:t>Why agree</a:t>
            </a:r>
            <a:endParaRPr lang="en-US" sz="2400" b="1" dirty="0"/>
          </a:p>
        </p:txBody>
      </p:sp>
    </p:spTree>
    <p:extLst>
      <p:ext uri="{BB962C8B-B14F-4D97-AF65-F5344CB8AC3E}">
        <p14:creationId xmlns:p14="http://schemas.microsoft.com/office/powerpoint/2010/main" val="1423524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9" grpId="0" animBg="1"/>
      <p:bldP spid="20" grpId="0" animBg="1"/>
      <p:bldP spid="13" grpId="0" animBg="1"/>
      <p:bldP spid="15" grpId="0" animBg="1"/>
      <p:bldP spid="10" grpId="0" animBg="1"/>
      <p:bldP spid="11" grpId="0" animBg="1"/>
      <p:bldP spid="16" grpId="0" animBg="1"/>
      <p:bldP spid="17"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3875" y="816123"/>
            <a:ext cx="8135937" cy="443198"/>
          </a:xfrm>
        </p:spPr>
        <p:txBody>
          <a:bodyPr/>
          <a:lstStyle/>
          <a:p>
            <a:r>
              <a:rPr lang="en-US" sz="3200" dirty="0" smtClean="0"/>
              <a:t>What do journal editors want?</a:t>
            </a:r>
            <a:endParaRPr lang="en-US" sz="3200" dirty="0"/>
          </a:p>
        </p:txBody>
      </p:sp>
      <p:sp>
        <p:nvSpPr>
          <p:cNvPr id="11" name="Rectangle 10"/>
          <p:cNvSpPr/>
          <p:nvPr/>
        </p:nvSpPr>
        <p:spPr>
          <a:xfrm>
            <a:off x="3645895" y="2924953"/>
            <a:ext cx="1744388" cy="954107"/>
          </a:xfrm>
          <a:prstGeom prst="rect">
            <a:avLst/>
          </a:prstGeom>
        </p:spPr>
        <p:txBody>
          <a:bodyPr wrap="none">
            <a:spAutoFit/>
          </a:bodyPr>
          <a:lstStyle/>
          <a:p>
            <a:pPr algn="ctr"/>
            <a:r>
              <a:rPr lang="en-US" sz="2800" b="1" dirty="0" smtClean="0">
                <a:solidFill>
                  <a:srgbClr val="494949"/>
                </a:solidFill>
              </a:rPr>
              <a:t>Increase </a:t>
            </a:r>
          </a:p>
          <a:p>
            <a:pPr algn="ctr">
              <a:spcBef>
                <a:spcPts val="0"/>
              </a:spcBef>
            </a:pPr>
            <a:r>
              <a:rPr lang="en-US" sz="2800" b="1" dirty="0">
                <a:solidFill>
                  <a:srgbClr val="494949"/>
                </a:solidFill>
              </a:rPr>
              <a:t>i</a:t>
            </a:r>
            <a:r>
              <a:rPr lang="en-US" sz="2800" b="1" dirty="0" smtClean="0">
                <a:solidFill>
                  <a:srgbClr val="494949"/>
                </a:solidFill>
              </a:rPr>
              <a:t>mpact</a:t>
            </a:r>
            <a:endParaRPr lang="de-DE" sz="2800" dirty="0">
              <a:solidFill>
                <a:srgbClr val="494949"/>
              </a:solidFill>
            </a:endParaRPr>
          </a:p>
        </p:txBody>
      </p:sp>
      <p:sp>
        <p:nvSpPr>
          <p:cNvPr id="12" name="Rectangle 11"/>
          <p:cNvSpPr/>
          <p:nvPr/>
        </p:nvSpPr>
        <p:spPr>
          <a:xfrm>
            <a:off x="3347737" y="1628760"/>
            <a:ext cx="2340705" cy="954107"/>
          </a:xfrm>
          <a:prstGeom prst="rect">
            <a:avLst/>
          </a:prstGeom>
        </p:spPr>
        <p:txBody>
          <a:bodyPr wrap="none">
            <a:spAutoFit/>
          </a:bodyPr>
          <a:lstStyle/>
          <a:p>
            <a:pPr algn="ctr">
              <a:spcBef>
                <a:spcPts val="0"/>
              </a:spcBef>
            </a:pPr>
            <a:r>
              <a:rPr lang="en-US" sz="2800" b="1" dirty="0" smtClean="0"/>
              <a:t>High quality </a:t>
            </a:r>
          </a:p>
          <a:p>
            <a:pPr algn="ctr">
              <a:spcBef>
                <a:spcPts val="0"/>
              </a:spcBef>
            </a:pPr>
            <a:r>
              <a:rPr lang="en-US" sz="2800" b="1" dirty="0" smtClean="0"/>
              <a:t>research</a:t>
            </a:r>
            <a:endParaRPr lang="de-DE" sz="2800" dirty="0"/>
          </a:p>
        </p:txBody>
      </p:sp>
      <p:sp>
        <p:nvSpPr>
          <p:cNvPr id="13" name="Rounded Rectangle 12"/>
          <p:cNvSpPr/>
          <p:nvPr/>
        </p:nvSpPr>
        <p:spPr>
          <a:xfrm>
            <a:off x="5960467" y="5048748"/>
            <a:ext cx="2954933" cy="990600"/>
          </a:xfrm>
          <a:prstGeom prst="roundRect">
            <a:avLst>
              <a:gd name="adj" fmla="val 10702"/>
            </a:avLst>
          </a:prstGeom>
          <a:solidFill>
            <a:srgbClr val="512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smtClean="0">
                <a:solidFill>
                  <a:schemeClr val="bg1"/>
                </a:solidFill>
              </a:rPr>
              <a:t>Interesting to journal’s readership</a:t>
            </a:r>
          </a:p>
        </p:txBody>
      </p:sp>
      <p:sp>
        <p:nvSpPr>
          <p:cNvPr id="14" name="Rounded Rectangle 13"/>
          <p:cNvSpPr/>
          <p:nvPr/>
        </p:nvSpPr>
        <p:spPr>
          <a:xfrm>
            <a:off x="323911" y="3979127"/>
            <a:ext cx="2438400" cy="990600"/>
          </a:xfrm>
          <a:prstGeom prst="roundRect">
            <a:avLst>
              <a:gd name="adj" fmla="val 732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smtClean="0">
                <a:solidFill>
                  <a:schemeClr val="bg1"/>
                </a:solidFill>
              </a:rPr>
              <a:t>Original and novel research</a:t>
            </a:r>
          </a:p>
        </p:txBody>
      </p:sp>
      <p:sp>
        <p:nvSpPr>
          <p:cNvPr id="15" name="Rounded Rectangle 14"/>
          <p:cNvSpPr/>
          <p:nvPr/>
        </p:nvSpPr>
        <p:spPr>
          <a:xfrm>
            <a:off x="2813667" y="4413750"/>
            <a:ext cx="3100437" cy="990600"/>
          </a:xfrm>
          <a:prstGeom prst="roundRect">
            <a:avLst>
              <a:gd name="adj" fmla="val 107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r>
              <a:rPr lang="en-US" altLang="ja-JP" sz="2400" b="1" dirty="0" smtClean="0">
                <a:solidFill>
                  <a:schemeClr val="bg1"/>
                </a:solidFill>
              </a:rPr>
              <a:t>Well-designed study</a:t>
            </a:r>
          </a:p>
          <a:p>
            <a:pPr algn="ctr">
              <a:spcBef>
                <a:spcPts val="0"/>
              </a:spcBef>
            </a:pPr>
            <a:r>
              <a:rPr lang="en-US" altLang="ja-JP" sz="2400" b="1" dirty="0" smtClean="0">
                <a:solidFill>
                  <a:schemeClr val="bg1"/>
                </a:solidFill>
              </a:rPr>
              <a:t>Transparent reporting</a:t>
            </a:r>
          </a:p>
        </p:txBody>
      </p:sp>
      <p:sp>
        <p:nvSpPr>
          <p:cNvPr id="16" name="TextBox 15"/>
          <p:cNvSpPr txBox="1"/>
          <p:nvPr/>
        </p:nvSpPr>
        <p:spPr>
          <a:xfrm>
            <a:off x="331267" y="4980698"/>
            <a:ext cx="2448272" cy="338554"/>
          </a:xfrm>
          <a:prstGeom prst="rect">
            <a:avLst/>
          </a:prstGeom>
          <a:noFill/>
        </p:spPr>
        <p:txBody>
          <a:bodyPr wrap="square" rtlCol="0">
            <a:spAutoFit/>
          </a:bodyPr>
          <a:lstStyle/>
          <a:p>
            <a:pPr algn="ctr"/>
            <a:r>
              <a:rPr lang="en-US" b="1" i="1" smtClean="0">
                <a:solidFill>
                  <a:schemeClr val="accent2"/>
                </a:solidFill>
              </a:rPr>
              <a:t>Useful for the field</a:t>
            </a:r>
            <a:endParaRPr lang="en-US" b="1" i="1" dirty="0">
              <a:solidFill>
                <a:schemeClr val="accent2"/>
              </a:solidFill>
            </a:endParaRPr>
          </a:p>
        </p:txBody>
      </p:sp>
      <p:sp>
        <p:nvSpPr>
          <p:cNvPr id="17" name="Curved Right Arrow 16"/>
          <p:cNvSpPr/>
          <p:nvPr/>
        </p:nvSpPr>
        <p:spPr>
          <a:xfrm>
            <a:off x="2411760" y="2122793"/>
            <a:ext cx="936104" cy="1296144"/>
          </a:xfrm>
          <a:prstGeom prst="curvedRightArrow">
            <a:avLst>
              <a:gd name="adj1" fmla="val 20876"/>
              <a:gd name="adj2" fmla="val 51026"/>
              <a:gd name="adj3" fmla="val 26018"/>
            </a:avLst>
          </a:prstGeom>
          <a:solidFill>
            <a:srgbClr val="C0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Curved Right Arrow 17"/>
          <p:cNvSpPr/>
          <p:nvPr/>
        </p:nvSpPr>
        <p:spPr>
          <a:xfrm rot="10800000">
            <a:off x="5579278" y="2010930"/>
            <a:ext cx="936104" cy="1296144"/>
          </a:xfrm>
          <a:prstGeom prst="curvedRightArrow">
            <a:avLst>
              <a:gd name="adj1" fmla="val 20876"/>
              <a:gd name="adj2" fmla="val 51026"/>
              <a:gd name="adj3" fmla="val 26018"/>
            </a:avLst>
          </a:prstGeom>
          <a:solidFill>
            <a:srgbClr val="C0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TextBox 18"/>
          <p:cNvSpPr txBox="1"/>
          <p:nvPr/>
        </p:nvSpPr>
        <p:spPr>
          <a:xfrm>
            <a:off x="2813668" y="5409264"/>
            <a:ext cx="3100436" cy="338554"/>
          </a:xfrm>
          <a:prstGeom prst="rect">
            <a:avLst/>
          </a:prstGeom>
          <a:noFill/>
        </p:spPr>
        <p:txBody>
          <a:bodyPr wrap="square" rtlCol="0">
            <a:spAutoFit/>
          </a:bodyPr>
          <a:lstStyle/>
          <a:p>
            <a:pPr algn="ctr"/>
            <a:r>
              <a:rPr lang="en-US" b="1" i="1" smtClean="0">
                <a:solidFill>
                  <a:schemeClr val="accent1"/>
                </a:solidFill>
              </a:rPr>
              <a:t>Well-written manuscript</a:t>
            </a:r>
            <a:endParaRPr lang="en-US" b="1" i="1" dirty="0">
              <a:solidFill>
                <a:schemeClr val="accent1"/>
              </a:solidFill>
            </a:endParaRPr>
          </a:p>
        </p:txBody>
      </p:sp>
    </p:spTree>
    <p:extLst>
      <p:ext uri="{BB962C8B-B14F-4D97-AF65-F5344CB8AC3E}">
        <p14:creationId xmlns:p14="http://schemas.microsoft.com/office/powerpoint/2010/main" val="166861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P spid="14" grpId="0" animBg="1"/>
      <p:bldP spid="15" grpId="0" animBg="1"/>
      <p:bldP spid="16" grpId="0"/>
      <p:bldP spid="17" grpId="0" animBg="1"/>
      <p:bldP spid="18" grpId="0" animBg="1"/>
      <p:bldP spid="1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52186" y="4869160"/>
            <a:ext cx="8434614" cy="724522"/>
            <a:chOff x="252186" y="4869160"/>
            <a:chExt cx="8434614" cy="724522"/>
          </a:xfrm>
        </p:grpSpPr>
        <p:sp>
          <p:nvSpPr>
            <p:cNvPr id="21" name="Rectangle 20"/>
            <p:cNvSpPr/>
            <p:nvPr/>
          </p:nvSpPr>
          <p:spPr>
            <a:xfrm>
              <a:off x="5148063" y="4869160"/>
              <a:ext cx="3538737" cy="350593"/>
            </a:xfrm>
            <a:prstGeom prst="rect">
              <a:avLst/>
            </a:prstGeom>
            <a:solidFill>
              <a:srgbClr val="8000FF">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252186" y="5212267"/>
              <a:ext cx="4031782" cy="381415"/>
            </a:xfrm>
            <a:prstGeom prst="rect">
              <a:avLst/>
            </a:prstGeom>
            <a:solidFill>
              <a:srgbClr val="8000FF">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Rectangle 22"/>
          <p:cNvSpPr/>
          <p:nvPr/>
        </p:nvSpPr>
        <p:spPr>
          <a:xfrm>
            <a:off x="6012159" y="4149081"/>
            <a:ext cx="2664297" cy="288032"/>
          </a:xfrm>
          <a:prstGeom prst="rect">
            <a:avLst/>
          </a:prstGeom>
          <a:solidFill>
            <a:srgbClr val="FF66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251520" y="4500720"/>
            <a:ext cx="8424936" cy="301359"/>
          </a:xfrm>
          <a:prstGeom prst="rect">
            <a:avLst/>
          </a:prstGeom>
          <a:solidFill>
            <a:srgbClr val="FF66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Placeholder 2"/>
          <p:cNvSpPr txBox="1">
            <a:spLocks/>
          </p:cNvSpPr>
          <p:nvPr/>
        </p:nvSpPr>
        <p:spPr bwMode="auto">
          <a:xfrm>
            <a:off x="218256" y="1717465"/>
            <a:ext cx="8458200" cy="4303823"/>
          </a:xfrm>
          <a:prstGeom prst="rect">
            <a:avLst/>
          </a:prstGeom>
          <a:noFill/>
          <a:ln w="9525">
            <a:noFill/>
            <a:miter lim="800000"/>
            <a:headEnd/>
            <a:tailEnd/>
          </a:ln>
        </p:spPr>
        <p:txBody>
          <a:bodyPr/>
          <a:lstStyle/>
          <a:p>
            <a:pPr algn="just">
              <a:spcBef>
                <a:spcPts val="0"/>
              </a:spcBef>
              <a:spcAft>
                <a:spcPts val="1200"/>
              </a:spcAft>
              <a:buClr>
                <a:schemeClr val="accent1"/>
              </a:buClr>
            </a:pPr>
            <a:r>
              <a:rPr lang="en-US" sz="2400" b="1" i="1" dirty="0" smtClean="0">
                <a:solidFill>
                  <a:schemeClr val="accent1"/>
                </a:solidFill>
                <a:latin typeface="Calibri" pitchFamily="34" charset="0"/>
              </a:rPr>
              <a:t>Reviewer Comment: </a:t>
            </a:r>
            <a:r>
              <a:rPr lang="en-US" sz="2400" i="1" dirty="0" smtClean="0">
                <a:solidFill>
                  <a:schemeClr val="accent1"/>
                </a:solidFill>
                <a:latin typeface="Calibri" pitchFamily="34" charset="0"/>
              </a:rPr>
              <a:t>In your analysis of the data you have chosen to use a somewhat obscure fitting function (regression).  In my opinion, a simple Gaussian function would have sufficed. Moreover, the results would be more instructive and easier to compare to previous results.</a:t>
            </a:r>
            <a:endParaRPr lang="en-US" sz="2400" dirty="0" smtClean="0">
              <a:solidFill>
                <a:schemeClr val="accent1"/>
              </a:solidFill>
              <a:latin typeface="Calibri" pitchFamily="34" charset="0"/>
            </a:endParaRPr>
          </a:p>
          <a:p>
            <a:pPr algn="just">
              <a:spcBef>
                <a:spcPts val="0"/>
              </a:spcBef>
              <a:spcAft>
                <a:spcPts val="1200"/>
              </a:spcAft>
              <a:buClr>
                <a:schemeClr val="accent1"/>
              </a:buClr>
            </a:pPr>
            <a:r>
              <a:rPr lang="en-US" sz="2400" b="1" dirty="0" smtClean="0">
                <a:solidFill>
                  <a:schemeClr val="tx2">
                    <a:lumMod val="50000"/>
                  </a:schemeClr>
                </a:solidFill>
                <a:latin typeface="Calibri" pitchFamily="34" charset="0"/>
              </a:rPr>
              <a:t>Response:</a:t>
            </a:r>
            <a:r>
              <a:rPr lang="en-US" sz="2400" dirty="0" smtClean="0">
                <a:solidFill>
                  <a:schemeClr val="tx2">
                    <a:lumMod val="50000"/>
                  </a:schemeClr>
                </a:solidFill>
                <a:latin typeface="Calibri" pitchFamily="34" charset="0"/>
              </a:rPr>
              <a:t> Although a simple Gaussian fit would facilitate comparison with the results of other studies, our tailored function allows for the analysis of the data in terms of the Smith model [</a:t>
            </a:r>
            <a:r>
              <a:rPr lang="en-US" sz="2400" dirty="0" err="1" smtClean="0">
                <a:solidFill>
                  <a:schemeClr val="tx2">
                    <a:lumMod val="50000"/>
                  </a:schemeClr>
                </a:solidFill>
                <a:latin typeface="Calibri" pitchFamily="34" charset="0"/>
              </a:rPr>
              <a:t>Robens</a:t>
            </a:r>
            <a:r>
              <a:rPr lang="en-US" sz="2400" dirty="0" smtClean="0">
                <a:solidFill>
                  <a:schemeClr val="tx2">
                    <a:lumMod val="50000"/>
                  </a:schemeClr>
                </a:solidFill>
                <a:latin typeface="Calibri" pitchFamily="34" charset="0"/>
              </a:rPr>
              <a:t> et al., 2012]. We have now explained the use of this function and the Smith model in our revised Discussion section (Page 12, Lines 2–6).</a:t>
            </a:r>
            <a:endParaRPr lang="en-US" sz="2400" dirty="0">
              <a:solidFill>
                <a:schemeClr val="tx2">
                  <a:lumMod val="50000"/>
                </a:schemeClr>
              </a:solidFill>
              <a:latin typeface="Calibri" pitchFamily="34" charset="0"/>
            </a:endParaRPr>
          </a:p>
        </p:txBody>
      </p:sp>
      <p:sp>
        <p:nvSpPr>
          <p:cNvPr id="2" name="Titel 1"/>
          <p:cNvSpPr>
            <a:spLocks noGrp="1"/>
          </p:cNvSpPr>
          <p:nvPr>
            <p:ph type="title"/>
          </p:nvPr>
        </p:nvSpPr>
        <p:spPr>
          <a:xfrm>
            <a:off x="520700" y="804056"/>
            <a:ext cx="8155238" cy="304699"/>
          </a:xfrm>
        </p:spPr>
        <p:txBody>
          <a:bodyPr>
            <a:noAutofit/>
          </a:bodyPr>
          <a:lstStyle/>
          <a:p>
            <a:r>
              <a:rPr lang="de-DE" sz="3200" dirty="0" smtClean="0"/>
              <a:t>Disagreeing with reviewers</a:t>
            </a:r>
            <a:endParaRPr lang="de-DE" sz="3200" dirty="0"/>
          </a:p>
        </p:txBody>
      </p:sp>
      <p:sp>
        <p:nvSpPr>
          <p:cNvPr id="19" name="Rectangle 18"/>
          <p:cNvSpPr/>
          <p:nvPr/>
        </p:nvSpPr>
        <p:spPr>
          <a:xfrm>
            <a:off x="252187" y="5593682"/>
            <a:ext cx="2519614" cy="381415"/>
          </a:xfrm>
          <a:prstGeom prst="rect">
            <a:avLst/>
          </a:prstGeom>
          <a:solidFill>
            <a:schemeClr val="tx2">
              <a:lumMod val="60000"/>
              <a:lumOff val="40000"/>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5"/>
          <p:cNvSpPr/>
          <p:nvPr/>
        </p:nvSpPr>
        <p:spPr>
          <a:xfrm>
            <a:off x="4250061" y="3933056"/>
            <a:ext cx="1762099" cy="504056"/>
          </a:xfrm>
          <a:prstGeom prst="roundRect">
            <a:avLst/>
          </a:prstGeom>
          <a:solidFill>
            <a:srgbClr val="FF6600"/>
          </a:solidFill>
          <a:ln>
            <a:no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Evidence</a:t>
            </a:r>
            <a:endParaRPr lang="en-US" sz="2400" b="1" dirty="0"/>
          </a:p>
        </p:txBody>
      </p:sp>
      <p:sp>
        <p:nvSpPr>
          <p:cNvPr id="27" name="Rounded Rectangle 26"/>
          <p:cNvSpPr/>
          <p:nvPr/>
        </p:nvSpPr>
        <p:spPr>
          <a:xfrm>
            <a:off x="4283968" y="5229200"/>
            <a:ext cx="1914499" cy="504056"/>
          </a:xfrm>
          <a:prstGeom prst="roundRect">
            <a:avLst/>
          </a:prstGeom>
          <a:solidFill>
            <a:srgbClr val="512AAD"/>
          </a:solidFill>
          <a:ln>
            <a:no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Revisions</a:t>
            </a:r>
            <a:endParaRPr lang="en-US" sz="2400" b="1" dirty="0"/>
          </a:p>
        </p:txBody>
      </p:sp>
      <p:sp>
        <p:nvSpPr>
          <p:cNvPr id="28" name="Rounded Rectangle 27"/>
          <p:cNvSpPr/>
          <p:nvPr/>
        </p:nvSpPr>
        <p:spPr>
          <a:xfrm>
            <a:off x="2051720" y="6021288"/>
            <a:ext cx="1671928" cy="504056"/>
          </a:xfrm>
          <a:prstGeom prst="roundRect">
            <a:avLst/>
          </a:prstGeom>
          <a:solidFill>
            <a:schemeClr val="tx2"/>
          </a:solidFill>
          <a:ln>
            <a:no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Location</a:t>
            </a:r>
            <a:endParaRPr lang="en-US" sz="2400" b="1" dirty="0"/>
          </a:p>
        </p:txBody>
      </p:sp>
      <p:sp>
        <p:nvSpPr>
          <p:cNvPr id="3" name="Oval 2"/>
          <p:cNvSpPr/>
          <p:nvPr/>
        </p:nvSpPr>
        <p:spPr bwMode="auto">
          <a:xfrm>
            <a:off x="316921" y="4734460"/>
            <a:ext cx="2748080" cy="567737"/>
          </a:xfrm>
          <a:prstGeom prst="ellipse">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CN" altLang="en-US" sz="1600" b="0" i="0" u="none" strike="noStrike" cap="none" normalizeH="0" baseline="0">
              <a:ln>
                <a:noFill/>
              </a:ln>
              <a:solidFill>
                <a:schemeClr val="tx2"/>
              </a:solidFill>
              <a:effectLst/>
              <a:latin typeface="Arial" charset="0"/>
            </a:endParaRPr>
          </a:p>
        </p:txBody>
      </p:sp>
    </p:spTree>
    <p:extLst>
      <p:ext uri="{BB962C8B-B14F-4D97-AF65-F5344CB8AC3E}">
        <p14:creationId xmlns:p14="http://schemas.microsoft.com/office/powerpoint/2010/main" val="424932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19" grpId="0" animBg="1"/>
      <p:bldP spid="26" grpId="0" animBg="1"/>
      <p:bldP spid="27" grpId="0" animBg="1"/>
      <p:bldP spid="28" grpId="0" animBg="1"/>
      <p:bldP spid="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19100" y="3276036"/>
            <a:ext cx="4602960" cy="351783"/>
          </a:xfrm>
          <a:prstGeom prst="rect">
            <a:avLst/>
          </a:prstGeom>
          <a:solidFill>
            <a:schemeClr val="accent6">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2051664" y="2924253"/>
            <a:ext cx="6623984" cy="351783"/>
          </a:xfrm>
          <a:prstGeom prst="rect">
            <a:avLst/>
          </a:prstGeom>
          <a:solidFill>
            <a:schemeClr val="accent6">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テキスト ボックス 2"/>
          <p:cNvSpPr txBox="1">
            <a:spLocks noChangeArrowheads="1"/>
          </p:cNvSpPr>
          <p:nvPr/>
        </p:nvSpPr>
        <p:spPr bwMode="auto">
          <a:xfrm>
            <a:off x="408756" y="1772816"/>
            <a:ext cx="8267700" cy="2013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just" eaLnBrk="1" hangingPunct="1">
              <a:spcAft>
                <a:spcPts val="1200"/>
              </a:spcAft>
              <a:buClr>
                <a:schemeClr val="accent1"/>
              </a:buClr>
            </a:pPr>
            <a:r>
              <a:rPr lang="en-US" altLang="ja-JP" sz="2400" b="1" i="1" dirty="0" smtClean="0">
                <a:solidFill>
                  <a:schemeClr val="tx2">
                    <a:lumMod val="50000"/>
                  </a:schemeClr>
                </a:solidFill>
                <a:ea typeface="ＭＳ Ｐゴシック" pitchFamily="50" charset="-128"/>
              </a:rPr>
              <a:t>Reviewer comment</a:t>
            </a:r>
            <a:r>
              <a:rPr lang="en-US" altLang="ja-JP" sz="2400" i="1" dirty="0" smtClean="0">
                <a:solidFill>
                  <a:schemeClr val="tx2">
                    <a:lumMod val="50000"/>
                  </a:schemeClr>
                </a:solidFill>
                <a:ea typeface="ＭＳ Ｐゴシック" pitchFamily="50" charset="-128"/>
              </a:rPr>
              <a:t>: Currently, the authors’ conclusion that this questionnaire is appropriate for cross-cultural analyses is not completely valid because their participants all resided in Kazakhstan. They should also show the questionnaire’s validity in participants living in other countries.</a:t>
            </a:r>
            <a:endParaRPr lang="en-US" altLang="ja-JP" sz="2400" i="1" dirty="0">
              <a:solidFill>
                <a:schemeClr val="tx2">
                  <a:lumMod val="50000"/>
                </a:schemeClr>
              </a:solidFill>
              <a:ea typeface="ＭＳ Ｐゴシック" pitchFamily="50" charset="-128"/>
            </a:endParaRPr>
          </a:p>
        </p:txBody>
      </p:sp>
      <p:sp>
        <p:nvSpPr>
          <p:cNvPr id="2" name="Titel 1"/>
          <p:cNvSpPr>
            <a:spLocks noGrp="1"/>
          </p:cNvSpPr>
          <p:nvPr>
            <p:ph type="title"/>
          </p:nvPr>
        </p:nvSpPr>
        <p:spPr>
          <a:xfrm>
            <a:off x="520700" y="804056"/>
            <a:ext cx="8155238" cy="304699"/>
          </a:xfrm>
        </p:spPr>
        <p:txBody>
          <a:bodyPr>
            <a:noAutofit/>
          </a:bodyPr>
          <a:lstStyle/>
          <a:p>
            <a:r>
              <a:rPr lang="de-DE" sz="3200" dirty="0" smtClean="0">
                <a:solidFill>
                  <a:schemeClr val="accent1"/>
                </a:solidFill>
              </a:rPr>
              <a:t>“Unfair</a:t>
            </a:r>
            <a:r>
              <a:rPr lang="en-US" altLang="zh-CN" sz="3200" dirty="0" smtClean="0">
                <a:solidFill>
                  <a:schemeClr val="accent1"/>
                </a:solidFill>
                <a:latin typeface="Calibri" pitchFamily="34" charset="0"/>
              </a:rPr>
              <a:t>”</a:t>
            </a:r>
            <a:r>
              <a:rPr lang="de-DE" sz="3200" dirty="0" smtClean="0">
                <a:solidFill>
                  <a:schemeClr val="accent1"/>
                </a:solidFill>
              </a:rPr>
              <a:t> comments</a:t>
            </a:r>
            <a:endParaRPr lang="de-DE" sz="3200" dirty="0">
              <a:solidFill>
                <a:schemeClr val="accent1"/>
              </a:solidFill>
            </a:endParaRPr>
          </a:p>
        </p:txBody>
      </p:sp>
      <p:sp>
        <p:nvSpPr>
          <p:cNvPr id="29" name="Rounded Rectangle 28"/>
          <p:cNvSpPr/>
          <p:nvPr/>
        </p:nvSpPr>
        <p:spPr>
          <a:xfrm>
            <a:off x="520700" y="4005064"/>
            <a:ext cx="8155756" cy="2069068"/>
          </a:xfrm>
          <a:prstGeom prst="roundRect">
            <a:avLst>
              <a:gd name="adj" fmla="val 10795"/>
            </a:avLst>
          </a:prstGeom>
          <a:solidFill>
            <a:schemeClr val="bg1"/>
          </a:solid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buClr>
                <a:schemeClr val="tx2"/>
              </a:buClr>
            </a:pPr>
            <a:r>
              <a:rPr lang="en-US" sz="2800" b="1" i="1" dirty="0" smtClean="0">
                <a:solidFill>
                  <a:schemeClr val="accent1"/>
                </a:solidFill>
              </a:rPr>
              <a:t>Reasons why reviewers might make these comments</a:t>
            </a:r>
          </a:p>
          <a:p>
            <a:pPr algn="ctr">
              <a:spcBef>
                <a:spcPts val="0"/>
              </a:spcBef>
              <a:buClr>
                <a:schemeClr val="tx2"/>
              </a:buClr>
            </a:pPr>
            <a:endParaRPr lang="en-US" sz="1200" b="1" i="1" dirty="0" smtClean="0">
              <a:solidFill>
                <a:srgbClr val="C00000"/>
              </a:solidFill>
            </a:endParaRPr>
          </a:p>
          <a:p>
            <a:pPr marL="342900" indent="-342900" algn="l">
              <a:spcBef>
                <a:spcPts val="0"/>
              </a:spcBef>
              <a:buClr>
                <a:schemeClr val="accent1"/>
              </a:buClr>
              <a:buFont typeface="Wingdings" pitchFamily="2" charset="2"/>
              <a:buChar char="v"/>
            </a:pPr>
            <a:r>
              <a:rPr lang="en-US" sz="2400" b="1" dirty="0" smtClean="0">
                <a:solidFill>
                  <a:schemeClr val="tx2">
                    <a:lumMod val="75000"/>
                  </a:schemeClr>
                </a:solidFill>
              </a:rPr>
              <a:t>Current results are not appropriate for the scope or impact factor of the journal</a:t>
            </a:r>
          </a:p>
          <a:p>
            <a:pPr marL="171450" indent="-171450" algn="l">
              <a:spcBef>
                <a:spcPts val="0"/>
              </a:spcBef>
              <a:buClr>
                <a:schemeClr val="accent1"/>
              </a:buClr>
              <a:buFont typeface="Wingdings" pitchFamily="2" charset="2"/>
              <a:buChar char="v"/>
            </a:pPr>
            <a:endParaRPr lang="en-US" sz="1200" b="1" dirty="0" smtClean="0">
              <a:solidFill>
                <a:schemeClr val="tx2">
                  <a:lumMod val="75000"/>
                </a:schemeClr>
              </a:solidFill>
            </a:endParaRPr>
          </a:p>
          <a:p>
            <a:pPr marL="342900" indent="-342900" algn="l">
              <a:spcBef>
                <a:spcPts val="0"/>
              </a:spcBef>
              <a:buClr>
                <a:schemeClr val="accent1"/>
              </a:buClr>
              <a:buFont typeface="Wingdings" pitchFamily="2" charset="2"/>
              <a:buChar char="v"/>
            </a:pPr>
            <a:r>
              <a:rPr lang="en-US" sz="2400" b="1" dirty="0" smtClean="0">
                <a:solidFill>
                  <a:schemeClr val="tx2">
                    <a:lumMod val="75000"/>
                  </a:schemeClr>
                </a:solidFill>
              </a:rPr>
              <a:t>Reviewer is being “unfair”</a:t>
            </a:r>
            <a:endParaRPr lang="en-US" sz="2400" b="1" dirty="0">
              <a:solidFill>
                <a:schemeClr val="tx2">
                  <a:lumMod val="75000"/>
                </a:schemeClr>
              </a:solidFill>
            </a:endParaRPr>
          </a:p>
        </p:txBody>
      </p:sp>
    </p:spTree>
    <p:extLst>
      <p:ext uri="{BB962C8B-B14F-4D97-AF65-F5344CB8AC3E}">
        <p14:creationId xmlns:p14="http://schemas.microsoft.com/office/powerpoint/2010/main" val="3577904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bg/>
                                          </p:spTgt>
                                        </p:tgtEl>
                                        <p:attrNameLst>
                                          <p:attrName>style.visibility</p:attrName>
                                        </p:attrNameLst>
                                      </p:cBhvr>
                                      <p:to>
                                        <p:strVal val="visible"/>
                                      </p:to>
                                    </p:set>
                                    <p:animEffect transition="in" filter="fade">
                                      <p:cBhvr>
                                        <p:cTn id="7" dur="500"/>
                                        <p:tgtEl>
                                          <p:spTgt spid="2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xEl>
                                              <p:pRg st="0" end="0"/>
                                            </p:txEl>
                                          </p:spTgt>
                                        </p:tgtEl>
                                        <p:attrNameLst>
                                          <p:attrName>style.visibility</p:attrName>
                                        </p:attrNameLst>
                                      </p:cBhvr>
                                      <p:to>
                                        <p:strVal val="visible"/>
                                      </p:to>
                                    </p:set>
                                    <p:animEffect transition="in" filter="fade">
                                      <p:cBhvr>
                                        <p:cTn id="10" dur="500"/>
                                        <p:tgtEl>
                                          <p:spTgt spid="2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
                                            <p:txEl>
                                              <p:pRg st="2" end="2"/>
                                            </p:txEl>
                                          </p:spTgt>
                                        </p:tgtEl>
                                        <p:attrNameLst>
                                          <p:attrName>style.visibility</p:attrName>
                                        </p:attrNameLst>
                                      </p:cBhvr>
                                      <p:to>
                                        <p:strVal val="visible"/>
                                      </p:to>
                                    </p:set>
                                    <p:animEffect transition="in" filter="fade">
                                      <p:cBhvr>
                                        <p:cTn id="15" dur="500"/>
                                        <p:tgtEl>
                                          <p:spTgt spid="2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9">
                                            <p:txEl>
                                              <p:pRg st="4" end="4"/>
                                            </p:txEl>
                                          </p:spTgt>
                                        </p:tgtEl>
                                        <p:attrNameLst>
                                          <p:attrName>style.visibility</p:attrName>
                                        </p:attrNameLst>
                                      </p:cBhvr>
                                      <p:to>
                                        <p:strVal val="visible"/>
                                      </p:to>
                                    </p:set>
                                    <p:animEffect transition="in" filter="fade">
                                      <p:cBhvr>
                                        <p:cTn id="20" dur="500"/>
                                        <p:tgtEl>
                                          <p:spTgt spid="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0700" y="804056"/>
            <a:ext cx="8155238" cy="304699"/>
          </a:xfrm>
        </p:spPr>
        <p:txBody>
          <a:bodyPr>
            <a:noAutofit/>
          </a:bodyPr>
          <a:lstStyle/>
          <a:p>
            <a:r>
              <a:rPr lang="de-DE" sz="3200" dirty="0" smtClean="0">
                <a:solidFill>
                  <a:schemeClr val="accent1"/>
                </a:solidFill>
              </a:rPr>
              <a:t>“Unfair</a:t>
            </a:r>
            <a:r>
              <a:rPr lang="en-US" altLang="zh-CN" sz="3200" dirty="0" smtClean="0">
                <a:solidFill>
                  <a:schemeClr val="accent1"/>
                </a:solidFill>
                <a:latin typeface="Calibri" pitchFamily="34" charset="0"/>
              </a:rPr>
              <a:t>”</a:t>
            </a:r>
            <a:r>
              <a:rPr lang="de-DE" sz="3200" dirty="0" smtClean="0">
                <a:solidFill>
                  <a:schemeClr val="accent1"/>
                </a:solidFill>
              </a:rPr>
              <a:t> comments</a:t>
            </a:r>
            <a:endParaRPr lang="de-DE" sz="3200" dirty="0">
              <a:solidFill>
                <a:schemeClr val="accent1"/>
              </a:solidFill>
            </a:endParaRPr>
          </a:p>
        </p:txBody>
      </p:sp>
      <p:sp>
        <p:nvSpPr>
          <p:cNvPr id="9" name="TextBox 8"/>
          <p:cNvSpPr txBox="1"/>
          <p:nvPr/>
        </p:nvSpPr>
        <p:spPr>
          <a:xfrm>
            <a:off x="414390" y="1980129"/>
            <a:ext cx="8268715" cy="584775"/>
          </a:xfrm>
          <a:prstGeom prst="rect">
            <a:avLst/>
          </a:prstGeom>
          <a:noFill/>
        </p:spPr>
        <p:txBody>
          <a:bodyPr wrap="square" rtlCol="0">
            <a:spAutoFit/>
          </a:bodyPr>
          <a:lstStyle/>
          <a:p>
            <a:pPr algn="ctr"/>
            <a:r>
              <a:rPr lang="en-US" sz="3200" b="1" i="1" dirty="0" smtClean="0">
                <a:solidFill>
                  <a:schemeClr val="tx2">
                    <a:lumMod val="75000"/>
                  </a:schemeClr>
                </a:solidFill>
                <a:latin typeface="+mj-lt"/>
              </a:rPr>
              <a:t>What you should do</a:t>
            </a:r>
            <a:endParaRPr lang="en-US" sz="3200" b="1" i="1" dirty="0">
              <a:solidFill>
                <a:schemeClr val="tx2">
                  <a:lumMod val="75000"/>
                </a:schemeClr>
              </a:solidFill>
              <a:latin typeface="+mj-lt"/>
            </a:endParaRPr>
          </a:p>
        </p:txBody>
      </p:sp>
      <p:sp>
        <p:nvSpPr>
          <p:cNvPr id="10" name="Rounded Rectangle 9"/>
          <p:cNvSpPr/>
          <p:nvPr/>
        </p:nvSpPr>
        <p:spPr>
          <a:xfrm>
            <a:off x="611560" y="2996952"/>
            <a:ext cx="7920880" cy="2736304"/>
          </a:xfrm>
          <a:prstGeom prst="roundRect">
            <a:avLst>
              <a:gd name="adj" fmla="val 8992"/>
            </a:avLst>
          </a:prstGeom>
          <a:solidFill>
            <a:schemeClr val="bg1"/>
          </a:solid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buClr>
                <a:schemeClr val="tx2"/>
              </a:buClr>
            </a:pPr>
            <a:r>
              <a:rPr lang="en-US" sz="2800" b="1" i="1" dirty="0" smtClean="0">
                <a:solidFill>
                  <a:schemeClr val="accent1"/>
                </a:solidFill>
              </a:rPr>
              <a:t>First, c</a:t>
            </a:r>
            <a:r>
              <a:rPr lang="en-US" altLang="ja-JP" sz="2800" b="1" i="1" dirty="0" smtClean="0">
                <a:solidFill>
                  <a:schemeClr val="accent1"/>
                </a:solidFill>
              </a:rPr>
              <a:t>ontact </a:t>
            </a:r>
            <a:r>
              <a:rPr lang="en-US" altLang="ja-JP" sz="2800" b="1" i="1" dirty="0">
                <a:solidFill>
                  <a:schemeClr val="accent1"/>
                </a:solidFill>
              </a:rPr>
              <a:t>the journal editor if </a:t>
            </a:r>
            <a:endParaRPr lang="en-US" altLang="ja-JP" sz="2800" b="1" i="1" dirty="0" smtClean="0">
              <a:solidFill>
                <a:schemeClr val="accent1"/>
              </a:solidFill>
            </a:endParaRPr>
          </a:p>
          <a:p>
            <a:pPr algn="ctr">
              <a:spcBef>
                <a:spcPts val="0"/>
              </a:spcBef>
              <a:buClr>
                <a:schemeClr val="tx2"/>
              </a:buClr>
            </a:pPr>
            <a:r>
              <a:rPr lang="en-US" altLang="ja-JP" sz="2800" b="1" i="1" dirty="0" smtClean="0">
                <a:solidFill>
                  <a:schemeClr val="accent1"/>
                </a:solidFill>
              </a:rPr>
              <a:t>you </a:t>
            </a:r>
            <a:r>
              <a:rPr lang="en-US" altLang="ja-JP" sz="2800" b="1" i="1" dirty="0">
                <a:solidFill>
                  <a:schemeClr val="accent1"/>
                </a:solidFill>
              </a:rPr>
              <a:t>feel reviewer is being unfair</a:t>
            </a:r>
          </a:p>
          <a:p>
            <a:pPr marL="342900" indent="-342900">
              <a:spcBef>
                <a:spcPts val="0"/>
              </a:spcBef>
              <a:buClr>
                <a:schemeClr val="tx2"/>
              </a:buClr>
              <a:buFont typeface="Wingdings" pitchFamily="2" charset="2"/>
              <a:buChar char="v"/>
            </a:pPr>
            <a:endParaRPr lang="en-US" sz="1200" b="1" dirty="0" smtClean="0">
              <a:solidFill>
                <a:schemeClr val="tx1"/>
              </a:solidFill>
            </a:endParaRPr>
          </a:p>
          <a:p>
            <a:pPr marL="342900" indent="-342900" algn="l">
              <a:spcBef>
                <a:spcPts val="0"/>
              </a:spcBef>
              <a:buClr>
                <a:schemeClr val="accent1"/>
              </a:buClr>
              <a:buFont typeface="Wingdings" pitchFamily="2" charset="2"/>
              <a:buChar char="v"/>
            </a:pPr>
            <a:r>
              <a:rPr lang="en-US" sz="2400" b="1" dirty="0" smtClean="0">
                <a:solidFill>
                  <a:schemeClr val="tx2">
                    <a:lumMod val="75000"/>
                  </a:schemeClr>
                </a:solidFill>
              </a:rPr>
              <a:t>Do the experiments, revise, and resubmit</a:t>
            </a:r>
          </a:p>
          <a:p>
            <a:pPr marL="342900" indent="-342900" algn="l">
              <a:spcBef>
                <a:spcPts val="0"/>
              </a:spcBef>
              <a:buClr>
                <a:schemeClr val="accent1"/>
              </a:buClr>
              <a:buFont typeface="Wingdings" pitchFamily="2" charset="2"/>
              <a:buChar char="v"/>
            </a:pPr>
            <a:endParaRPr lang="en-US" sz="1200" b="1" dirty="0" smtClean="0">
              <a:solidFill>
                <a:schemeClr val="tx2">
                  <a:lumMod val="75000"/>
                </a:schemeClr>
              </a:solidFill>
            </a:endParaRPr>
          </a:p>
          <a:p>
            <a:pPr marL="342900" indent="-342900" algn="l">
              <a:spcBef>
                <a:spcPts val="0"/>
              </a:spcBef>
              <a:buClr>
                <a:schemeClr val="accent1"/>
              </a:buClr>
              <a:buFont typeface="Wingdings" pitchFamily="2" charset="2"/>
              <a:buChar char="v"/>
            </a:pPr>
            <a:r>
              <a:rPr lang="en-US" sz="2400" b="1" dirty="0" smtClean="0">
                <a:solidFill>
                  <a:schemeClr val="tx2">
                    <a:lumMod val="75000"/>
                  </a:schemeClr>
                </a:solidFill>
              </a:rPr>
              <a:t>Withdraw submission and resubmit current manuscript to a journal with a different scope or lower impact factor</a:t>
            </a:r>
          </a:p>
          <a:p>
            <a:pPr marL="800100" lvl="1" indent="-342900" algn="l">
              <a:spcBef>
                <a:spcPts val="0"/>
              </a:spcBef>
              <a:buClr>
                <a:schemeClr val="accent1"/>
              </a:buClr>
              <a:buFont typeface="Arial" panose="020B0604020202020204" pitchFamily="34" charset="0"/>
              <a:buChar char="•"/>
            </a:pPr>
            <a:r>
              <a:rPr lang="en-US" sz="2400" dirty="0" smtClean="0">
                <a:solidFill>
                  <a:schemeClr val="tx2">
                    <a:lumMod val="75000"/>
                  </a:schemeClr>
                </a:solidFill>
              </a:rPr>
              <a:t>In this example, a regional journal may be better</a:t>
            </a:r>
          </a:p>
          <a:p>
            <a:pPr marL="342900" indent="-342900">
              <a:spcBef>
                <a:spcPts val="0"/>
              </a:spcBef>
              <a:buClr>
                <a:schemeClr val="tx2"/>
              </a:buClr>
              <a:buFont typeface="Wingdings" pitchFamily="2" charset="2"/>
              <a:buChar char="v"/>
            </a:pPr>
            <a:endParaRPr lang="en-US" sz="1200" b="1" dirty="0" smtClean="0">
              <a:solidFill>
                <a:schemeClr val="tx1"/>
              </a:solidFill>
            </a:endParaRPr>
          </a:p>
        </p:txBody>
      </p:sp>
    </p:spTree>
    <p:extLst>
      <p:ext uri="{BB962C8B-B14F-4D97-AF65-F5344CB8AC3E}">
        <p14:creationId xmlns:p14="http://schemas.microsoft.com/office/powerpoint/2010/main" val="355218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500"/>
                                        <p:tgtEl>
                                          <p:spTgt spid="1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fade">
                                      <p:cBhvr>
                                        <p:cTn id="13" dur="500"/>
                                        <p:tgtEl>
                                          <p:spTgt spid="10">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xEl>
                                              <p:pRg st="3" end="3"/>
                                            </p:txEl>
                                          </p:spTgt>
                                        </p:tgtEl>
                                        <p:attrNameLst>
                                          <p:attrName>style.visibility</p:attrName>
                                        </p:attrNameLst>
                                      </p:cBhvr>
                                      <p:to>
                                        <p:strVal val="visible"/>
                                      </p:to>
                                    </p:set>
                                    <p:animEffect transition="in" filter="fade">
                                      <p:cBhvr>
                                        <p:cTn id="18" dur="500"/>
                                        <p:tgtEl>
                                          <p:spTgt spid="10">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animEffect transition="in" filter="fade">
                                      <p:cBhvr>
                                        <p:cTn id="23" dur="500"/>
                                        <p:tgtEl>
                                          <p:spTgt spid="10">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xEl>
                                              <p:pRg st="6" end="6"/>
                                            </p:txEl>
                                          </p:spTgt>
                                        </p:tgtEl>
                                        <p:attrNameLst>
                                          <p:attrName>style.visibility</p:attrName>
                                        </p:attrNameLst>
                                      </p:cBhvr>
                                      <p:to>
                                        <p:strVal val="visible"/>
                                      </p:to>
                                    </p:set>
                                    <p:animEffect transition="in" filter="fade">
                                      <p:cBhvr>
                                        <p:cTn id="26"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hteck 3"/>
          <p:cNvSpPr>
            <a:spLocks noChangeArrowheads="1"/>
          </p:cNvSpPr>
          <p:nvPr/>
        </p:nvSpPr>
        <p:spPr bwMode="auto">
          <a:xfrm>
            <a:off x="0" y="3417888"/>
            <a:ext cx="9144000" cy="1439862"/>
          </a:xfrm>
          <a:prstGeom prst="rect">
            <a:avLst/>
          </a:prstGeom>
          <a:solidFill>
            <a:schemeClr val="accent1"/>
          </a:solidFill>
          <a:ln w="9525" algn="ctr">
            <a:noFill/>
            <a:round/>
            <a:headEnd/>
            <a:tailEnd/>
          </a:ln>
        </p:spPr>
        <p:txBody>
          <a:bodyPr>
            <a:spAutoFit/>
          </a:bodyPr>
          <a:lstStyle/>
          <a:p>
            <a:pPr algn="ctr" eaLnBrk="0" hangingPunct="0">
              <a:spcBef>
                <a:spcPct val="50000"/>
              </a:spcBef>
              <a:defRPr/>
            </a:pPr>
            <a:endParaRPr lang="de-DE" dirty="0">
              <a:latin typeface="Arial" charset="0"/>
              <a:cs typeface="+mn-cs"/>
            </a:endParaRPr>
          </a:p>
        </p:txBody>
      </p:sp>
      <p:sp>
        <p:nvSpPr>
          <p:cNvPr id="6147" name="Textfeld 4"/>
          <p:cNvSpPr txBox="1">
            <a:spLocks noChangeArrowheads="1"/>
          </p:cNvSpPr>
          <p:nvPr/>
        </p:nvSpPr>
        <p:spPr bwMode="auto">
          <a:xfrm>
            <a:off x="163697" y="3814653"/>
            <a:ext cx="7468711" cy="646331"/>
          </a:xfrm>
          <a:prstGeom prst="rect">
            <a:avLst/>
          </a:prstGeom>
          <a:noFill/>
          <a:ln w="9525">
            <a:noFill/>
            <a:miter lim="800000"/>
            <a:headEnd/>
            <a:tailEnd/>
          </a:ln>
        </p:spPr>
        <p:txBody>
          <a:bodyPr wrap="none">
            <a:spAutoFit/>
          </a:bodyPr>
          <a:lstStyle/>
          <a:p>
            <a:pPr marL="742950" indent="-742950" eaLnBrk="0" hangingPunct="0">
              <a:spcBef>
                <a:spcPct val="50000"/>
              </a:spcBef>
            </a:pPr>
            <a:r>
              <a:rPr lang="en-US" sz="3600" dirty="0" smtClean="0">
                <a:solidFill>
                  <a:schemeClr val="bg1"/>
                </a:solidFill>
              </a:rPr>
              <a:t>Increasing and tracking </a:t>
            </a:r>
            <a:r>
              <a:rPr lang="en-US" sz="3600" smtClean="0">
                <a:solidFill>
                  <a:schemeClr val="bg1"/>
                </a:solidFill>
              </a:rPr>
              <a:t>your impact</a:t>
            </a:r>
            <a:endParaRPr lang="en-US" sz="3600" dirty="0">
              <a:solidFill>
                <a:schemeClr val="bg1"/>
              </a:solidFill>
            </a:endParaRPr>
          </a:p>
        </p:txBody>
      </p:sp>
    </p:spTree>
    <p:extLst>
      <p:ext uri="{BB962C8B-B14F-4D97-AF65-F5344CB8AC3E}">
        <p14:creationId xmlns:p14="http://schemas.microsoft.com/office/powerpoint/2010/main" val="33561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0700" y="804056"/>
            <a:ext cx="8155238" cy="304699"/>
          </a:xfrm>
        </p:spPr>
        <p:txBody>
          <a:bodyPr>
            <a:noAutofit/>
          </a:bodyPr>
          <a:lstStyle/>
          <a:p>
            <a:r>
              <a:rPr lang="de-DE" sz="3200" dirty="0" err="1" smtClean="0">
                <a:solidFill>
                  <a:schemeClr val="accent1"/>
                </a:solidFill>
              </a:rPr>
              <a:t>Promoting</a:t>
            </a:r>
            <a:r>
              <a:rPr lang="de-DE" sz="3200" dirty="0" smtClean="0">
                <a:solidFill>
                  <a:schemeClr val="accent1"/>
                </a:solidFill>
              </a:rPr>
              <a:t> </a:t>
            </a:r>
            <a:r>
              <a:rPr lang="de-DE" sz="3200" dirty="0" err="1" smtClean="0">
                <a:solidFill>
                  <a:schemeClr val="accent1"/>
                </a:solidFill>
              </a:rPr>
              <a:t>your</a:t>
            </a:r>
            <a:r>
              <a:rPr lang="de-DE" sz="3200" dirty="0" smtClean="0">
                <a:solidFill>
                  <a:schemeClr val="accent1"/>
                </a:solidFill>
              </a:rPr>
              <a:t> </a:t>
            </a:r>
            <a:r>
              <a:rPr lang="de-DE" sz="3200" dirty="0" err="1" smtClean="0">
                <a:solidFill>
                  <a:schemeClr val="accent1"/>
                </a:solidFill>
              </a:rPr>
              <a:t>work</a:t>
            </a:r>
            <a:endParaRPr lang="de-DE" sz="3200" dirty="0">
              <a:solidFill>
                <a:schemeClr val="accent1"/>
              </a:solidFill>
            </a:endParaRPr>
          </a:p>
        </p:txBody>
      </p:sp>
      <p:sp>
        <p:nvSpPr>
          <p:cNvPr id="5" name="TextBox 4"/>
          <p:cNvSpPr txBox="1"/>
          <p:nvPr/>
        </p:nvSpPr>
        <p:spPr>
          <a:xfrm>
            <a:off x="408640" y="1404033"/>
            <a:ext cx="8280920" cy="584775"/>
          </a:xfrm>
          <a:prstGeom prst="rect">
            <a:avLst/>
          </a:prstGeom>
          <a:noFill/>
        </p:spPr>
        <p:txBody>
          <a:bodyPr wrap="square" rtlCol="0">
            <a:spAutoFit/>
          </a:bodyPr>
          <a:lstStyle/>
          <a:p>
            <a:pPr algn="ctr">
              <a:buClr>
                <a:schemeClr val="tx2"/>
              </a:buClr>
            </a:pPr>
            <a:r>
              <a:rPr lang="en-US" sz="3200" b="1" i="1" smtClean="0"/>
              <a:t>Social </a:t>
            </a:r>
            <a:r>
              <a:rPr lang="en-US" sz="3200" b="1" i="1" dirty="0" smtClean="0"/>
              <a:t>networks </a:t>
            </a:r>
          </a:p>
        </p:txBody>
      </p:sp>
      <p:pic>
        <p:nvPicPr>
          <p:cNvPr id="6"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09990" y="2168832"/>
            <a:ext cx="4094458" cy="3664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107688" y="6057264"/>
            <a:ext cx="4932040" cy="276999"/>
          </a:xfrm>
          <a:prstGeom prst="rect">
            <a:avLst/>
          </a:prstGeom>
          <a:noFill/>
        </p:spPr>
        <p:txBody>
          <a:bodyPr wrap="square" rtlCol="0">
            <a:spAutoFit/>
          </a:bodyPr>
          <a:lstStyle/>
          <a:p>
            <a:pPr algn="ctr"/>
            <a:r>
              <a:rPr lang="en-US" sz="1200" dirty="0" smtClean="0"/>
              <a:t>Allen et al. </a:t>
            </a:r>
            <a:r>
              <a:rPr lang="en-US" sz="1200" dirty="0" err="1" smtClean="0"/>
              <a:t>PLoS</a:t>
            </a:r>
            <a:r>
              <a:rPr lang="en-US" sz="1200" dirty="0" smtClean="0"/>
              <a:t> ONE 2013; 8: e68914.</a:t>
            </a:r>
            <a:endParaRPr lang="en-US" sz="1200" dirty="0"/>
          </a:p>
        </p:txBody>
      </p:sp>
      <p:sp>
        <p:nvSpPr>
          <p:cNvPr id="8" name="Rounded Rectangle 7"/>
          <p:cNvSpPr/>
          <p:nvPr/>
        </p:nvSpPr>
        <p:spPr>
          <a:xfrm>
            <a:off x="344548" y="2366836"/>
            <a:ext cx="3924944" cy="1634219"/>
          </a:xfrm>
          <a:prstGeom prst="roundRect">
            <a:avLst>
              <a:gd name="adj" fmla="val 12937"/>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l">
              <a:buFont typeface="Arial" panose="020B0604020202020204" pitchFamily="34" charset="0"/>
              <a:buChar char="•"/>
            </a:pPr>
            <a:r>
              <a:rPr kumimoji="1" lang="en-US" altLang="ja-JP" sz="2000" b="1" dirty="0" smtClean="0"/>
              <a:t>16 </a:t>
            </a:r>
            <a:r>
              <a:rPr kumimoji="1" lang="en-US" altLang="ja-JP" sz="2000" b="1" i="1" dirty="0" smtClean="0"/>
              <a:t>PLOS ONE </a:t>
            </a:r>
            <a:r>
              <a:rPr kumimoji="1" lang="en-US" altLang="ja-JP" sz="2000" b="1" dirty="0" smtClean="0"/>
              <a:t>articles were promoted on social networks on one randomly </a:t>
            </a:r>
            <a:r>
              <a:rPr kumimoji="1" lang="en-US" altLang="ja-JP" sz="2000" b="1" smtClean="0"/>
              <a:t>chosen date</a:t>
            </a:r>
            <a:endParaRPr kumimoji="1" lang="en-US" altLang="ja-JP" sz="1200" b="1" dirty="0" smtClean="0"/>
          </a:p>
          <a:p>
            <a:pPr marL="285750" indent="-285750" algn="l">
              <a:buFont typeface="Arial" panose="020B0604020202020204" pitchFamily="34" charset="0"/>
              <a:buChar char="•"/>
            </a:pPr>
            <a:r>
              <a:rPr kumimoji="1" lang="en-US" altLang="ja-JP" sz="2000" b="1" dirty="0" smtClean="0"/>
              <a:t>16 </a:t>
            </a:r>
            <a:r>
              <a:rPr kumimoji="1" lang="en-US" altLang="ja-JP" sz="2000" b="1" i="1" dirty="0" smtClean="0"/>
              <a:t>PLOS ONE </a:t>
            </a:r>
            <a:r>
              <a:rPr kumimoji="1" lang="en-US" altLang="ja-JP" sz="2000" b="1" dirty="0" smtClean="0"/>
              <a:t>articles were not</a:t>
            </a:r>
          </a:p>
        </p:txBody>
      </p:sp>
      <p:graphicFrame>
        <p:nvGraphicFramePr>
          <p:cNvPr id="11" name="Table 10"/>
          <p:cNvGraphicFramePr>
            <a:graphicFrameLocks noGrp="1"/>
          </p:cNvGraphicFramePr>
          <p:nvPr>
            <p:extLst>
              <p:ext uri="{D42A27DB-BD31-4B8C-83A1-F6EECF244321}">
                <p14:modId xmlns:p14="http://schemas.microsoft.com/office/powerpoint/2010/main" val="1173369081"/>
              </p:ext>
            </p:extLst>
          </p:nvPr>
        </p:nvGraphicFramePr>
        <p:xfrm>
          <a:off x="347678" y="4473088"/>
          <a:ext cx="4152314" cy="1112520"/>
        </p:xfrm>
        <a:graphic>
          <a:graphicData uri="http://schemas.openxmlformats.org/drawingml/2006/table">
            <a:tbl>
              <a:tblPr firstRow="1" bandRow="1">
                <a:tableStyleId>{5C22544A-7EE6-4342-B048-85BDC9FD1C3A}</a:tableStyleId>
              </a:tblPr>
              <a:tblGrid>
                <a:gridCol w="1560026"/>
                <a:gridCol w="1176714"/>
                <a:gridCol w="1415574"/>
              </a:tblGrid>
              <a:tr h="370840">
                <a:tc>
                  <a:txBody>
                    <a:bodyPr/>
                    <a:lstStyle/>
                    <a:p>
                      <a:endParaRPr kumimoji="1" lang="ja-JP" altLang="en-US" dirty="0"/>
                    </a:p>
                  </a:txBody>
                  <a:tcPr/>
                </a:tc>
                <a:tc>
                  <a:txBody>
                    <a:bodyPr/>
                    <a:lstStyle/>
                    <a:p>
                      <a:pPr algn="ctr"/>
                      <a:r>
                        <a:rPr kumimoji="1" lang="en-US" altLang="ja-JP" dirty="0" smtClean="0"/>
                        <a:t>Views*</a:t>
                      </a:r>
                      <a:endParaRPr kumimoji="1" lang="ja-JP" altLang="en-US" dirty="0"/>
                    </a:p>
                  </a:txBody>
                  <a:tcPr/>
                </a:tc>
                <a:tc>
                  <a:txBody>
                    <a:bodyPr/>
                    <a:lstStyle/>
                    <a:p>
                      <a:pPr algn="ctr"/>
                      <a:r>
                        <a:rPr kumimoji="1" lang="en-US" altLang="ja-JP" dirty="0" smtClean="0"/>
                        <a:t>Downloads*</a:t>
                      </a:r>
                      <a:endParaRPr kumimoji="1" lang="ja-JP" altLang="en-US" dirty="0"/>
                    </a:p>
                  </a:txBody>
                  <a:tcPr/>
                </a:tc>
              </a:tr>
              <a:tr h="370840">
                <a:tc>
                  <a:txBody>
                    <a:bodyPr/>
                    <a:lstStyle/>
                    <a:p>
                      <a:r>
                        <a:rPr kumimoji="1" lang="en-US" altLang="ja-JP" b="1" dirty="0" smtClean="0"/>
                        <a:t>Promoted</a:t>
                      </a:r>
                      <a:endParaRPr kumimoji="1" lang="ja-JP" altLang="en-US" b="1" dirty="0"/>
                    </a:p>
                  </a:txBody>
                  <a:tcPr/>
                </a:tc>
                <a:tc>
                  <a:txBody>
                    <a:bodyPr/>
                    <a:lstStyle/>
                    <a:p>
                      <a:pPr algn="ctr"/>
                      <a:r>
                        <a:rPr kumimoji="1" lang="en-US" altLang="ja-JP" dirty="0" smtClean="0"/>
                        <a:t>18±18</a:t>
                      </a:r>
                      <a:endParaRPr kumimoji="1" lang="ja-JP" altLang="en-US" dirty="0"/>
                    </a:p>
                  </a:txBody>
                  <a:tcPr/>
                </a:tc>
                <a:tc>
                  <a:txBody>
                    <a:bodyPr/>
                    <a:lstStyle/>
                    <a:p>
                      <a:pPr algn="ctr"/>
                      <a:r>
                        <a:rPr kumimoji="1" lang="en-US" altLang="ja-JP" dirty="0" smtClean="0"/>
                        <a:t>4±4</a:t>
                      </a:r>
                      <a:endParaRPr kumimoji="1" lang="ja-JP" altLang="en-US" dirty="0"/>
                    </a:p>
                  </a:txBody>
                  <a:tcPr/>
                </a:tc>
              </a:tr>
              <a:tr h="370840">
                <a:tc>
                  <a:txBody>
                    <a:bodyPr/>
                    <a:lstStyle/>
                    <a:p>
                      <a:r>
                        <a:rPr kumimoji="1" lang="en-US" altLang="ja-JP" b="1" dirty="0" smtClean="0"/>
                        <a:t>Not promoted</a:t>
                      </a:r>
                      <a:endParaRPr kumimoji="1" lang="ja-JP" altLang="en-US" b="1" dirty="0"/>
                    </a:p>
                  </a:txBody>
                  <a:tcPr/>
                </a:tc>
                <a:tc>
                  <a:txBody>
                    <a:bodyPr/>
                    <a:lstStyle/>
                    <a:p>
                      <a:pPr algn="ctr"/>
                      <a:r>
                        <a:rPr kumimoji="1" lang="en-US" altLang="ja-JP" dirty="0" smtClean="0"/>
                        <a:t>6±3</a:t>
                      </a:r>
                      <a:endParaRPr kumimoji="1" lang="ja-JP" altLang="en-US" dirty="0"/>
                    </a:p>
                  </a:txBody>
                  <a:tcPr/>
                </a:tc>
                <a:tc>
                  <a:txBody>
                    <a:bodyPr/>
                    <a:lstStyle/>
                    <a:p>
                      <a:pPr algn="ctr"/>
                      <a:r>
                        <a:rPr kumimoji="1" lang="en-US" altLang="ja-JP" dirty="0" smtClean="0"/>
                        <a:t>1±</a:t>
                      </a:r>
                      <a:r>
                        <a:rPr kumimoji="1" lang="en-US" altLang="ja-JP" baseline="0" dirty="0" smtClean="0"/>
                        <a:t>1</a:t>
                      </a:r>
                      <a:endParaRPr kumimoji="1" lang="ja-JP" altLang="en-US" dirty="0"/>
                    </a:p>
                  </a:txBody>
                  <a:tcPr/>
                </a:tc>
              </a:tr>
            </a:tbl>
          </a:graphicData>
        </a:graphic>
      </p:graphicFrame>
      <p:sp>
        <p:nvSpPr>
          <p:cNvPr id="12" name="TextBox 11"/>
          <p:cNvSpPr txBox="1"/>
          <p:nvPr/>
        </p:nvSpPr>
        <p:spPr>
          <a:xfrm>
            <a:off x="1547664" y="5553208"/>
            <a:ext cx="3024336" cy="338554"/>
          </a:xfrm>
          <a:prstGeom prst="rect">
            <a:avLst/>
          </a:prstGeom>
          <a:noFill/>
        </p:spPr>
        <p:txBody>
          <a:bodyPr wrap="square" rtlCol="0">
            <a:spAutoFit/>
          </a:bodyPr>
          <a:lstStyle/>
          <a:p>
            <a:pPr algn="r"/>
            <a:r>
              <a:rPr kumimoji="1" lang="en-US" altLang="ja-JP" sz="1600" dirty="0" smtClean="0"/>
              <a:t>*per day</a:t>
            </a:r>
            <a:endParaRPr kumimoji="1" lang="ja-JP" altLang="en-US" sz="1600" dirty="0"/>
          </a:p>
        </p:txBody>
      </p:sp>
    </p:spTree>
    <p:extLst>
      <p:ext uri="{BB962C8B-B14F-4D97-AF65-F5344CB8AC3E}">
        <p14:creationId xmlns:p14="http://schemas.microsoft.com/office/powerpoint/2010/main" val="130644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0700" y="804056"/>
            <a:ext cx="8155238" cy="304699"/>
          </a:xfrm>
        </p:spPr>
        <p:txBody>
          <a:bodyPr>
            <a:noAutofit/>
          </a:bodyPr>
          <a:lstStyle/>
          <a:p>
            <a:r>
              <a:rPr lang="de-DE" sz="3200" dirty="0" err="1" smtClean="0">
                <a:solidFill>
                  <a:schemeClr val="accent1"/>
                </a:solidFill>
              </a:rPr>
              <a:t>Altmetrics</a:t>
            </a:r>
            <a:endParaRPr lang="de-DE" sz="3200" dirty="0">
              <a:solidFill>
                <a:schemeClr val="accent1"/>
              </a:solidFill>
            </a:endParaRPr>
          </a:p>
        </p:txBody>
      </p:sp>
      <p:sp>
        <p:nvSpPr>
          <p:cNvPr id="5" name="TextBox 4"/>
          <p:cNvSpPr txBox="1"/>
          <p:nvPr/>
        </p:nvSpPr>
        <p:spPr>
          <a:xfrm>
            <a:off x="408640" y="1404033"/>
            <a:ext cx="8280920" cy="584775"/>
          </a:xfrm>
          <a:prstGeom prst="rect">
            <a:avLst/>
          </a:prstGeom>
          <a:noFill/>
        </p:spPr>
        <p:txBody>
          <a:bodyPr wrap="square" rtlCol="0">
            <a:spAutoFit/>
          </a:bodyPr>
          <a:lstStyle/>
          <a:p>
            <a:pPr algn="ctr">
              <a:buClr>
                <a:schemeClr val="tx2"/>
              </a:buClr>
            </a:pPr>
            <a:r>
              <a:rPr lang="en-US" sz="3200" b="1" i="1" dirty="0" smtClean="0"/>
              <a:t>Article level metrics</a:t>
            </a:r>
          </a:p>
        </p:txBody>
      </p:sp>
      <p:pic>
        <p:nvPicPr>
          <p:cNvPr id="9" name="Picture 8" descr="Screen Shot 2014-08-23 at 9.02.53 A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93286" y="2284086"/>
            <a:ext cx="5382652" cy="4171211"/>
          </a:xfrm>
          <a:prstGeom prst="rect">
            <a:avLst/>
          </a:prstGeom>
        </p:spPr>
      </p:pic>
      <p:sp>
        <p:nvSpPr>
          <p:cNvPr id="3" name="Rounded Rectangle 2"/>
          <p:cNvSpPr/>
          <p:nvPr/>
        </p:nvSpPr>
        <p:spPr bwMode="auto">
          <a:xfrm>
            <a:off x="408640" y="2888928"/>
            <a:ext cx="2723168" cy="919401"/>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Calibri" charset="0"/>
                <a:ea typeface="Calibri" charset="0"/>
                <a:cs typeface="Calibri" charset="0"/>
              </a:rPr>
              <a:t>Impact is </a:t>
            </a:r>
            <a:r>
              <a:rPr kumimoji="0" lang="en-US" sz="2400" b="0" i="0" u="none" strike="noStrike" cap="none" normalizeH="0" baseline="0" smtClean="0">
                <a:ln>
                  <a:noFill/>
                </a:ln>
                <a:solidFill>
                  <a:schemeClr val="bg1"/>
                </a:solidFill>
                <a:effectLst/>
                <a:latin typeface="Calibri" charset="0"/>
                <a:ea typeface="Calibri" charset="0"/>
                <a:cs typeface="Calibri" charset="0"/>
              </a:rPr>
              <a:t>more than</a:t>
            </a:r>
            <a:r>
              <a:rPr kumimoji="0" lang="en-US" sz="2400" b="0" i="0" u="none" strike="noStrike" cap="none" normalizeH="0" smtClean="0">
                <a:ln>
                  <a:noFill/>
                </a:ln>
                <a:solidFill>
                  <a:schemeClr val="bg1"/>
                </a:solidFill>
                <a:effectLst/>
                <a:latin typeface="Calibri" charset="0"/>
                <a:ea typeface="Calibri" charset="0"/>
                <a:cs typeface="Calibri" charset="0"/>
              </a:rPr>
              <a:t> just citations!</a:t>
            </a:r>
            <a:endParaRPr kumimoji="0" lang="en-US" sz="2400" b="0" i="0" u="none" strike="noStrike" cap="none" normalizeH="0" baseline="0">
              <a:ln>
                <a:noFill/>
              </a:ln>
              <a:solidFill>
                <a:schemeClr val="bg1"/>
              </a:solidFill>
              <a:effectLst/>
              <a:latin typeface="Calibri" charset="0"/>
              <a:ea typeface="Calibri" charset="0"/>
              <a:cs typeface="Calibri" charset="0"/>
            </a:endParaRPr>
          </a:p>
        </p:txBody>
      </p:sp>
      <p:sp>
        <p:nvSpPr>
          <p:cNvPr id="13" name="Rounded Rectangle 12"/>
          <p:cNvSpPr/>
          <p:nvPr/>
        </p:nvSpPr>
        <p:spPr bwMode="auto">
          <a:xfrm>
            <a:off x="408640" y="3879060"/>
            <a:ext cx="2723168" cy="1736646"/>
          </a:xfrm>
          <a:prstGeom prst="roundRect">
            <a:avLst>
              <a:gd name="adj" fmla="val 11652"/>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50000"/>
              </a:spcBef>
              <a:spcAft>
                <a:spcPct val="0"/>
              </a:spcAft>
              <a:buClrTx/>
              <a:buSzTx/>
              <a:buFont typeface="Arial" charset="0"/>
              <a:buChar char="•"/>
              <a:tabLst/>
            </a:pPr>
            <a:r>
              <a:rPr kumimoji="0" lang="en-US" sz="2400" b="0" i="0" u="none" strike="noStrike" cap="none" normalizeH="0" baseline="0" dirty="0" smtClean="0">
                <a:ln>
                  <a:noFill/>
                </a:ln>
                <a:solidFill>
                  <a:schemeClr val="tx2">
                    <a:lumMod val="75000"/>
                  </a:schemeClr>
                </a:solidFill>
                <a:effectLst/>
                <a:latin typeface="Calibri" charset="0"/>
                <a:ea typeface="Calibri" charset="0"/>
                <a:cs typeface="Calibri" charset="0"/>
              </a:rPr>
              <a:t>News sites</a:t>
            </a:r>
          </a:p>
          <a:p>
            <a:pPr marL="342900" marR="0" indent="-342900" algn="l" defTabSz="914400" rtl="0" eaLnBrk="0" fontAlgn="base" latinLnBrk="0" hangingPunct="0">
              <a:lnSpc>
                <a:spcPct val="100000"/>
              </a:lnSpc>
              <a:spcBef>
                <a:spcPct val="50000"/>
              </a:spcBef>
              <a:spcAft>
                <a:spcPct val="0"/>
              </a:spcAft>
              <a:buClrTx/>
              <a:buSzTx/>
              <a:buFont typeface="Arial" charset="0"/>
              <a:buChar char="•"/>
              <a:tabLst/>
            </a:pPr>
            <a:r>
              <a:rPr lang="en-US" sz="2400" dirty="0" smtClean="0">
                <a:solidFill>
                  <a:schemeClr val="tx2">
                    <a:lumMod val="75000"/>
                  </a:schemeClr>
                </a:solidFill>
                <a:latin typeface="Calibri" charset="0"/>
                <a:ea typeface="Calibri" charset="0"/>
                <a:cs typeface="Calibri" charset="0"/>
              </a:rPr>
              <a:t>Blogs</a:t>
            </a:r>
          </a:p>
          <a:p>
            <a:pPr marL="342900" marR="0" indent="-342900" algn="l" defTabSz="914400" rtl="0" eaLnBrk="0" fontAlgn="base" latinLnBrk="0" hangingPunct="0">
              <a:lnSpc>
                <a:spcPct val="100000"/>
              </a:lnSpc>
              <a:spcBef>
                <a:spcPct val="50000"/>
              </a:spcBef>
              <a:spcAft>
                <a:spcPct val="0"/>
              </a:spcAft>
              <a:buClrTx/>
              <a:buSzTx/>
              <a:buFont typeface="Arial" charset="0"/>
              <a:buChar char="•"/>
              <a:tabLst/>
            </a:pPr>
            <a:r>
              <a:rPr kumimoji="0" lang="en-US" sz="2400" b="0" i="0" u="none" strike="noStrike" cap="none" normalizeH="0" baseline="0" dirty="0" smtClean="0">
                <a:ln>
                  <a:noFill/>
                </a:ln>
                <a:solidFill>
                  <a:schemeClr val="tx2">
                    <a:lumMod val="75000"/>
                  </a:schemeClr>
                </a:solidFill>
                <a:effectLst/>
                <a:latin typeface="Calibri" charset="0"/>
                <a:ea typeface="Calibri" charset="0"/>
                <a:cs typeface="Calibri" charset="0"/>
              </a:rPr>
              <a:t>Social networks</a:t>
            </a:r>
            <a:endParaRPr kumimoji="0" lang="en-US" sz="2400" b="0" i="0" u="none" strike="noStrike" cap="none" normalizeH="0" baseline="0" dirty="0">
              <a:ln>
                <a:noFill/>
              </a:ln>
              <a:solidFill>
                <a:schemeClr val="tx2">
                  <a:lumMod val="75000"/>
                </a:schemeClr>
              </a:solidFill>
              <a:effectLst/>
              <a:latin typeface="Calibri" charset="0"/>
              <a:ea typeface="Calibri" charset="0"/>
              <a:cs typeface="Calibri" charset="0"/>
            </a:endParaRPr>
          </a:p>
        </p:txBody>
      </p:sp>
    </p:spTree>
    <p:extLst>
      <p:ext uri="{BB962C8B-B14F-4D97-AF65-F5344CB8AC3E}">
        <p14:creationId xmlns:p14="http://schemas.microsoft.com/office/powerpoint/2010/main" val="44236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0700" y="804056"/>
            <a:ext cx="8155238" cy="304699"/>
          </a:xfrm>
        </p:spPr>
        <p:txBody>
          <a:bodyPr>
            <a:noAutofit/>
          </a:bodyPr>
          <a:lstStyle/>
          <a:p>
            <a:r>
              <a:rPr lang="de-DE" sz="3200" dirty="0" smtClean="0">
                <a:solidFill>
                  <a:schemeClr val="accent1"/>
                </a:solidFill>
              </a:rPr>
              <a:t>H-index</a:t>
            </a:r>
            <a:endParaRPr lang="de-DE" sz="3200" dirty="0">
              <a:solidFill>
                <a:schemeClr val="accent1"/>
              </a:solidFill>
            </a:endParaRPr>
          </a:p>
        </p:txBody>
      </p:sp>
      <p:sp>
        <p:nvSpPr>
          <p:cNvPr id="5" name="TextBox 4"/>
          <p:cNvSpPr txBox="1"/>
          <p:nvPr/>
        </p:nvSpPr>
        <p:spPr>
          <a:xfrm>
            <a:off x="408640" y="1268712"/>
            <a:ext cx="8280920" cy="584775"/>
          </a:xfrm>
          <a:prstGeom prst="rect">
            <a:avLst/>
          </a:prstGeom>
          <a:noFill/>
        </p:spPr>
        <p:txBody>
          <a:bodyPr wrap="square" rtlCol="0">
            <a:spAutoFit/>
          </a:bodyPr>
          <a:lstStyle/>
          <a:p>
            <a:pPr algn="ctr">
              <a:buClr>
                <a:schemeClr val="tx2"/>
              </a:buClr>
            </a:pPr>
            <a:r>
              <a:rPr lang="en-US" sz="3200" b="1" i="1" dirty="0" smtClean="0"/>
              <a:t>Research productivity</a:t>
            </a:r>
          </a:p>
        </p:txBody>
      </p:sp>
      <p:sp>
        <p:nvSpPr>
          <p:cNvPr id="13" name="Rounded Rectangle 12"/>
          <p:cNvSpPr/>
          <p:nvPr/>
        </p:nvSpPr>
        <p:spPr bwMode="auto">
          <a:xfrm>
            <a:off x="700724" y="2078820"/>
            <a:ext cx="4501360" cy="887254"/>
          </a:xfrm>
          <a:prstGeom prst="roundRect">
            <a:avLst>
              <a:gd name="adj" fmla="val 11652"/>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R="0" algn="l" defTabSz="914400" rtl="0" eaLnBrk="0" fontAlgn="base" latinLnBrk="0" hangingPunct="0">
              <a:lnSpc>
                <a:spcPct val="100000"/>
              </a:lnSpc>
              <a:spcBef>
                <a:spcPct val="50000"/>
              </a:spcBef>
              <a:spcAft>
                <a:spcPct val="0"/>
              </a:spcAft>
              <a:buClrTx/>
              <a:buSzTx/>
              <a:tabLst/>
            </a:pPr>
            <a:r>
              <a:rPr kumimoji="0" lang="en-US" sz="2400" b="0" i="0" u="none" strike="noStrike" cap="none" normalizeH="0" baseline="0" dirty="0" smtClean="0">
                <a:ln>
                  <a:noFill/>
                </a:ln>
                <a:solidFill>
                  <a:schemeClr val="tx2">
                    <a:lumMod val="75000"/>
                  </a:schemeClr>
                </a:solidFill>
                <a:effectLst/>
                <a:latin typeface="Calibri" charset="0"/>
                <a:ea typeface="Calibri" charset="0"/>
                <a:cs typeface="Calibri" charset="0"/>
              </a:rPr>
              <a:t>Number of</a:t>
            </a:r>
            <a:r>
              <a:rPr kumimoji="0" lang="en-US" sz="2400" b="0" i="0" u="none" strike="noStrike" cap="none" normalizeH="0" dirty="0" smtClean="0">
                <a:ln>
                  <a:noFill/>
                </a:ln>
                <a:solidFill>
                  <a:schemeClr val="tx2">
                    <a:lumMod val="75000"/>
                  </a:schemeClr>
                </a:solidFill>
                <a:effectLst/>
                <a:latin typeface="Calibri" charset="0"/>
                <a:ea typeface="Calibri" charset="0"/>
                <a:cs typeface="Calibri" charset="0"/>
              </a:rPr>
              <a:t> articles that have been cited by that number </a:t>
            </a:r>
            <a:r>
              <a:rPr kumimoji="0" lang="en-US" sz="2400" b="0" i="0" u="none" strike="noStrike" cap="none" normalizeH="0" smtClean="0">
                <a:ln>
                  <a:noFill/>
                </a:ln>
                <a:solidFill>
                  <a:schemeClr val="tx2">
                    <a:lumMod val="75000"/>
                  </a:schemeClr>
                </a:solidFill>
                <a:effectLst/>
                <a:latin typeface="Calibri" charset="0"/>
                <a:ea typeface="Calibri" charset="0"/>
                <a:cs typeface="Calibri" charset="0"/>
              </a:rPr>
              <a:t>of articles</a:t>
            </a:r>
            <a:endParaRPr kumimoji="0" lang="en-US" sz="2400" b="0" i="0" u="none" strike="noStrike" cap="none" normalizeH="0" baseline="0" dirty="0">
              <a:ln>
                <a:noFill/>
              </a:ln>
              <a:solidFill>
                <a:schemeClr val="tx2">
                  <a:lumMod val="75000"/>
                </a:schemeClr>
              </a:solidFill>
              <a:effectLst/>
              <a:latin typeface="Calibri" charset="0"/>
              <a:ea typeface="Calibri" charset="0"/>
              <a:cs typeface="Calibri"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75839" y="2087919"/>
            <a:ext cx="2876665" cy="2955120"/>
          </a:xfrm>
          <a:prstGeom prst="rect">
            <a:avLst/>
          </a:prstGeom>
          <a:ln>
            <a:solidFill>
              <a:schemeClr val="tx2"/>
            </a:solidFill>
          </a:ln>
        </p:spPr>
      </p:pic>
      <p:sp>
        <p:nvSpPr>
          <p:cNvPr id="8" name="Rounded Rectangle 7"/>
          <p:cNvSpPr/>
          <p:nvPr/>
        </p:nvSpPr>
        <p:spPr bwMode="auto">
          <a:xfrm>
            <a:off x="700513" y="3158964"/>
            <a:ext cx="4501360" cy="887254"/>
          </a:xfrm>
          <a:prstGeom prst="roundRect">
            <a:avLst>
              <a:gd name="adj" fmla="val 11652"/>
            </a:avLst>
          </a:prstGeom>
          <a:ln>
            <a:solidFill>
              <a:schemeClr val="accent6"/>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R="0" algn="l" defTabSz="914400" rtl="0" eaLnBrk="0" fontAlgn="base" latinLnBrk="0" hangingPunct="0">
              <a:lnSpc>
                <a:spcPct val="100000"/>
              </a:lnSpc>
              <a:spcBef>
                <a:spcPct val="50000"/>
              </a:spcBef>
              <a:spcAft>
                <a:spcPct val="0"/>
              </a:spcAft>
              <a:buClrTx/>
              <a:buSzTx/>
              <a:tabLst/>
            </a:pPr>
            <a:r>
              <a:rPr kumimoji="0" lang="en-US" sz="2400" b="0" i="0" u="none" strike="noStrike" cap="none" normalizeH="0" baseline="0" dirty="0" smtClean="0">
                <a:ln>
                  <a:noFill/>
                </a:ln>
                <a:solidFill>
                  <a:schemeClr val="tx2">
                    <a:lumMod val="75000"/>
                  </a:schemeClr>
                </a:solidFill>
                <a:effectLst/>
                <a:latin typeface="Calibri" charset="0"/>
                <a:ea typeface="Calibri" charset="0"/>
                <a:cs typeface="Calibri" charset="0"/>
              </a:rPr>
              <a:t>H-index of 8 </a:t>
            </a:r>
            <a:r>
              <a:rPr kumimoji="0" lang="en-US" sz="2400" b="0" i="0" u="none" strike="noStrike" cap="none" normalizeH="0" baseline="0" smtClean="0">
                <a:ln>
                  <a:noFill/>
                </a:ln>
                <a:solidFill>
                  <a:schemeClr val="tx2">
                    <a:lumMod val="75000"/>
                  </a:schemeClr>
                </a:solidFill>
                <a:effectLst/>
                <a:latin typeface="Calibri" charset="0"/>
                <a:ea typeface="Calibri" charset="0"/>
                <a:cs typeface="Calibri" charset="0"/>
              </a:rPr>
              <a:t>means that you have 8 articles cited at least 8 times</a:t>
            </a:r>
            <a:endParaRPr kumimoji="0" lang="en-US" sz="2400" b="0" i="0" u="none" strike="noStrike" cap="none" normalizeH="0" baseline="0" dirty="0">
              <a:ln>
                <a:noFill/>
              </a:ln>
              <a:solidFill>
                <a:schemeClr val="tx2">
                  <a:lumMod val="75000"/>
                </a:schemeClr>
              </a:solidFill>
              <a:effectLst/>
              <a:latin typeface="Calibri" charset="0"/>
              <a:ea typeface="Calibri" charset="0"/>
              <a:cs typeface="Calibri" charset="0"/>
            </a:endParaRPr>
          </a:p>
        </p:txBody>
      </p:sp>
      <p:sp>
        <p:nvSpPr>
          <p:cNvPr id="6" name="Rounded Rectangle 5"/>
          <p:cNvSpPr/>
          <p:nvPr/>
        </p:nvSpPr>
        <p:spPr bwMode="auto">
          <a:xfrm>
            <a:off x="5579550" y="3852933"/>
            <a:ext cx="2610348" cy="180024"/>
          </a:xfrm>
          <a:prstGeom prst="round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
        <p:nvSpPr>
          <p:cNvPr id="7" name="TextBox 6"/>
          <p:cNvSpPr txBox="1"/>
          <p:nvPr/>
        </p:nvSpPr>
        <p:spPr>
          <a:xfrm>
            <a:off x="610501" y="4226242"/>
            <a:ext cx="4681595" cy="1049465"/>
          </a:xfrm>
          <a:prstGeom prst="rect">
            <a:avLst/>
          </a:prstGeom>
          <a:noFill/>
        </p:spPr>
        <p:txBody>
          <a:bodyPr wrap="square" lIns="0" tIns="0" rIns="0" bIns="0" rtlCol="0">
            <a:noAutofit/>
          </a:bodyPr>
          <a:lstStyle/>
          <a:p>
            <a:pPr algn="l">
              <a:lnSpc>
                <a:spcPts val="2200"/>
              </a:lnSpc>
              <a:spcBef>
                <a:spcPts val="900"/>
              </a:spcBef>
              <a:buClr>
                <a:schemeClr val="accent2"/>
              </a:buClr>
              <a:buSzPct val="100000"/>
            </a:pPr>
            <a:r>
              <a:rPr lang="en-US" sz="2000" b="1" i="1" dirty="0" smtClean="0">
                <a:solidFill>
                  <a:srgbClr val="C00000"/>
                </a:solidFill>
                <a:latin typeface="+mn-lt"/>
              </a:rPr>
              <a:t>Note</a:t>
            </a:r>
            <a:r>
              <a:rPr lang="en-US" sz="2000" dirty="0" smtClean="0">
                <a:solidFill>
                  <a:srgbClr val="C00000"/>
                </a:solidFill>
                <a:latin typeface="+mn-lt"/>
              </a:rPr>
              <a:t>: may be influenced by age and does not take into account total number of citations</a:t>
            </a:r>
          </a:p>
        </p:txBody>
      </p:sp>
      <p:graphicFrame>
        <p:nvGraphicFramePr>
          <p:cNvPr id="10" name="Table 9"/>
          <p:cNvGraphicFramePr>
            <a:graphicFrameLocks noGrp="1"/>
          </p:cNvGraphicFramePr>
          <p:nvPr>
            <p:extLst>
              <p:ext uri="{D42A27DB-BD31-4B8C-83A1-F6EECF244321}">
                <p14:modId xmlns:p14="http://schemas.microsoft.com/office/powerpoint/2010/main" val="1522170159"/>
              </p:ext>
            </p:extLst>
          </p:nvPr>
        </p:nvGraphicFramePr>
        <p:xfrm>
          <a:off x="923418" y="4926828"/>
          <a:ext cx="4055550" cy="1112520"/>
        </p:xfrm>
        <a:graphic>
          <a:graphicData uri="http://schemas.openxmlformats.org/drawingml/2006/table">
            <a:tbl>
              <a:tblPr firstRow="1" bandRow="1">
                <a:tableStyleId>{B301B821-A1FF-4177-AEE7-76D212191A09}</a:tableStyleId>
              </a:tblPr>
              <a:tblGrid>
                <a:gridCol w="1427784"/>
                <a:gridCol w="990132"/>
                <a:gridCol w="1637634"/>
              </a:tblGrid>
              <a:tr h="370840">
                <a:tc>
                  <a:txBody>
                    <a:bodyPr/>
                    <a:lstStyle/>
                    <a:p>
                      <a:endParaRPr lang="en-US" dirty="0"/>
                    </a:p>
                  </a:txBody>
                  <a:tcPr/>
                </a:tc>
                <a:tc>
                  <a:txBody>
                    <a:bodyPr/>
                    <a:lstStyle/>
                    <a:p>
                      <a:pPr algn="ctr"/>
                      <a:r>
                        <a:rPr lang="en-US" dirty="0" smtClean="0"/>
                        <a:t>H-index</a:t>
                      </a:r>
                      <a:endParaRPr lang="en-US" dirty="0"/>
                    </a:p>
                  </a:txBody>
                  <a:tcPr/>
                </a:tc>
                <a:tc>
                  <a:txBody>
                    <a:bodyPr/>
                    <a:lstStyle/>
                    <a:p>
                      <a:pPr algn="ctr"/>
                      <a:r>
                        <a:rPr lang="en-US" dirty="0" smtClean="0"/>
                        <a:t>Total</a:t>
                      </a:r>
                      <a:r>
                        <a:rPr lang="en-US" baseline="0" dirty="0" smtClean="0"/>
                        <a:t> citations</a:t>
                      </a:r>
                      <a:endParaRPr lang="en-US" dirty="0"/>
                    </a:p>
                  </a:txBody>
                  <a:tcPr/>
                </a:tc>
              </a:tr>
              <a:tr h="370840">
                <a:tc>
                  <a:txBody>
                    <a:bodyPr/>
                    <a:lstStyle/>
                    <a:p>
                      <a:r>
                        <a:rPr lang="en-US" dirty="0" smtClean="0"/>
                        <a:t>Researcher</a:t>
                      </a:r>
                      <a:r>
                        <a:rPr lang="en-US" baseline="0" dirty="0" smtClean="0"/>
                        <a:t> 1</a:t>
                      </a:r>
                      <a:endParaRPr lang="en-US" dirty="0"/>
                    </a:p>
                  </a:txBody>
                  <a:tcPr/>
                </a:tc>
                <a:tc>
                  <a:txBody>
                    <a:bodyPr/>
                    <a:lstStyle/>
                    <a:p>
                      <a:pPr algn="ctr"/>
                      <a:r>
                        <a:rPr lang="en-US" dirty="0" smtClean="0"/>
                        <a:t>8</a:t>
                      </a:r>
                      <a:endParaRPr lang="en-US" dirty="0"/>
                    </a:p>
                  </a:txBody>
                  <a:tcPr/>
                </a:tc>
                <a:tc>
                  <a:txBody>
                    <a:bodyPr/>
                    <a:lstStyle/>
                    <a:p>
                      <a:pPr algn="ctr"/>
                      <a:r>
                        <a:rPr lang="en-US" dirty="0" smtClean="0"/>
                        <a:t>64</a:t>
                      </a:r>
                      <a:endParaRPr lang="en-US" dirty="0"/>
                    </a:p>
                  </a:txBody>
                  <a:tcPr/>
                </a:tc>
              </a:tr>
              <a:tr h="370840">
                <a:tc>
                  <a:txBody>
                    <a:bodyPr/>
                    <a:lstStyle/>
                    <a:p>
                      <a:r>
                        <a:rPr lang="en-US" dirty="0" smtClean="0"/>
                        <a:t>Researcher 2</a:t>
                      </a:r>
                      <a:endParaRPr lang="en-US" dirty="0"/>
                    </a:p>
                  </a:txBody>
                  <a:tcPr/>
                </a:tc>
                <a:tc>
                  <a:txBody>
                    <a:bodyPr/>
                    <a:lstStyle/>
                    <a:p>
                      <a:pPr algn="ctr"/>
                      <a:r>
                        <a:rPr lang="en-US" dirty="0" smtClean="0"/>
                        <a:t>8</a:t>
                      </a:r>
                      <a:endParaRPr lang="en-US" dirty="0"/>
                    </a:p>
                  </a:txBody>
                  <a:tcPr/>
                </a:tc>
                <a:tc>
                  <a:txBody>
                    <a:bodyPr/>
                    <a:lstStyle/>
                    <a:p>
                      <a:pPr algn="ctr"/>
                      <a:r>
                        <a:rPr lang="en-US" dirty="0" smtClean="0"/>
                        <a:t>224</a:t>
                      </a:r>
                      <a:endParaRPr lang="en-US" dirty="0"/>
                    </a:p>
                  </a:txBody>
                  <a:tcPr/>
                </a:tc>
              </a:tr>
            </a:tbl>
          </a:graphicData>
        </a:graphic>
      </p:graphicFrame>
    </p:spTree>
    <p:extLst>
      <p:ext uri="{BB962C8B-B14F-4D97-AF65-F5344CB8AC3E}">
        <p14:creationId xmlns:p14="http://schemas.microsoft.com/office/powerpoint/2010/main" val="206501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0700" y="804056"/>
            <a:ext cx="8155238" cy="304699"/>
          </a:xfrm>
        </p:spPr>
        <p:txBody>
          <a:bodyPr>
            <a:noAutofit/>
          </a:bodyPr>
          <a:lstStyle/>
          <a:p>
            <a:r>
              <a:rPr lang="de-DE" sz="3200" dirty="0" err="1" smtClean="0">
                <a:solidFill>
                  <a:schemeClr val="accent1"/>
                </a:solidFill>
              </a:rPr>
              <a:t>Publication</a:t>
            </a:r>
            <a:r>
              <a:rPr lang="de-DE" sz="3200" dirty="0" smtClean="0">
                <a:solidFill>
                  <a:schemeClr val="accent1"/>
                </a:solidFill>
              </a:rPr>
              <a:t> </a:t>
            </a:r>
            <a:r>
              <a:rPr lang="de-DE" sz="3200" dirty="0" err="1" smtClean="0">
                <a:solidFill>
                  <a:schemeClr val="accent1"/>
                </a:solidFill>
              </a:rPr>
              <a:t>development</a:t>
            </a:r>
            <a:r>
              <a:rPr lang="de-DE" sz="3200" dirty="0" smtClean="0">
                <a:solidFill>
                  <a:schemeClr val="accent1"/>
                </a:solidFill>
              </a:rPr>
              <a:t> </a:t>
            </a:r>
            <a:r>
              <a:rPr lang="de-DE" sz="3200" dirty="0" err="1" smtClean="0">
                <a:solidFill>
                  <a:schemeClr val="accent1"/>
                </a:solidFill>
              </a:rPr>
              <a:t>services</a:t>
            </a:r>
            <a:endParaRPr lang="de-DE" sz="3200" dirty="0">
              <a:solidFill>
                <a:schemeClr val="accent1"/>
              </a:solidFill>
            </a:endParaRPr>
          </a:p>
        </p:txBody>
      </p:sp>
      <p:sp>
        <p:nvSpPr>
          <p:cNvPr id="9" name="TextBox 8"/>
          <p:cNvSpPr txBox="1"/>
          <p:nvPr/>
        </p:nvSpPr>
        <p:spPr>
          <a:xfrm>
            <a:off x="414390" y="1224009"/>
            <a:ext cx="8268715" cy="584775"/>
          </a:xfrm>
          <a:prstGeom prst="rect">
            <a:avLst/>
          </a:prstGeom>
          <a:noFill/>
        </p:spPr>
        <p:txBody>
          <a:bodyPr wrap="square" rtlCol="0">
            <a:spAutoFit/>
          </a:bodyPr>
          <a:lstStyle/>
          <a:p>
            <a:pPr algn="ctr"/>
            <a:r>
              <a:rPr lang="en-US" sz="3200" b="1" dirty="0" smtClean="0">
                <a:solidFill>
                  <a:schemeClr val="tx2">
                    <a:lumMod val="75000"/>
                  </a:schemeClr>
                </a:solidFill>
                <a:latin typeface="+mj-lt"/>
              </a:rPr>
              <a:t>Journal Key Performance Indicators (</a:t>
            </a:r>
            <a:r>
              <a:rPr lang="en-US" sz="3200" b="1" dirty="0" err="1" smtClean="0">
                <a:solidFill>
                  <a:schemeClr val="tx2">
                    <a:lumMod val="75000"/>
                  </a:schemeClr>
                </a:solidFill>
                <a:latin typeface="+mj-lt"/>
              </a:rPr>
              <a:t>KPIs</a:t>
            </a:r>
            <a:r>
              <a:rPr lang="en-US" sz="3200" b="1" dirty="0" smtClean="0">
                <a:solidFill>
                  <a:schemeClr val="tx2">
                    <a:lumMod val="75000"/>
                  </a:schemeClr>
                </a:solidFill>
                <a:latin typeface="+mj-lt"/>
              </a:rPr>
              <a:t>)</a:t>
            </a:r>
            <a:endParaRPr lang="en-US" sz="3200" b="1" dirty="0">
              <a:solidFill>
                <a:schemeClr val="tx2">
                  <a:lumMod val="75000"/>
                </a:schemeClr>
              </a:solidFill>
              <a:latin typeface="+mj-lt"/>
            </a:endParaRPr>
          </a:p>
        </p:txBody>
      </p:sp>
      <p:graphicFrame>
        <p:nvGraphicFramePr>
          <p:cNvPr id="5" name="Table 4"/>
          <p:cNvGraphicFramePr>
            <a:graphicFrameLocks noGrp="1"/>
          </p:cNvGraphicFramePr>
          <p:nvPr>
            <p:extLst>
              <p:ext uri="{D42A27DB-BD31-4B8C-83A1-F6EECF244321}">
                <p14:modId xmlns:p14="http://schemas.microsoft.com/office/powerpoint/2010/main" val="3397155750"/>
              </p:ext>
            </p:extLst>
          </p:nvPr>
        </p:nvGraphicFramePr>
        <p:xfrm>
          <a:off x="611470" y="1808784"/>
          <a:ext cx="7831045" cy="4759960"/>
        </p:xfrm>
        <a:graphic>
          <a:graphicData uri="http://schemas.openxmlformats.org/drawingml/2006/table">
            <a:tbl>
              <a:tblPr firstRow="1" bandRow="1">
                <a:tableStyleId>{91EBBBCC-DAD2-459C-BE2E-F6DE35CF9A28}</a:tableStyleId>
              </a:tblPr>
              <a:tblGrid>
                <a:gridCol w="1566209"/>
                <a:gridCol w="1566209"/>
                <a:gridCol w="1566209"/>
                <a:gridCol w="1566209"/>
                <a:gridCol w="1566209"/>
              </a:tblGrid>
              <a:tr h="370840">
                <a:tc>
                  <a:txBody>
                    <a:bodyPr/>
                    <a:lstStyle/>
                    <a:p>
                      <a:r>
                        <a:rPr lang="en-US" dirty="0" smtClean="0"/>
                        <a:t>Indexing</a:t>
                      </a:r>
                      <a:endParaRPr lang="en-US" dirty="0"/>
                    </a:p>
                  </a:txBody>
                  <a:tcPr>
                    <a:solidFill>
                      <a:schemeClr val="accent2"/>
                    </a:solidFill>
                  </a:tcPr>
                </a:tc>
                <a:tc>
                  <a:txBody>
                    <a:bodyPr/>
                    <a:lstStyle/>
                    <a:p>
                      <a:r>
                        <a:rPr lang="en-US" dirty="0" smtClean="0"/>
                        <a:t>Editorial</a:t>
                      </a:r>
                      <a:endParaRPr lang="en-US" dirty="0"/>
                    </a:p>
                  </a:txBody>
                  <a:tcPr>
                    <a:solidFill>
                      <a:schemeClr val="accent2"/>
                    </a:solidFill>
                  </a:tcPr>
                </a:tc>
                <a:tc>
                  <a:txBody>
                    <a:bodyPr/>
                    <a:lstStyle/>
                    <a:p>
                      <a:r>
                        <a:rPr lang="en-US" dirty="0" smtClean="0"/>
                        <a:t>Content</a:t>
                      </a:r>
                      <a:endParaRPr lang="en-US" dirty="0"/>
                    </a:p>
                  </a:txBody>
                  <a:tcPr>
                    <a:solidFill>
                      <a:schemeClr val="accent2"/>
                    </a:solidFill>
                  </a:tcPr>
                </a:tc>
                <a:tc>
                  <a:txBody>
                    <a:bodyPr/>
                    <a:lstStyle/>
                    <a:p>
                      <a:r>
                        <a:rPr lang="en-US" dirty="0" smtClean="0"/>
                        <a:t>Readership</a:t>
                      </a:r>
                      <a:endParaRPr lang="en-US" dirty="0"/>
                    </a:p>
                  </a:txBody>
                  <a:tcPr>
                    <a:solidFill>
                      <a:schemeClr val="accent2"/>
                    </a:solidFill>
                  </a:tcPr>
                </a:tc>
                <a:tc>
                  <a:txBody>
                    <a:bodyPr/>
                    <a:lstStyle/>
                    <a:p>
                      <a:r>
                        <a:rPr lang="en-US" dirty="0" smtClean="0"/>
                        <a:t>Authorship</a:t>
                      </a:r>
                      <a:endParaRPr lang="en-US" dirty="0"/>
                    </a:p>
                  </a:txBody>
                  <a:tcPr>
                    <a:solidFill>
                      <a:schemeClr val="accent2"/>
                    </a:solidFill>
                  </a:tcPr>
                </a:tc>
              </a:tr>
              <a:tr h="370840">
                <a:tc>
                  <a:txBody>
                    <a:bodyPr/>
                    <a:lstStyle/>
                    <a:p>
                      <a:r>
                        <a:rPr lang="en-US" dirty="0" smtClean="0"/>
                        <a:t>Broad indexes</a:t>
                      </a:r>
                      <a:endParaRPr lang="en-US" dirty="0"/>
                    </a:p>
                  </a:txBody>
                  <a:tcPr/>
                </a:tc>
                <a:tc>
                  <a:txBody>
                    <a:bodyPr/>
                    <a:lstStyle/>
                    <a:p>
                      <a:r>
                        <a:rPr lang="en-US" dirty="0" smtClean="0"/>
                        <a:t>International</a:t>
                      </a:r>
                      <a:r>
                        <a:rPr lang="en-US" baseline="0" dirty="0" smtClean="0"/>
                        <a:t> board</a:t>
                      </a:r>
                      <a:endParaRPr lang="en-US" dirty="0"/>
                    </a:p>
                  </a:txBody>
                  <a:tcPr/>
                </a:tc>
                <a:tc>
                  <a:txBody>
                    <a:bodyPr/>
                    <a:lstStyle/>
                    <a:p>
                      <a:r>
                        <a:rPr lang="en-US" dirty="0" smtClean="0"/>
                        <a:t>Up-to-date, trending</a:t>
                      </a:r>
                      <a:endParaRPr lang="en-US" dirty="0"/>
                    </a:p>
                  </a:txBody>
                  <a:tcPr/>
                </a:tc>
                <a:tc>
                  <a:txBody>
                    <a:bodyPr/>
                    <a:lstStyle/>
                    <a:p>
                      <a:r>
                        <a:rPr lang="en-US" dirty="0" smtClean="0"/>
                        <a:t>International</a:t>
                      </a:r>
                      <a:r>
                        <a:rPr lang="en-US" baseline="0" dirty="0" smtClean="0"/>
                        <a:t> subscription</a:t>
                      </a:r>
                      <a:endParaRPr lang="en-US" dirty="0"/>
                    </a:p>
                  </a:txBody>
                  <a:tcPr/>
                </a:tc>
                <a:tc>
                  <a:txBody>
                    <a:bodyPr/>
                    <a:lstStyle/>
                    <a:p>
                      <a:r>
                        <a:rPr lang="en-US" dirty="0" smtClean="0"/>
                        <a:t>International submissions</a:t>
                      </a:r>
                      <a:endParaRPr lang="en-US" dirty="0"/>
                    </a:p>
                  </a:txBody>
                  <a:tcPr/>
                </a:tc>
              </a:tr>
              <a:tr h="370840">
                <a:tc>
                  <a:txBody>
                    <a:bodyPr/>
                    <a:lstStyle/>
                    <a:p>
                      <a:r>
                        <a:rPr lang="en-US" dirty="0" smtClean="0"/>
                        <a:t>Field-specific</a:t>
                      </a:r>
                      <a:endParaRPr lang="en-US" dirty="0"/>
                    </a:p>
                  </a:txBody>
                  <a:tcPr/>
                </a:tc>
                <a:tc>
                  <a:txBody>
                    <a:bodyPr/>
                    <a:lstStyle/>
                    <a:p>
                      <a:r>
                        <a:rPr lang="en-US" dirty="0" smtClean="0"/>
                        <a:t>Online</a:t>
                      </a:r>
                      <a:r>
                        <a:rPr lang="en-US" baseline="0" dirty="0" smtClean="0"/>
                        <a:t> submission</a:t>
                      </a:r>
                      <a:endParaRPr lang="en-US" dirty="0"/>
                    </a:p>
                  </a:txBody>
                  <a:tcPr/>
                </a:tc>
                <a:tc>
                  <a:txBody>
                    <a:bodyPr/>
                    <a:lstStyle/>
                    <a:p>
                      <a:r>
                        <a:rPr lang="en-US" dirty="0" smtClean="0"/>
                        <a:t>Consistency</a:t>
                      </a:r>
                      <a:endParaRPr lang="en-US" dirty="0"/>
                    </a:p>
                  </a:txBody>
                  <a:tcPr/>
                </a:tc>
                <a:tc>
                  <a:txBody>
                    <a:bodyPr/>
                    <a:lstStyle/>
                    <a:p>
                      <a:r>
                        <a:rPr lang="en-US" dirty="0" smtClean="0"/>
                        <a:t>International downloads</a:t>
                      </a:r>
                      <a:endParaRPr lang="en-US" dirty="0"/>
                    </a:p>
                  </a:txBody>
                  <a:tcPr/>
                </a:tc>
                <a:tc>
                  <a:txBody>
                    <a:bodyPr/>
                    <a:lstStyle/>
                    <a:p>
                      <a:r>
                        <a:rPr lang="en-US" dirty="0" smtClean="0"/>
                        <a:t>Rejection rates</a:t>
                      </a:r>
                      <a:endParaRPr lang="en-US" dirty="0"/>
                    </a:p>
                  </a:txBody>
                  <a:tcPr/>
                </a:tc>
              </a:tr>
              <a:tr h="370840">
                <a:tc>
                  <a:txBody>
                    <a:bodyPr/>
                    <a:lstStyle/>
                    <a:p>
                      <a:r>
                        <a:rPr lang="en-US" dirty="0" smtClean="0"/>
                        <a:t>Under</a:t>
                      </a:r>
                      <a:r>
                        <a:rPr lang="en-US" baseline="0" dirty="0" smtClean="0"/>
                        <a:t> consideration</a:t>
                      </a:r>
                      <a:endParaRPr lang="en-US" dirty="0"/>
                    </a:p>
                  </a:txBody>
                  <a:tcPr/>
                </a:tc>
                <a:tc>
                  <a:txBody>
                    <a:bodyPr/>
                    <a:lstStyle/>
                    <a:p>
                      <a:r>
                        <a:rPr lang="en-US" dirty="0" smtClean="0"/>
                        <a:t>Clear protocols</a:t>
                      </a:r>
                      <a:endParaRPr lang="en-US" dirty="0"/>
                    </a:p>
                  </a:txBody>
                  <a:tcPr/>
                </a:tc>
                <a:tc>
                  <a:txBody>
                    <a:bodyPr/>
                    <a:lstStyle/>
                    <a:p>
                      <a:r>
                        <a:rPr lang="en-US" dirty="0" smtClean="0"/>
                        <a:t>Review articles</a:t>
                      </a:r>
                      <a:endParaRPr lang="en-US" dirty="0"/>
                    </a:p>
                  </a:txBody>
                  <a:tcPr/>
                </a:tc>
                <a:tc>
                  <a:txBody>
                    <a:bodyPr/>
                    <a:lstStyle/>
                    <a:p>
                      <a:r>
                        <a:rPr lang="en-US" dirty="0" smtClean="0"/>
                        <a:t>International citations</a:t>
                      </a:r>
                      <a:endParaRPr lang="en-US" dirty="0"/>
                    </a:p>
                  </a:txBody>
                  <a:tcPr/>
                </a:tc>
                <a:tc>
                  <a:txBody>
                    <a:bodyPr/>
                    <a:lstStyle/>
                    <a:p>
                      <a:r>
                        <a:rPr lang="en-US" dirty="0" smtClean="0"/>
                        <a:t>Repeat submissions</a:t>
                      </a:r>
                      <a:endParaRPr lang="en-US" dirty="0"/>
                    </a:p>
                  </a:txBody>
                  <a:tcPr/>
                </a:tc>
              </a:tr>
              <a:tr h="370840">
                <a:tc>
                  <a:txBody>
                    <a:bodyPr/>
                    <a:lstStyle/>
                    <a:p>
                      <a:r>
                        <a:rPr lang="en-US" dirty="0" smtClean="0"/>
                        <a:t>Expelled</a:t>
                      </a:r>
                      <a:endParaRPr lang="en-US" dirty="0"/>
                    </a:p>
                  </a:txBody>
                  <a:tcPr/>
                </a:tc>
                <a:tc>
                  <a:txBody>
                    <a:bodyPr/>
                    <a:lstStyle/>
                    <a:p>
                      <a:r>
                        <a:rPr lang="en-US" dirty="0" smtClean="0"/>
                        <a:t>Quality peer review</a:t>
                      </a:r>
                      <a:endParaRPr lang="en-US" dirty="0"/>
                    </a:p>
                  </a:txBody>
                  <a:tcPr/>
                </a:tc>
                <a:tc>
                  <a:txBody>
                    <a:bodyPr/>
                    <a:lstStyle/>
                    <a:p>
                      <a:r>
                        <a:rPr lang="en-US" dirty="0" smtClean="0"/>
                        <a:t>Editorials</a:t>
                      </a:r>
                      <a:endParaRPr lang="en-US" dirty="0"/>
                    </a:p>
                  </a:txBody>
                  <a:tcPr/>
                </a:tc>
                <a:tc>
                  <a:txBody>
                    <a:bodyPr/>
                    <a:lstStyle/>
                    <a:p>
                      <a:r>
                        <a:rPr lang="en-US" dirty="0" smtClean="0"/>
                        <a:t>Site visits</a:t>
                      </a:r>
                      <a:endParaRPr lang="en-US" dirty="0"/>
                    </a:p>
                  </a:txBody>
                  <a:tcPr/>
                </a:tc>
                <a:tc>
                  <a:txBody>
                    <a:bodyPr/>
                    <a:lstStyle/>
                    <a:p>
                      <a:r>
                        <a:rPr lang="en-US" dirty="0" smtClean="0"/>
                        <a:t>Consistent formatting</a:t>
                      </a:r>
                      <a:endParaRPr lang="en-US" dirty="0"/>
                    </a:p>
                  </a:txBody>
                  <a:tcPr/>
                </a:tc>
              </a:tr>
              <a:tr h="370840">
                <a:tc>
                  <a:txBody>
                    <a:bodyPr/>
                    <a:lstStyle/>
                    <a:p>
                      <a:endParaRPr lang="en-US" dirty="0"/>
                    </a:p>
                  </a:txBody>
                  <a:tcPr/>
                </a:tc>
                <a:tc>
                  <a:txBody>
                    <a:bodyPr/>
                    <a:lstStyle/>
                    <a:p>
                      <a:r>
                        <a:rPr lang="en-US" dirty="0" smtClean="0"/>
                        <a:t>Efficient publication times</a:t>
                      </a:r>
                      <a:endParaRPr lang="en-US" dirty="0"/>
                    </a:p>
                  </a:txBody>
                  <a:tcPr/>
                </a:tc>
                <a:tc>
                  <a:txBody>
                    <a:bodyPr/>
                    <a:lstStyle/>
                    <a:p>
                      <a:r>
                        <a:rPr lang="en-US" dirty="0" smtClean="0"/>
                        <a:t>Special issues, Conferences</a:t>
                      </a:r>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r>
                        <a:rPr lang="en-US" dirty="0" smtClean="0"/>
                        <a:t>Clear aims &amp; scope, author guidelines</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30118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0700" y="804056"/>
            <a:ext cx="8155238" cy="304699"/>
          </a:xfrm>
        </p:spPr>
        <p:txBody>
          <a:bodyPr>
            <a:noAutofit/>
          </a:bodyPr>
          <a:lstStyle/>
          <a:p>
            <a:r>
              <a:rPr lang="de-DE" sz="3200" dirty="0" smtClean="0">
                <a:solidFill>
                  <a:schemeClr val="accent1"/>
                </a:solidFill>
              </a:rPr>
              <a:t>Publication output of Kazakhstan</a:t>
            </a:r>
            <a:endParaRPr lang="de-DE" sz="3200" dirty="0">
              <a:solidFill>
                <a:schemeClr val="accent1"/>
              </a:solidFill>
            </a:endParaRPr>
          </a:p>
        </p:txBody>
      </p:sp>
      <p:graphicFrame>
        <p:nvGraphicFramePr>
          <p:cNvPr id="7" name="Chart 6" title="Chart"/>
          <p:cNvGraphicFramePr>
            <a:graphicFrameLocks/>
          </p:cNvGraphicFramePr>
          <p:nvPr>
            <p:extLst>
              <p:ext uri="{D42A27DB-BD31-4B8C-83A1-F6EECF244321}">
                <p14:modId xmlns:p14="http://schemas.microsoft.com/office/powerpoint/2010/main" val="3678414239"/>
              </p:ext>
            </p:extLst>
          </p:nvPr>
        </p:nvGraphicFramePr>
        <p:xfrm>
          <a:off x="161412" y="1532912"/>
          <a:ext cx="6944223" cy="50441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30578089"/>
              </p:ext>
            </p:extLst>
          </p:nvPr>
        </p:nvGraphicFramePr>
        <p:xfrm>
          <a:off x="6559359" y="1718772"/>
          <a:ext cx="2507928" cy="4320580"/>
        </p:xfrm>
        <a:graphic>
          <a:graphicData uri="http://schemas.openxmlformats.org/drawingml/2006/table">
            <a:tbl>
              <a:tblPr firstRow="1" bandRow="1">
                <a:tableStyleId>{2D5ABB26-0587-4C30-8999-92F81FD0307C}</a:tableStyleId>
              </a:tblPr>
              <a:tblGrid>
                <a:gridCol w="1247760"/>
                <a:gridCol w="1260168"/>
              </a:tblGrid>
              <a:tr h="432058">
                <a:tc>
                  <a:txBody>
                    <a:bodyPr/>
                    <a:lstStyle/>
                    <a:p>
                      <a:r>
                        <a:rPr lang="en-US" sz="1200" dirty="0" smtClean="0"/>
                        <a:t>% increase 2012</a:t>
                      </a:r>
                      <a:endParaRPr lang="en-US" sz="1200" dirty="0"/>
                    </a:p>
                  </a:txBody>
                  <a:tcPr/>
                </a:tc>
                <a:tc>
                  <a:txBody>
                    <a:bodyPr/>
                    <a:lstStyle/>
                    <a:p>
                      <a:r>
                        <a:rPr lang="en-US" sz="1200" dirty="0" smtClean="0"/>
                        <a:t>%</a:t>
                      </a:r>
                      <a:r>
                        <a:rPr lang="en-US" sz="1200" baseline="0" dirty="0" smtClean="0"/>
                        <a:t> increase 2008</a:t>
                      </a:r>
                      <a:endParaRPr lang="en-US" sz="1200" dirty="0"/>
                    </a:p>
                  </a:txBody>
                  <a:tcPr/>
                </a:tc>
              </a:tr>
              <a:tr h="432058">
                <a:tc>
                  <a:txBody>
                    <a:bodyPr/>
                    <a:lstStyle/>
                    <a:p>
                      <a:pPr algn="ctr"/>
                      <a:r>
                        <a:rPr lang="en-US" sz="1200" dirty="0" smtClean="0"/>
                        <a:t>4.6</a:t>
                      </a:r>
                      <a:endParaRPr lang="en-US" sz="1200" dirty="0"/>
                    </a:p>
                  </a:txBody>
                  <a:tcPr/>
                </a:tc>
                <a:tc>
                  <a:txBody>
                    <a:bodyPr/>
                    <a:lstStyle/>
                    <a:p>
                      <a:pPr algn="ctr"/>
                      <a:r>
                        <a:rPr lang="en-US" sz="1200" dirty="0" smtClean="0"/>
                        <a:t>119.4</a:t>
                      </a:r>
                      <a:endParaRPr lang="en-US" sz="1200" dirty="0"/>
                    </a:p>
                  </a:txBody>
                  <a:tcPr/>
                </a:tc>
              </a:tr>
              <a:tr h="432058">
                <a:tc>
                  <a:txBody>
                    <a:bodyPr/>
                    <a:lstStyle/>
                    <a:p>
                      <a:pPr algn="ctr"/>
                      <a:r>
                        <a:rPr lang="en-US" sz="1200" dirty="0" smtClean="0"/>
                        <a:t>462.2</a:t>
                      </a:r>
                      <a:endParaRPr lang="en-US" sz="1200" dirty="0"/>
                    </a:p>
                  </a:txBody>
                  <a:tcPr/>
                </a:tc>
                <a:tc>
                  <a:txBody>
                    <a:bodyPr/>
                    <a:lstStyle/>
                    <a:p>
                      <a:pPr algn="ctr"/>
                      <a:r>
                        <a:rPr lang="en-US" sz="1200" dirty="0" smtClean="0"/>
                        <a:t>670.4</a:t>
                      </a:r>
                      <a:endParaRPr lang="en-US" sz="1200" dirty="0"/>
                    </a:p>
                  </a:txBody>
                  <a:tcPr/>
                </a:tc>
              </a:tr>
              <a:tr h="432058">
                <a:tc>
                  <a:txBody>
                    <a:bodyPr/>
                    <a:lstStyle/>
                    <a:p>
                      <a:pPr algn="ctr"/>
                      <a:r>
                        <a:rPr lang="en-US" sz="1200" dirty="0" smtClean="0"/>
                        <a:t>71.3</a:t>
                      </a:r>
                      <a:endParaRPr lang="en-US" sz="1200" dirty="0"/>
                    </a:p>
                  </a:txBody>
                  <a:tcPr/>
                </a:tc>
                <a:tc>
                  <a:txBody>
                    <a:bodyPr/>
                    <a:lstStyle/>
                    <a:p>
                      <a:pPr algn="ctr"/>
                      <a:r>
                        <a:rPr lang="en-US" sz="1200" dirty="0" smtClean="0"/>
                        <a:t>418.4</a:t>
                      </a:r>
                      <a:endParaRPr lang="en-US" sz="1200" dirty="0"/>
                    </a:p>
                  </a:txBody>
                  <a:tcPr/>
                </a:tc>
              </a:tr>
              <a:tr h="432058">
                <a:tc>
                  <a:txBody>
                    <a:bodyPr/>
                    <a:lstStyle/>
                    <a:p>
                      <a:pPr algn="ctr"/>
                      <a:r>
                        <a:rPr lang="en-US" sz="1200" dirty="0" smtClean="0"/>
                        <a:t>24.3</a:t>
                      </a:r>
                      <a:endParaRPr lang="en-US" sz="1200" dirty="0"/>
                    </a:p>
                  </a:txBody>
                  <a:tcPr/>
                </a:tc>
                <a:tc>
                  <a:txBody>
                    <a:bodyPr/>
                    <a:lstStyle/>
                    <a:p>
                      <a:pPr algn="ctr"/>
                      <a:r>
                        <a:rPr lang="en-US" sz="1200" dirty="0" smtClean="0"/>
                        <a:t>155.6</a:t>
                      </a:r>
                      <a:endParaRPr lang="en-US" sz="1200" dirty="0"/>
                    </a:p>
                  </a:txBody>
                  <a:tcPr/>
                </a:tc>
              </a:tr>
              <a:tr h="432058">
                <a:tc>
                  <a:txBody>
                    <a:bodyPr/>
                    <a:lstStyle/>
                    <a:p>
                      <a:pPr algn="ctr"/>
                      <a:r>
                        <a:rPr lang="en-US" sz="1200" dirty="0" smtClean="0"/>
                        <a:t>34</a:t>
                      </a:r>
                      <a:endParaRPr lang="en-US" sz="1200" dirty="0"/>
                    </a:p>
                  </a:txBody>
                  <a:tcPr/>
                </a:tc>
                <a:tc>
                  <a:txBody>
                    <a:bodyPr/>
                    <a:lstStyle/>
                    <a:p>
                      <a:pPr algn="ctr"/>
                      <a:r>
                        <a:rPr lang="en-US" sz="1200" dirty="0" smtClean="0"/>
                        <a:t>88.1</a:t>
                      </a:r>
                      <a:endParaRPr lang="en-US" sz="1200" dirty="0"/>
                    </a:p>
                  </a:txBody>
                  <a:tcPr/>
                </a:tc>
              </a:tr>
              <a:tr h="432058">
                <a:tc>
                  <a:txBody>
                    <a:bodyPr/>
                    <a:lstStyle/>
                    <a:p>
                      <a:pPr algn="ctr"/>
                      <a:r>
                        <a:rPr lang="en-US" sz="1200" dirty="0" smtClean="0"/>
                        <a:t>27.6</a:t>
                      </a:r>
                      <a:endParaRPr lang="en-US" sz="1200" dirty="0"/>
                    </a:p>
                  </a:txBody>
                  <a:tcPr/>
                </a:tc>
                <a:tc>
                  <a:txBody>
                    <a:bodyPr/>
                    <a:lstStyle/>
                    <a:p>
                      <a:pPr algn="ctr"/>
                      <a:r>
                        <a:rPr lang="en-US" sz="1200" dirty="0" smtClean="0"/>
                        <a:t>278.8</a:t>
                      </a:r>
                      <a:endParaRPr lang="en-US" sz="1200" dirty="0"/>
                    </a:p>
                  </a:txBody>
                  <a:tcPr/>
                </a:tc>
              </a:tr>
              <a:tr h="432058">
                <a:tc>
                  <a:txBody>
                    <a:bodyPr/>
                    <a:lstStyle/>
                    <a:p>
                      <a:pPr algn="ctr"/>
                      <a:r>
                        <a:rPr lang="en-US" sz="1200" dirty="0" smtClean="0"/>
                        <a:t>60.7</a:t>
                      </a:r>
                      <a:endParaRPr lang="en-US" sz="1200" dirty="0"/>
                    </a:p>
                  </a:txBody>
                  <a:tcPr/>
                </a:tc>
                <a:tc>
                  <a:txBody>
                    <a:bodyPr/>
                    <a:lstStyle/>
                    <a:p>
                      <a:pPr algn="ctr"/>
                      <a:r>
                        <a:rPr lang="en-US" sz="1200" dirty="0" smtClean="0"/>
                        <a:t>1300</a:t>
                      </a:r>
                      <a:endParaRPr lang="en-US" sz="1200" dirty="0"/>
                    </a:p>
                  </a:txBody>
                  <a:tcPr/>
                </a:tc>
              </a:tr>
              <a:tr h="432058">
                <a:tc>
                  <a:txBody>
                    <a:bodyPr/>
                    <a:lstStyle/>
                    <a:p>
                      <a:pPr algn="ctr"/>
                      <a:r>
                        <a:rPr lang="en-US" sz="1200" dirty="0" smtClean="0"/>
                        <a:t>69.1</a:t>
                      </a:r>
                      <a:endParaRPr lang="en-US" sz="1200" dirty="0"/>
                    </a:p>
                  </a:txBody>
                  <a:tcPr/>
                </a:tc>
                <a:tc>
                  <a:txBody>
                    <a:bodyPr/>
                    <a:lstStyle/>
                    <a:p>
                      <a:pPr algn="ctr"/>
                      <a:r>
                        <a:rPr lang="en-US" sz="1200" dirty="0" smtClean="0"/>
                        <a:t>151.4</a:t>
                      </a:r>
                      <a:endParaRPr lang="en-US" sz="1200" dirty="0"/>
                    </a:p>
                  </a:txBody>
                  <a:tcPr/>
                </a:tc>
              </a:tr>
              <a:tr h="432058">
                <a:tc>
                  <a:txBody>
                    <a:bodyPr/>
                    <a:lstStyle/>
                    <a:p>
                      <a:pPr algn="ctr"/>
                      <a:r>
                        <a:rPr lang="en-US" sz="1200" dirty="0" smtClean="0"/>
                        <a:t>-4.2</a:t>
                      </a:r>
                      <a:endParaRPr lang="en-US" sz="1200" dirty="0"/>
                    </a:p>
                  </a:txBody>
                  <a:tcPr/>
                </a:tc>
                <a:tc>
                  <a:txBody>
                    <a:bodyPr/>
                    <a:lstStyle/>
                    <a:p>
                      <a:pPr algn="ctr"/>
                      <a:r>
                        <a:rPr lang="en-US" sz="1200" dirty="0" smtClean="0"/>
                        <a:t>81.6</a:t>
                      </a:r>
                      <a:endParaRPr lang="en-US" sz="1200" dirty="0"/>
                    </a:p>
                  </a:txBody>
                  <a:tcPr/>
                </a:tc>
              </a:tr>
            </a:tbl>
          </a:graphicData>
        </a:graphic>
      </p:graphicFrame>
      <p:sp>
        <p:nvSpPr>
          <p:cNvPr id="6" name="TextBox 5"/>
          <p:cNvSpPr txBox="1"/>
          <p:nvPr/>
        </p:nvSpPr>
        <p:spPr>
          <a:xfrm>
            <a:off x="6462252" y="6489408"/>
            <a:ext cx="2501724" cy="368592"/>
          </a:xfrm>
          <a:prstGeom prst="rect">
            <a:avLst/>
          </a:prstGeom>
          <a:noFill/>
        </p:spPr>
        <p:txBody>
          <a:bodyPr wrap="square" lIns="0" tIns="0" rIns="0" bIns="0" rtlCol="0">
            <a:noAutofit/>
          </a:bodyPr>
          <a:lstStyle/>
          <a:p>
            <a:pPr algn="r">
              <a:lnSpc>
                <a:spcPts val="2200"/>
              </a:lnSpc>
              <a:spcBef>
                <a:spcPts val="900"/>
              </a:spcBef>
              <a:buClr>
                <a:schemeClr val="accent2"/>
              </a:buClr>
              <a:buSzPct val="100000"/>
            </a:pPr>
            <a:r>
              <a:rPr lang="en-US" sz="1800" b="1" dirty="0" smtClean="0">
                <a:latin typeface="+mn-lt"/>
              </a:rPr>
              <a:t>SCImago</a:t>
            </a:r>
          </a:p>
        </p:txBody>
      </p:sp>
    </p:spTree>
    <p:extLst>
      <p:ext uri="{BB962C8B-B14F-4D97-AF65-F5344CB8AC3E}">
        <p14:creationId xmlns:p14="http://schemas.microsoft.com/office/powerpoint/2010/main" val="1289319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0700" y="804056"/>
            <a:ext cx="8155238" cy="304699"/>
          </a:xfrm>
        </p:spPr>
        <p:txBody>
          <a:bodyPr>
            <a:noAutofit/>
          </a:bodyPr>
          <a:lstStyle/>
          <a:p>
            <a:r>
              <a:rPr lang="de-DE" sz="3200" dirty="0" smtClean="0">
                <a:solidFill>
                  <a:schemeClr val="accent1"/>
                </a:solidFill>
              </a:rPr>
              <a:t>Publication output of Kazakhstan</a:t>
            </a:r>
            <a:endParaRPr lang="de-DE" sz="3200" dirty="0">
              <a:solidFill>
                <a:schemeClr val="accent1"/>
              </a:solidFill>
            </a:endParaRPr>
          </a:p>
        </p:txBody>
      </p:sp>
      <p:sp>
        <p:nvSpPr>
          <p:cNvPr id="6" name="TextBox 5"/>
          <p:cNvSpPr txBox="1"/>
          <p:nvPr/>
        </p:nvSpPr>
        <p:spPr>
          <a:xfrm>
            <a:off x="6462252" y="6489408"/>
            <a:ext cx="2501724" cy="368592"/>
          </a:xfrm>
          <a:prstGeom prst="rect">
            <a:avLst/>
          </a:prstGeom>
          <a:noFill/>
        </p:spPr>
        <p:txBody>
          <a:bodyPr wrap="square" lIns="0" tIns="0" rIns="0" bIns="0" rtlCol="0">
            <a:noAutofit/>
          </a:bodyPr>
          <a:lstStyle/>
          <a:p>
            <a:pPr algn="r">
              <a:lnSpc>
                <a:spcPts val="2200"/>
              </a:lnSpc>
              <a:spcBef>
                <a:spcPts val="900"/>
              </a:spcBef>
              <a:buClr>
                <a:schemeClr val="accent2"/>
              </a:buClr>
              <a:buSzPct val="100000"/>
            </a:pPr>
            <a:r>
              <a:rPr lang="en-US" sz="1800" b="1" dirty="0" smtClean="0">
                <a:latin typeface="+mn-lt"/>
              </a:rPr>
              <a:t>SCImago</a:t>
            </a:r>
          </a:p>
        </p:txBody>
      </p:sp>
      <p:graphicFrame>
        <p:nvGraphicFramePr>
          <p:cNvPr id="8" name="Chart 7"/>
          <p:cNvGraphicFramePr>
            <a:graphicFrameLocks noGrp="1"/>
          </p:cNvGraphicFramePr>
          <p:nvPr>
            <p:extLst>
              <p:ext uri="{D42A27DB-BD31-4B8C-83A1-F6EECF244321}">
                <p14:modId xmlns:p14="http://schemas.microsoft.com/office/powerpoint/2010/main" val="2833696298"/>
              </p:ext>
            </p:extLst>
          </p:nvPr>
        </p:nvGraphicFramePr>
        <p:xfrm>
          <a:off x="971520" y="1358724"/>
          <a:ext cx="7220549" cy="503979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520700" y="6390852"/>
            <a:ext cx="8155238" cy="368592"/>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1800" dirty="0" smtClean="0">
                <a:solidFill>
                  <a:schemeClr val="accent1"/>
                </a:solidFill>
                <a:latin typeface="+mn-lt"/>
              </a:rPr>
              <a:t>Year</a:t>
            </a:r>
          </a:p>
        </p:txBody>
      </p:sp>
      <p:sp>
        <p:nvSpPr>
          <p:cNvPr id="9" name="TextBox 8"/>
          <p:cNvSpPr txBox="1"/>
          <p:nvPr/>
        </p:nvSpPr>
        <p:spPr>
          <a:xfrm rot="16200000">
            <a:off x="-1765301" y="3645486"/>
            <a:ext cx="5122140" cy="368592"/>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1800" dirty="0" smtClean="0">
                <a:solidFill>
                  <a:schemeClr val="accent1"/>
                </a:solidFill>
                <a:latin typeface="+mn-lt"/>
              </a:rPr>
              <a:t>Total documents</a:t>
            </a:r>
          </a:p>
        </p:txBody>
      </p:sp>
    </p:spTree>
    <p:extLst>
      <p:ext uri="{BB962C8B-B14F-4D97-AF65-F5344CB8AC3E}">
        <p14:creationId xmlns:p14="http://schemas.microsoft.com/office/powerpoint/2010/main" val="66034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3875" y="816123"/>
            <a:ext cx="8135937" cy="443198"/>
          </a:xfrm>
        </p:spPr>
        <p:txBody>
          <a:bodyPr/>
          <a:lstStyle/>
          <a:p>
            <a:r>
              <a:rPr lang="en-US" sz="3200" dirty="0" smtClean="0"/>
              <a:t>Publication ethics</a:t>
            </a:r>
            <a:endParaRPr lang="en-US" sz="3200" dirty="0"/>
          </a:p>
        </p:txBody>
      </p:sp>
      <p:sp>
        <p:nvSpPr>
          <p:cNvPr id="20" name="Rounded Rectangle 19"/>
          <p:cNvSpPr/>
          <p:nvPr/>
        </p:nvSpPr>
        <p:spPr>
          <a:xfrm>
            <a:off x="2128910" y="1896616"/>
            <a:ext cx="2324100" cy="884312"/>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r>
              <a:rPr lang="en-US" sz="2400" b="1" dirty="0" smtClean="0"/>
              <a:t>Do not plagiarize</a:t>
            </a:r>
            <a:endParaRPr lang="en-US" sz="2400" b="1" dirty="0"/>
          </a:p>
        </p:txBody>
      </p:sp>
      <p:sp>
        <p:nvSpPr>
          <p:cNvPr id="21" name="Rounded Rectangle 20"/>
          <p:cNvSpPr/>
          <p:nvPr/>
        </p:nvSpPr>
        <p:spPr>
          <a:xfrm>
            <a:off x="4625785" y="1896616"/>
            <a:ext cx="2322479" cy="884312"/>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r>
              <a:rPr lang="en-US" sz="2400" b="1" dirty="0" smtClean="0"/>
              <a:t>Do not fabricate or falsify data</a:t>
            </a:r>
            <a:endParaRPr lang="en-US" sz="2400" b="1" dirty="0"/>
          </a:p>
        </p:txBody>
      </p:sp>
      <p:sp>
        <p:nvSpPr>
          <p:cNvPr id="22" name="Rounded Rectangle 21"/>
          <p:cNvSpPr/>
          <p:nvPr/>
        </p:nvSpPr>
        <p:spPr>
          <a:xfrm>
            <a:off x="2128910" y="3068960"/>
            <a:ext cx="4819354" cy="1512168"/>
          </a:xfrm>
          <a:prstGeom prst="roundRect">
            <a:avLst>
              <a:gd name="adj" fmla="val 10027"/>
            </a:avLst>
          </a:prstGeom>
          <a:solidFill>
            <a:srgbClr val="512AA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r>
              <a:rPr lang="en-US" sz="2400" b="1" u="sng" dirty="0" smtClean="0"/>
              <a:t>Authorship</a:t>
            </a:r>
            <a:r>
              <a:rPr lang="en-US" sz="2400" b="1" dirty="0" smtClean="0"/>
              <a:t>:</a:t>
            </a:r>
          </a:p>
          <a:p>
            <a:pPr marL="342900" indent="-342900" algn="l">
              <a:spcBef>
                <a:spcPts val="0"/>
              </a:spcBef>
              <a:buFont typeface="Wingdings" panose="05000000000000000000" pitchFamily="2" charset="2"/>
              <a:buChar char="ü"/>
            </a:pPr>
            <a:r>
              <a:rPr lang="en-US" sz="2400" b="1" dirty="0" smtClean="0"/>
              <a:t>Study design, data analysis</a:t>
            </a:r>
          </a:p>
          <a:p>
            <a:pPr marL="342900" indent="-342900" algn="l">
              <a:spcBef>
                <a:spcPts val="0"/>
              </a:spcBef>
              <a:buFont typeface="Wingdings" panose="05000000000000000000" pitchFamily="2" charset="2"/>
              <a:buChar char="ü"/>
            </a:pPr>
            <a:r>
              <a:rPr lang="en-US" sz="2400" b="1" dirty="0" smtClean="0"/>
              <a:t>Writing the manuscript</a:t>
            </a:r>
          </a:p>
          <a:p>
            <a:pPr marL="342900" indent="-342900" algn="l">
              <a:spcBef>
                <a:spcPts val="0"/>
              </a:spcBef>
              <a:buFont typeface="Wingdings" panose="05000000000000000000" pitchFamily="2" charset="2"/>
              <a:buChar char="ü"/>
            </a:pPr>
            <a:r>
              <a:rPr lang="en-US" sz="2400" b="1" dirty="0" smtClean="0"/>
              <a:t>Final approval (responsible)</a:t>
            </a:r>
          </a:p>
        </p:txBody>
      </p:sp>
      <p:sp>
        <p:nvSpPr>
          <p:cNvPr id="23" name="Rounded Rectangle 22"/>
          <p:cNvSpPr/>
          <p:nvPr/>
        </p:nvSpPr>
        <p:spPr>
          <a:xfrm>
            <a:off x="2128910" y="4798640"/>
            <a:ext cx="4819353" cy="1150640"/>
          </a:xfrm>
          <a:prstGeom prst="round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r>
              <a:rPr lang="en-US" sz="2400" b="1" u="sng" dirty="0" smtClean="0"/>
              <a:t>Declare conflicts of interest</a:t>
            </a:r>
            <a:r>
              <a:rPr lang="en-US" sz="2400" b="1" dirty="0" smtClean="0"/>
              <a:t>:</a:t>
            </a:r>
          </a:p>
          <a:p>
            <a:pPr marL="342900" indent="-342900" algn="ctr">
              <a:spcBef>
                <a:spcPts val="0"/>
              </a:spcBef>
              <a:buFont typeface="Wingdings" panose="05000000000000000000" pitchFamily="2" charset="2"/>
              <a:buChar char="ü"/>
            </a:pPr>
            <a:r>
              <a:rPr lang="en-US" sz="2400" b="1" dirty="0" smtClean="0"/>
              <a:t>Financial</a:t>
            </a:r>
          </a:p>
          <a:p>
            <a:pPr marL="342900" indent="-342900" algn="ctr">
              <a:spcBef>
                <a:spcPts val="0"/>
              </a:spcBef>
              <a:buFont typeface="Wingdings" panose="05000000000000000000" pitchFamily="2" charset="2"/>
              <a:buChar char="ü"/>
            </a:pPr>
            <a:r>
              <a:rPr lang="en-US" sz="2400" b="1" dirty="0" smtClean="0"/>
              <a:t>Personal</a:t>
            </a:r>
          </a:p>
        </p:txBody>
      </p:sp>
    </p:spTree>
    <p:extLst>
      <p:ext uri="{BB962C8B-B14F-4D97-AF65-F5344CB8AC3E}">
        <p14:creationId xmlns:p14="http://schemas.microsoft.com/office/powerpoint/2010/main" val="378849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bg/>
                                          </p:spTgt>
                                        </p:tgtEl>
                                        <p:attrNameLst>
                                          <p:attrName>style.visibility</p:attrName>
                                        </p:attrNameLst>
                                      </p:cBhvr>
                                      <p:to>
                                        <p:strVal val="visible"/>
                                      </p:to>
                                    </p:set>
                                    <p:animEffect transition="in" filter="fade">
                                      <p:cBhvr>
                                        <p:cTn id="17" dur="500"/>
                                        <p:tgtEl>
                                          <p:spTgt spid="22">
                                            <p:bg/>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2">
                                            <p:txEl>
                                              <p:pRg st="0" end="0"/>
                                            </p:txEl>
                                          </p:spTgt>
                                        </p:tgtEl>
                                        <p:attrNameLst>
                                          <p:attrName>style.visibility</p:attrName>
                                        </p:attrNameLst>
                                      </p:cBhvr>
                                      <p:to>
                                        <p:strVal val="visible"/>
                                      </p:to>
                                    </p:set>
                                    <p:animEffect transition="in" filter="fade">
                                      <p:cBhvr>
                                        <p:cTn id="21" dur="500"/>
                                        <p:tgtEl>
                                          <p:spTgt spid="2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2">
                                            <p:txEl>
                                              <p:pRg st="1" end="1"/>
                                            </p:txEl>
                                          </p:spTgt>
                                        </p:tgtEl>
                                        <p:attrNameLst>
                                          <p:attrName>style.visibility</p:attrName>
                                        </p:attrNameLst>
                                      </p:cBhvr>
                                      <p:to>
                                        <p:strVal val="visible"/>
                                      </p:to>
                                    </p:set>
                                    <p:animEffect transition="in" filter="fade">
                                      <p:cBhvr>
                                        <p:cTn id="26" dur="500"/>
                                        <p:tgtEl>
                                          <p:spTgt spid="2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
                                            <p:txEl>
                                              <p:pRg st="2" end="2"/>
                                            </p:txEl>
                                          </p:spTgt>
                                        </p:tgtEl>
                                        <p:attrNameLst>
                                          <p:attrName>style.visibility</p:attrName>
                                        </p:attrNameLst>
                                      </p:cBhvr>
                                      <p:to>
                                        <p:strVal val="visible"/>
                                      </p:to>
                                    </p:set>
                                    <p:animEffect transition="in" filter="fade">
                                      <p:cBhvr>
                                        <p:cTn id="31" dur="500"/>
                                        <p:tgtEl>
                                          <p:spTgt spid="22">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2">
                                            <p:txEl>
                                              <p:pRg st="3" end="3"/>
                                            </p:txEl>
                                          </p:spTgt>
                                        </p:tgtEl>
                                        <p:attrNameLst>
                                          <p:attrName>style.visibility</p:attrName>
                                        </p:attrNameLst>
                                      </p:cBhvr>
                                      <p:to>
                                        <p:strVal val="visible"/>
                                      </p:to>
                                    </p:set>
                                    <p:animEffect transition="in" filter="fade">
                                      <p:cBhvr>
                                        <p:cTn id="36" dur="500"/>
                                        <p:tgtEl>
                                          <p:spTgt spid="22">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3">
                                            <p:bg/>
                                          </p:spTgt>
                                        </p:tgtEl>
                                        <p:attrNameLst>
                                          <p:attrName>style.visibility</p:attrName>
                                        </p:attrNameLst>
                                      </p:cBhvr>
                                      <p:to>
                                        <p:strVal val="visible"/>
                                      </p:to>
                                    </p:set>
                                    <p:animEffect transition="in" filter="fade">
                                      <p:cBhvr>
                                        <p:cTn id="41" dur="500"/>
                                        <p:tgtEl>
                                          <p:spTgt spid="23">
                                            <p:bg/>
                                          </p:spTgt>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23">
                                            <p:txEl>
                                              <p:pRg st="0" end="0"/>
                                            </p:txEl>
                                          </p:spTgt>
                                        </p:tgtEl>
                                        <p:attrNameLst>
                                          <p:attrName>style.visibility</p:attrName>
                                        </p:attrNameLst>
                                      </p:cBhvr>
                                      <p:to>
                                        <p:strVal val="visible"/>
                                      </p:to>
                                    </p:set>
                                    <p:animEffect transition="in" filter="fade">
                                      <p:cBhvr>
                                        <p:cTn id="45" dur="500"/>
                                        <p:tgtEl>
                                          <p:spTgt spid="23">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3">
                                            <p:txEl>
                                              <p:pRg st="1" end="1"/>
                                            </p:txEl>
                                          </p:spTgt>
                                        </p:tgtEl>
                                        <p:attrNameLst>
                                          <p:attrName>style.visibility</p:attrName>
                                        </p:attrNameLst>
                                      </p:cBhvr>
                                      <p:to>
                                        <p:strVal val="visible"/>
                                      </p:to>
                                    </p:set>
                                    <p:animEffect transition="in" filter="fade">
                                      <p:cBhvr>
                                        <p:cTn id="50" dur="500"/>
                                        <p:tgtEl>
                                          <p:spTgt spid="23">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3">
                                            <p:txEl>
                                              <p:pRg st="2" end="2"/>
                                            </p:txEl>
                                          </p:spTgt>
                                        </p:tgtEl>
                                        <p:attrNameLst>
                                          <p:attrName>style.visibility</p:attrName>
                                        </p:attrNameLst>
                                      </p:cBhvr>
                                      <p:to>
                                        <p:strVal val="visible"/>
                                      </p:to>
                                    </p:set>
                                    <p:animEffect transition="in" filter="fade">
                                      <p:cBhvr>
                                        <p:cTn id="55"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build="p" animBg="1"/>
      <p:bldP spid="23" grpId="0" build="p"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0700" y="804056"/>
            <a:ext cx="8155238" cy="304699"/>
          </a:xfrm>
        </p:spPr>
        <p:txBody>
          <a:bodyPr>
            <a:noAutofit/>
          </a:bodyPr>
          <a:lstStyle/>
          <a:p>
            <a:r>
              <a:rPr lang="de-DE" sz="3200" dirty="0" smtClean="0">
                <a:solidFill>
                  <a:schemeClr val="accent1"/>
                </a:solidFill>
              </a:rPr>
              <a:t>Publication output of Kazakhstan</a:t>
            </a:r>
            <a:endParaRPr lang="de-DE" sz="3200" dirty="0">
              <a:solidFill>
                <a:schemeClr val="accent1"/>
              </a:solidFill>
            </a:endParaRPr>
          </a:p>
        </p:txBody>
      </p:sp>
      <p:sp>
        <p:nvSpPr>
          <p:cNvPr id="6" name="TextBox 5"/>
          <p:cNvSpPr txBox="1"/>
          <p:nvPr/>
        </p:nvSpPr>
        <p:spPr>
          <a:xfrm>
            <a:off x="6462252" y="6489408"/>
            <a:ext cx="2501724" cy="368592"/>
          </a:xfrm>
          <a:prstGeom prst="rect">
            <a:avLst/>
          </a:prstGeom>
          <a:noFill/>
        </p:spPr>
        <p:txBody>
          <a:bodyPr wrap="square" lIns="0" tIns="0" rIns="0" bIns="0" rtlCol="0">
            <a:noAutofit/>
          </a:bodyPr>
          <a:lstStyle/>
          <a:p>
            <a:pPr algn="r">
              <a:lnSpc>
                <a:spcPts val="2200"/>
              </a:lnSpc>
              <a:spcBef>
                <a:spcPts val="900"/>
              </a:spcBef>
              <a:buClr>
                <a:schemeClr val="accent2"/>
              </a:buClr>
              <a:buSzPct val="100000"/>
            </a:pPr>
            <a:r>
              <a:rPr lang="en-US" sz="1800" b="1" dirty="0" smtClean="0">
                <a:latin typeface="+mn-lt"/>
              </a:rPr>
              <a:t>SCImago</a:t>
            </a:r>
          </a:p>
        </p:txBody>
      </p:sp>
      <p:sp>
        <p:nvSpPr>
          <p:cNvPr id="3" name="TextBox 2"/>
          <p:cNvSpPr txBox="1"/>
          <p:nvPr/>
        </p:nvSpPr>
        <p:spPr>
          <a:xfrm>
            <a:off x="520700" y="6480864"/>
            <a:ext cx="8155238" cy="368592"/>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1800" dirty="0" smtClean="0">
                <a:solidFill>
                  <a:schemeClr val="accent1"/>
                </a:solidFill>
                <a:latin typeface="+mn-lt"/>
              </a:rPr>
              <a:t>Year</a:t>
            </a:r>
          </a:p>
        </p:txBody>
      </p:sp>
      <p:sp>
        <p:nvSpPr>
          <p:cNvPr id="9" name="TextBox 8"/>
          <p:cNvSpPr txBox="1"/>
          <p:nvPr/>
        </p:nvSpPr>
        <p:spPr>
          <a:xfrm rot="16200000">
            <a:off x="-1765301" y="3645486"/>
            <a:ext cx="5122140" cy="368592"/>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1800" dirty="0" smtClean="0">
                <a:solidFill>
                  <a:schemeClr val="accent1"/>
                </a:solidFill>
                <a:latin typeface="+mn-lt"/>
              </a:rPr>
              <a:t>Total citations</a:t>
            </a:r>
          </a:p>
        </p:txBody>
      </p:sp>
      <p:graphicFrame>
        <p:nvGraphicFramePr>
          <p:cNvPr id="7" name="Chart 6"/>
          <p:cNvGraphicFramePr>
            <a:graphicFrameLocks noGrp="1"/>
          </p:cNvGraphicFramePr>
          <p:nvPr>
            <p:extLst>
              <p:ext uri="{D42A27DB-BD31-4B8C-83A1-F6EECF244321}">
                <p14:modId xmlns:p14="http://schemas.microsoft.com/office/powerpoint/2010/main" val="875844005"/>
              </p:ext>
            </p:extLst>
          </p:nvPr>
        </p:nvGraphicFramePr>
        <p:xfrm>
          <a:off x="1151544" y="1448736"/>
          <a:ext cx="6930924" cy="50406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6530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0700" y="804056"/>
            <a:ext cx="8155238" cy="304699"/>
          </a:xfrm>
        </p:spPr>
        <p:txBody>
          <a:bodyPr>
            <a:noAutofit/>
          </a:bodyPr>
          <a:lstStyle/>
          <a:p>
            <a:r>
              <a:rPr lang="de-DE" sz="3200" dirty="0" smtClean="0">
                <a:solidFill>
                  <a:schemeClr val="accent1"/>
                </a:solidFill>
              </a:rPr>
              <a:t>Publication output of Kazakhstan</a:t>
            </a:r>
            <a:endParaRPr lang="de-DE" sz="3200" dirty="0">
              <a:solidFill>
                <a:schemeClr val="accent1"/>
              </a:solidFill>
            </a:endParaRPr>
          </a:p>
        </p:txBody>
      </p:sp>
      <p:sp>
        <p:nvSpPr>
          <p:cNvPr id="6" name="TextBox 5"/>
          <p:cNvSpPr txBox="1"/>
          <p:nvPr/>
        </p:nvSpPr>
        <p:spPr>
          <a:xfrm>
            <a:off x="6462252" y="6489408"/>
            <a:ext cx="2501724" cy="368592"/>
          </a:xfrm>
          <a:prstGeom prst="rect">
            <a:avLst/>
          </a:prstGeom>
          <a:noFill/>
        </p:spPr>
        <p:txBody>
          <a:bodyPr wrap="square" lIns="0" tIns="0" rIns="0" bIns="0" rtlCol="0">
            <a:noAutofit/>
          </a:bodyPr>
          <a:lstStyle/>
          <a:p>
            <a:pPr algn="r">
              <a:lnSpc>
                <a:spcPts val="2200"/>
              </a:lnSpc>
              <a:spcBef>
                <a:spcPts val="900"/>
              </a:spcBef>
              <a:buClr>
                <a:schemeClr val="accent2"/>
              </a:buClr>
              <a:buSzPct val="100000"/>
            </a:pPr>
            <a:r>
              <a:rPr lang="en-US" sz="1800" b="1" dirty="0" smtClean="0">
                <a:latin typeface="+mn-lt"/>
              </a:rPr>
              <a:t>SCImago</a:t>
            </a:r>
          </a:p>
        </p:txBody>
      </p:sp>
      <p:sp>
        <p:nvSpPr>
          <p:cNvPr id="3" name="TextBox 2"/>
          <p:cNvSpPr txBox="1"/>
          <p:nvPr/>
        </p:nvSpPr>
        <p:spPr>
          <a:xfrm>
            <a:off x="520700" y="6480864"/>
            <a:ext cx="8155238" cy="368592"/>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1800" dirty="0" smtClean="0">
                <a:solidFill>
                  <a:schemeClr val="accent1"/>
                </a:solidFill>
                <a:latin typeface="+mn-lt"/>
              </a:rPr>
              <a:t>Year</a:t>
            </a:r>
          </a:p>
        </p:txBody>
      </p:sp>
      <p:sp>
        <p:nvSpPr>
          <p:cNvPr id="9" name="TextBox 8"/>
          <p:cNvSpPr txBox="1"/>
          <p:nvPr/>
        </p:nvSpPr>
        <p:spPr>
          <a:xfrm rot="16200000">
            <a:off x="-1765301" y="3645486"/>
            <a:ext cx="5122140" cy="368592"/>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1800" dirty="0" smtClean="0">
                <a:solidFill>
                  <a:schemeClr val="accent1"/>
                </a:solidFill>
                <a:latin typeface="+mn-lt"/>
              </a:rPr>
              <a:t>Cited documents</a:t>
            </a:r>
          </a:p>
        </p:txBody>
      </p:sp>
      <p:graphicFrame>
        <p:nvGraphicFramePr>
          <p:cNvPr id="8" name="Chart 7"/>
          <p:cNvGraphicFramePr>
            <a:graphicFrameLocks noGrp="1"/>
          </p:cNvGraphicFramePr>
          <p:nvPr>
            <p:extLst>
              <p:ext uri="{D42A27DB-BD31-4B8C-83A1-F6EECF244321}">
                <p14:modId xmlns:p14="http://schemas.microsoft.com/office/powerpoint/2010/main" val="2915103366"/>
              </p:ext>
            </p:extLst>
          </p:nvPr>
        </p:nvGraphicFramePr>
        <p:xfrm>
          <a:off x="980066" y="1293556"/>
          <a:ext cx="7040525" cy="5109118"/>
        </p:xfrm>
        <a:graphic>
          <a:graphicData uri="http://schemas.openxmlformats.org/drawingml/2006/chart">
            <c:chart xmlns:c="http://schemas.openxmlformats.org/drawingml/2006/chart" xmlns:r="http://schemas.openxmlformats.org/officeDocument/2006/relationships" r:id="rId3"/>
          </a:graphicData>
        </a:graphic>
      </p:graphicFrame>
      <p:sp>
        <p:nvSpPr>
          <p:cNvPr id="4" name="Rounded Rectangle 3"/>
          <p:cNvSpPr/>
          <p:nvPr/>
        </p:nvSpPr>
        <p:spPr bwMode="auto">
          <a:xfrm>
            <a:off x="4962568" y="4599156"/>
            <a:ext cx="3690492" cy="919401"/>
          </a:xfrm>
          <a:prstGeom prst="roundRect">
            <a:avLst/>
          </a:prstGeom>
          <a:ln>
            <a:headEnd type="none" w="med" len="med"/>
            <a:tailEnd type="none" w="med" len="med"/>
          </a:ln>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2">
                    <a:lumMod val="75000"/>
                  </a:schemeClr>
                </a:solidFill>
                <a:effectLst/>
                <a:latin typeface="+mj-lt"/>
              </a:rPr>
              <a:t>More articles</a:t>
            </a:r>
            <a:r>
              <a:rPr kumimoji="0" lang="en-US" sz="2400" b="0" i="0" u="none" strike="noStrike" cap="none" normalizeH="0" dirty="0" smtClean="0">
                <a:ln>
                  <a:noFill/>
                </a:ln>
                <a:solidFill>
                  <a:schemeClr val="tx2">
                    <a:lumMod val="75000"/>
                  </a:schemeClr>
                </a:solidFill>
                <a:effectLst/>
                <a:latin typeface="+mj-lt"/>
              </a:rPr>
              <a:t> being cited, but fewer times each</a:t>
            </a:r>
            <a:endParaRPr kumimoji="0" lang="en-US" sz="2400" b="0" i="0" u="none" strike="noStrike" cap="none" normalizeH="0" baseline="0" dirty="0">
              <a:ln>
                <a:noFill/>
              </a:ln>
              <a:solidFill>
                <a:schemeClr val="tx2">
                  <a:lumMod val="75000"/>
                </a:schemeClr>
              </a:solidFill>
              <a:effectLst/>
              <a:latin typeface="+mj-lt"/>
            </a:endParaRPr>
          </a:p>
        </p:txBody>
      </p:sp>
    </p:spTree>
    <p:extLst>
      <p:ext uri="{BB962C8B-B14F-4D97-AF65-F5344CB8AC3E}">
        <p14:creationId xmlns:p14="http://schemas.microsoft.com/office/powerpoint/2010/main" val="409967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3875" y="816123"/>
            <a:ext cx="8135937" cy="443198"/>
          </a:xfrm>
        </p:spPr>
        <p:txBody>
          <a:bodyPr/>
          <a:lstStyle/>
          <a:p>
            <a:r>
              <a:rPr lang="en-US" sz="3200" dirty="0" smtClean="0"/>
              <a:t>Why publish in English?</a:t>
            </a:r>
            <a:endParaRPr lang="en-US" sz="3200" dirty="0"/>
          </a:p>
        </p:txBody>
      </p:sp>
      <p:sp>
        <p:nvSpPr>
          <p:cNvPr id="6" name="Rounded Rectangle 5"/>
          <p:cNvSpPr/>
          <p:nvPr/>
        </p:nvSpPr>
        <p:spPr>
          <a:xfrm>
            <a:off x="881508" y="2276872"/>
            <a:ext cx="3380245" cy="1066800"/>
          </a:xfrm>
          <a:prstGeom prst="roundRect">
            <a:avLst>
              <a:gd name="adj" fmla="val 9350"/>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r>
              <a:rPr lang="en-US" sz="2400" b="1" dirty="0" smtClean="0"/>
              <a:t>International language </a:t>
            </a:r>
          </a:p>
          <a:p>
            <a:pPr algn="ctr">
              <a:spcBef>
                <a:spcPts val="0"/>
              </a:spcBef>
            </a:pPr>
            <a:r>
              <a:rPr lang="en-US" sz="2400" b="1" dirty="0" smtClean="0"/>
              <a:t>of academics</a:t>
            </a:r>
            <a:endParaRPr lang="en-US" sz="2400" b="1" dirty="0"/>
          </a:p>
        </p:txBody>
      </p:sp>
      <p:sp>
        <p:nvSpPr>
          <p:cNvPr id="7" name="Rounded Rectangle 6"/>
          <p:cNvSpPr/>
          <p:nvPr/>
        </p:nvSpPr>
        <p:spPr>
          <a:xfrm>
            <a:off x="831715" y="4365104"/>
            <a:ext cx="2274817" cy="1066800"/>
          </a:xfrm>
          <a:prstGeom prst="roundRect">
            <a:avLst>
              <a:gd name="adj" fmla="val 11441"/>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International reputation</a:t>
            </a:r>
            <a:endParaRPr lang="en-US" sz="2400" b="1" dirty="0"/>
          </a:p>
        </p:txBody>
      </p:sp>
      <p:sp>
        <p:nvSpPr>
          <p:cNvPr id="8" name="Rounded Rectangle 7"/>
          <p:cNvSpPr/>
          <p:nvPr/>
        </p:nvSpPr>
        <p:spPr>
          <a:xfrm>
            <a:off x="3346315" y="4365104"/>
            <a:ext cx="2274817" cy="1066800"/>
          </a:xfrm>
          <a:prstGeom prst="roundRect">
            <a:avLst>
              <a:gd name="adj" fmla="val 9350"/>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Funding</a:t>
            </a:r>
            <a:endParaRPr lang="en-US" sz="2400" b="1" dirty="0"/>
          </a:p>
        </p:txBody>
      </p:sp>
      <p:sp>
        <p:nvSpPr>
          <p:cNvPr id="9" name="Rounded Rectangle 8"/>
          <p:cNvSpPr/>
          <p:nvPr/>
        </p:nvSpPr>
        <p:spPr>
          <a:xfrm>
            <a:off x="5860915" y="4365104"/>
            <a:ext cx="2274817" cy="1066800"/>
          </a:xfrm>
          <a:prstGeom prst="roundRect">
            <a:avLst>
              <a:gd name="adj" fmla="val 7259"/>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Career advancement</a:t>
            </a:r>
            <a:endParaRPr lang="en-US" sz="2400" b="1" dirty="0"/>
          </a:p>
        </p:txBody>
      </p:sp>
      <p:sp>
        <p:nvSpPr>
          <p:cNvPr id="10" name="Rounded Rectangle 9"/>
          <p:cNvSpPr/>
          <p:nvPr/>
        </p:nvSpPr>
        <p:spPr>
          <a:xfrm>
            <a:off x="4755487" y="2276872"/>
            <a:ext cx="3380245" cy="1066800"/>
          </a:xfrm>
          <a:prstGeom prst="roundRect">
            <a:avLst>
              <a:gd name="adj" fmla="val 935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smtClean="0"/>
              <a:t>International impact</a:t>
            </a:r>
            <a:endParaRPr lang="en-US" sz="2400" b="1" dirty="0"/>
          </a:p>
        </p:txBody>
      </p:sp>
    </p:spTree>
    <p:extLst>
      <p:ext uri="{BB962C8B-B14F-4D97-AF65-F5344CB8AC3E}">
        <p14:creationId xmlns:p14="http://schemas.microsoft.com/office/powerpoint/2010/main" val="237268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hteck 3"/>
          <p:cNvSpPr>
            <a:spLocks noChangeArrowheads="1"/>
          </p:cNvSpPr>
          <p:nvPr/>
        </p:nvSpPr>
        <p:spPr bwMode="auto">
          <a:xfrm>
            <a:off x="0" y="3417888"/>
            <a:ext cx="9144000" cy="1439862"/>
          </a:xfrm>
          <a:prstGeom prst="rect">
            <a:avLst/>
          </a:prstGeom>
          <a:solidFill>
            <a:schemeClr val="accent1"/>
          </a:solidFill>
          <a:ln w="9525" algn="ctr">
            <a:noFill/>
            <a:round/>
            <a:headEnd/>
            <a:tailEnd/>
          </a:ln>
        </p:spPr>
        <p:txBody>
          <a:bodyPr>
            <a:spAutoFit/>
          </a:bodyPr>
          <a:lstStyle/>
          <a:p>
            <a:pPr algn="ctr" eaLnBrk="0" hangingPunct="0">
              <a:spcBef>
                <a:spcPct val="50000"/>
              </a:spcBef>
              <a:defRPr/>
            </a:pPr>
            <a:endParaRPr lang="de-DE" dirty="0">
              <a:latin typeface="Arial" charset="0"/>
              <a:cs typeface="+mn-cs"/>
            </a:endParaRPr>
          </a:p>
        </p:txBody>
      </p:sp>
      <p:sp>
        <p:nvSpPr>
          <p:cNvPr id="6147" name="Textfeld 4"/>
          <p:cNvSpPr txBox="1">
            <a:spLocks noChangeArrowheads="1"/>
          </p:cNvSpPr>
          <p:nvPr/>
        </p:nvSpPr>
        <p:spPr bwMode="auto">
          <a:xfrm>
            <a:off x="998865" y="3778250"/>
            <a:ext cx="3587522" cy="646331"/>
          </a:xfrm>
          <a:prstGeom prst="rect">
            <a:avLst/>
          </a:prstGeom>
          <a:noFill/>
          <a:ln w="9525">
            <a:noFill/>
            <a:miter lim="800000"/>
            <a:headEnd/>
            <a:tailEnd/>
          </a:ln>
        </p:spPr>
        <p:txBody>
          <a:bodyPr wrap="none">
            <a:spAutoFit/>
          </a:bodyPr>
          <a:lstStyle/>
          <a:p>
            <a:pPr marL="742950" indent="-742950" eaLnBrk="0" hangingPunct="0">
              <a:spcBef>
                <a:spcPct val="50000"/>
              </a:spcBef>
            </a:pPr>
            <a:r>
              <a:rPr lang="en-US" sz="3600" dirty="0" smtClean="0">
                <a:solidFill>
                  <a:schemeClr val="bg1"/>
                </a:solidFill>
              </a:rPr>
              <a:t>Effective English</a:t>
            </a:r>
            <a:endParaRPr lang="en-US" sz="3600" dirty="0">
              <a:solidFill>
                <a:schemeClr val="bg1"/>
              </a:solidFill>
            </a:endParaRPr>
          </a:p>
        </p:txBody>
      </p:sp>
    </p:spTree>
    <p:extLst>
      <p:ext uri="{BB962C8B-B14F-4D97-AF65-F5344CB8AC3E}">
        <p14:creationId xmlns:p14="http://schemas.microsoft.com/office/powerpoint/2010/main" val="201640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pringer_2012">
  <a:themeElements>
    <a:clrScheme name="Benutzerdefiniert 5">
      <a:dk1>
        <a:srgbClr val="002143"/>
      </a:dk1>
      <a:lt1>
        <a:srgbClr val="FFFFFF"/>
      </a:lt1>
      <a:dk2>
        <a:srgbClr val="5F5F5F"/>
      </a:dk2>
      <a:lt2>
        <a:srgbClr val="EDEDED"/>
      </a:lt2>
      <a:accent1>
        <a:srgbClr val="00468A"/>
      </a:accent1>
      <a:accent2>
        <a:srgbClr val="0176C3"/>
      </a:accent2>
      <a:accent3>
        <a:srgbClr val="B3DCF5"/>
      </a:accent3>
      <a:accent4>
        <a:srgbClr val="8C8C8C"/>
      </a:accent4>
      <a:accent5>
        <a:srgbClr val="CCCCCC"/>
      </a:accent5>
      <a:accent6>
        <a:srgbClr val="EE7D11"/>
      </a:accent6>
      <a:hlink>
        <a:srgbClr val="0176C3"/>
      </a:hlink>
      <a:folHlink>
        <a:srgbClr val="999999"/>
      </a:folHlink>
    </a:clrScheme>
    <a:fontScheme name="Springer_201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1DDE9"/>
        </a:solidFill>
        <a:ln w="9525" cap="flat" cmpd="sng" algn="ctr">
          <a:solidFill>
            <a:schemeClr va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rgbClr val="D1DDE9"/>
        </a:solidFill>
        <a:ln w="9525" cap="flat" cmpd="sng" algn="ctr">
          <a:solidFill>
            <a:schemeClr va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tx2"/>
            </a:solidFill>
            <a:effectLst/>
            <a:latin typeface="Arial" charset="0"/>
          </a:defRPr>
        </a:defPPr>
      </a:lstStyle>
    </a:lnDef>
    <a:txDef>
      <a:spPr>
        <a:noFill/>
      </a:spPr>
      <a:bodyPr wrap="square" lIns="0" tIns="0" rIns="0" bIns="0" rtlCol="0">
        <a:noAutofit/>
      </a:bodyPr>
      <a:lstStyle>
        <a:defPPr algn="l">
          <a:lnSpc>
            <a:spcPts val="2200"/>
          </a:lnSpc>
          <a:spcBef>
            <a:spcPts val="900"/>
          </a:spcBef>
          <a:buClr>
            <a:schemeClr val="accent2"/>
          </a:buClr>
          <a:buSzPct val="100000"/>
          <a:defRPr sz="1800" dirty="0" err="1" smtClean="0">
            <a:latin typeface="+mn-lt"/>
          </a:defRPr>
        </a:defPPr>
      </a:lstStyle>
    </a:txDef>
  </a:objectDefaults>
  <a:extraClrSchemeLst>
    <a:extraClrScheme>
      <a:clrScheme name="SPRINGER_ssbm_E 1">
        <a:dk1>
          <a:srgbClr val="000000"/>
        </a:dk1>
        <a:lt1>
          <a:srgbClr val="FFFFFF"/>
        </a:lt1>
        <a:dk2>
          <a:srgbClr val="002143"/>
        </a:dk2>
        <a:lt2>
          <a:srgbClr val="CCCCD2"/>
        </a:lt2>
        <a:accent1>
          <a:srgbClr val="FF9A6E"/>
        </a:accent1>
        <a:accent2>
          <a:srgbClr val="F76013"/>
        </a:accent2>
        <a:accent3>
          <a:srgbClr val="FFFFFF"/>
        </a:accent3>
        <a:accent4>
          <a:srgbClr val="000000"/>
        </a:accent4>
        <a:accent5>
          <a:srgbClr val="FFCABA"/>
        </a:accent5>
        <a:accent6>
          <a:srgbClr val="E05610"/>
        </a:accent6>
        <a:hlink>
          <a:srgbClr val="FFCAB0"/>
        </a:hlink>
        <a:folHlink>
          <a:srgbClr val="A5A5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Springer_2012</Template>
  <TotalTime>2914</TotalTime>
  <Words>13768</Words>
  <Application>Microsoft Office PowerPoint</Application>
  <PresentationFormat>Экран (4:3)</PresentationFormat>
  <Paragraphs>1183</Paragraphs>
  <Slides>71</Slides>
  <Notes>70</Notes>
  <HiddenSlides>2</HiddenSlides>
  <MMClips>0</MMClips>
  <ScaleCrop>false</ScaleCrop>
  <HeadingPairs>
    <vt:vector size="4" baseType="variant">
      <vt:variant>
        <vt:lpstr>Тема</vt:lpstr>
      </vt:variant>
      <vt:variant>
        <vt:i4>1</vt:i4>
      </vt:variant>
      <vt:variant>
        <vt:lpstr>Заголовки слайдов</vt:lpstr>
      </vt:variant>
      <vt:variant>
        <vt:i4>71</vt:i4>
      </vt:variant>
    </vt:vector>
  </HeadingPairs>
  <TitlesOfParts>
    <vt:vector size="72" baseType="lpstr">
      <vt:lpstr>Springer_2012</vt:lpstr>
      <vt:lpstr>Publishing scientific research in journals</vt:lpstr>
      <vt:lpstr>Be an effective commiunicator</vt:lpstr>
      <vt:lpstr>Презентация PowerPoint</vt:lpstr>
      <vt:lpstr>Презентация PowerPoint</vt:lpstr>
      <vt:lpstr>Publication success = academic success</vt:lpstr>
      <vt:lpstr>What do journal editors want?</vt:lpstr>
      <vt:lpstr>Publication ethics</vt:lpstr>
      <vt:lpstr>Why publish in English?</vt:lpstr>
      <vt:lpstr>Презентация PowerPoint</vt:lpstr>
      <vt:lpstr>Improve readability</vt:lpstr>
      <vt:lpstr>Use active voice</vt:lpstr>
      <vt:lpstr>Sentence structure</vt:lpstr>
      <vt:lpstr>Logical flow of ideas</vt:lpstr>
      <vt:lpstr>Logical flow of ideas</vt:lpstr>
      <vt:lpstr>Logical flow within your manuscript</vt:lpstr>
      <vt:lpstr>Simple language</vt:lpstr>
      <vt:lpstr>Simple language</vt:lpstr>
      <vt:lpstr>Simple language</vt:lpstr>
      <vt:lpstr>Simple language</vt:lpstr>
      <vt:lpstr>Презентация PowerPoint</vt:lpstr>
      <vt:lpstr>When to choose a journal?</vt:lpstr>
      <vt:lpstr>But always before you write your manuscript!</vt:lpstr>
      <vt:lpstr>Factors to consider</vt:lpstr>
      <vt:lpstr>Open access to research output is becoming mandatory</vt:lpstr>
      <vt:lpstr>Benefits of open access</vt:lpstr>
      <vt:lpstr>Springer’s open access platforms</vt:lpstr>
      <vt:lpstr>Open access myths</vt:lpstr>
      <vt:lpstr>164 BMC journals have a 2013 IF</vt:lpstr>
      <vt:lpstr>More about open access funding</vt:lpstr>
      <vt:lpstr>Factors to consider</vt:lpstr>
      <vt:lpstr>Impact factor</vt:lpstr>
      <vt:lpstr>Impact factor</vt:lpstr>
      <vt:lpstr>Impact Factor</vt:lpstr>
      <vt:lpstr>Journal metrics</vt:lpstr>
      <vt:lpstr>Finding the right journal</vt:lpstr>
      <vt:lpstr>Springer Journal Selector</vt:lpstr>
      <vt:lpstr>Springer Journal Selector</vt:lpstr>
      <vt:lpstr>Springer Journal Selector</vt:lpstr>
      <vt:lpstr>Презентация PowerPoint</vt:lpstr>
      <vt:lpstr>Logical organization of ideas</vt:lpstr>
      <vt:lpstr>Презентация PowerPoint</vt:lpstr>
      <vt:lpstr>Презентация PowerPoint</vt:lpstr>
      <vt:lpstr>Презентация PowerPoint</vt:lpstr>
      <vt:lpstr>Results</vt:lpstr>
      <vt:lpstr>Discussion</vt:lpstr>
      <vt:lpstr>Linking your ideas</vt:lpstr>
      <vt:lpstr>Abstracts</vt:lpstr>
      <vt:lpstr>Презентация PowerPoint</vt:lpstr>
      <vt:lpstr>Journal editors are busy!</vt:lpstr>
      <vt:lpstr>Write an impressive cover letter</vt:lpstr>
      <vt:lpstr>Be an effective commiunicator</vt:lpstr>
      <vt:lpstr>Publication development services</vt:lpstr>
      <vt:lpstr>Any questions?</vt:lpstr>
      <vt:lpstr>Extra slides</vt:lpstr>
      <vt:lpstr>Презентация PowerPoint</vt:lpstr>
      <vt:lpstr>Презентация PowerPoint</vt:lpstr>
      <vt:lpstr>Writing response letters</vt:lpstr>
      <vt:lpstr>Writing response letters</vt:lpstr>
      <vt:lpstr>Agreeing with reviewers</vt:lpstr>
      <vt:lpstr>Disagreeing with reviewers</vt:lpstr>
      <vt:lpstr>“Unfair” comments</vt:lpstr>
      <vt:lpstr>“Unfair” comments</vt:lpstr>
      <vt:lpstr>Презентация PowerPoint</vt:lpstr>
      <vt:lpstr>Promoting your work</vt:lpstr>
      <vt:lpstr>Altmetrics</vt:lpstr>
      <vt:lpstr>H-index</vt:lpstr>
      <vt:lpstr>Publication development services</vt:lpstr>
      <vt:lpstr>Publication output of Kazakhstan</vt:lpstr>
      <vt:lpstr>Publication output of Kazakhstan</vt:lpstr>
      <vt:lpstr>Publication output of Kazakhstan</vt:lpstr>
      <vt:lpstr>Publication output of Kazakhstan</vt:lpstr>
    </vt:vector>
  </TitlesOfParts>
  <Company>Springer SBM</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Springer Standard Template</dc:title>
  <dc:creator>Springer-SBM</dc:creator>
  <cp:lastModifiedBy>adminius</cp:lastModifiedBy>
  <cp:revision>1031</cp:revision>
  <cp:lastPrinted>2012-04-25T14:30:25Z</cp:lastPrinted>
  <dcterms:created xsi:type="dcterms:W3CDTF">2012-04-25T15:16:41Z</dcterms:created>
  <dcterms:modified xsi:type="dcterms:W3CDTF">2015-06-12T04:43:46Z</dcterms:modified>
</cp:coreProperties>
</file>