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8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842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2714644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rgbClr val="7030A0"/>
                </a:solidFill>
              </a:rPr>
              <a:t>Название проекта: </a:t>
            </a:r>
            <a:r>
              <a:rPr lang="ru-RU" sz="2200" dirty="0" smtClean="0"/>
              <a:t>«Организация семеноводства и производство семян сорта лопающей кукурузы «</a:t>
            </a:r>
            <a:r>
              <a:rPr lang="ru-RU" sz="2200" dirty="0" err="1" smtClean="0"/>
              <a:t>Тәтті </a:t>
            </a:r>
            <a:r>
              <a:rPr lang="ru-RU" sz="2200" dirty="0" smtClean="0"/>
              <a:t>- 2012»</a:t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7030A0"/>
                </a:solidFill>
              </a:rPr>
              <a:t>Вид инновации: </a:t>
            </a:r>
            <a:r>
              <a:rPr lang="ru-RU" sz="2000" dirty="0" smtClean="0"/>
              <a:t>материал/сорт </a:t>
            </a:r>
            <a:r>
              <a:rPr lang="ru-RU" sz="2400" dirty="0" smtClean="0"/>
              <a:t>- </a:t>
            </a:r>
            <a:r>
              <a:rPr lang="ru-RU" sz="2200" dirty="0" err="1" smtClean="0"/>
              <a:t>сорт</a:t>
            </a:r>
            <a:r>
              <a:rPr lang="ru-RU" sz="2200" dirty="0" smtClean="0"/>
              <a:t> лопающей кукурузы «</a:t>
            </a:r>
            <a:r>
              <a:rPr lang="ru-RU" sz="2200" dirty="0" err="1" smtClean="0"/>
              <a:t>Тәтті </a:t>
            </a:r>
            <a:r>
              <a:rPr lang="ru-RU" sz="2200" dirty="0" smtClean="0"/>
              <a:t>- 2012»</a:t>
            </a:r>
            <a:endParaRPr lang="ru-RU" sz="2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643578"/>
            <a:ext cx="8183880" cy="694370"/>
          </a:xfrm>
        </p:spPr>
        <p:txBody>
          <a:bodyPr/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642910" y="500043"/>
          <a:ext cx="8058178" cy="514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4660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Проблема: </a:t>
                      </a:r>
                      <a:endParaRPr lang="ru-RU" sz="1400" dirty="0"/>
                    </a:p>
                  </a:txBody>
                  <a:tcPr anchor="ctr"/>
                </a:tc>
              </a:tr>
              <a:tr h="90579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Существует потребность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как в зерне (производство </a:t>
                      </a:r>
                      <a:r>
                        <a:rPr lang="ru-RU" sz="14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поп-корна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), так и в семенах лопающей кукурузы.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Для налаживания производства с целью сбыта зерна лопающей кукурузы  необходимо строительство завода по доработке семян.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40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Решение / суть проекта:</a:t>
                      </a: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126305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Внедрение высших репродукций семян  сорта кукурузы «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Тәтті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- 2012» в первичном семеноводстве, размножение последующих репродукций, увеличение объемов производства путем строительства завода по доработке семян родительских форм. </a:t>
                      </a: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Технология возделывания и создания  сорта  кукурузы «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Тәтті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– 2012» полностью завершена. Имеются документы на интеллектуальную собственность, полученные в Национальном патентном ведомстве Республики Казахстан.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40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Преимущества: </a:t>
                      </a: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767833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None/>
                      </a:pP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Сорт кукурузы«</a:t>
                      </a:r>
                      <a:r>
                        <a:rPr lang="ru-RU" sz="115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Тәтті </a:t>
                      </a: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- 2012»-  сорт лопающей кукурузы с высокой </a:t>
                      </a:r>
                      <a:r>
                        <a:rPr lang="ru-RU" sz="115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взрываемостью</a:t>
                      </a: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зерна,  относится к </a:t>
                      </a:r>
                      <a:r>
                        <a:rPr lang="ru-RU" sz="115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среднепозднеспелому</a:t>
                      </a: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по вегетационному периоду (125-127 дней). </a:t>
                      </a:r>
                    </a:p>
                    <a:p>
                      <a:pPr marL="228600" indent="-228600" algn="ctr">
                        <a:buFont typeface="+mj-lt"/>
                        <a:buNone/>
                      </a:pP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Высота растений 189 см, высота заложения нижнего хозяйственно- годного початка 75 см. Число листьев на главном стебле -16. Початок конической формы, длина початка - 14,0 см, диаметр  - 3,5см, количество рядов - 18, зерен в ряду  -35, зерен в початке -</a:t>
                      </a:r>
                      <a:r>
                        <a:rPr lang="ru-RU" sz="115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630. Зерно - белое, окраска цветковых чешуй  - бело-красная. Выход зерна при обмолоте 82%. Урожайность зерна 20,7 </a:t>
                      </a:r>
                      <a:r>
                        <a:rPr lang="ru-RU" sz="115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ц</a:t>
                      </a: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/га. Сорт отличается </a:t>
                      </a:r>
                      <a:r>
                        <a:rPr lang="ru-RU" sz="115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взрываемостью</a:t>
                      </a:r>
                      <a:r>
                        <a:rPr lang="ru-RU" sz="115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зерна до 90-95%. Зерно отличается быстрой отдачей влаги при созревании и высыхании. Сорт устойчив к болезням, средне- устойчив к корневому и стеблевому полеганию. Рекомендуется для возделывания в условиях орошаемого земледелия.</a:t>
                      </a:r>
                      <a:endParaRPr lang="ru-RU" sz="11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572008"/>
            <a:ext cx="8183880" cy="1051560"/>
          </a:xfrm>
        </p:spPr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28" y="1428736"/>
          <a:ext cx="6500858" cy="272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656"/>
                <a:gridCol w="1972249"/>
                <a:gridCol w="21669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Сельское хозяйство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Юг, юго-восток Казахстана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Семеноводческие хозяйства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Пищевая промышленность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Казахстан (все регионы)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фирмы по производству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поп-корна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857760"/>
            <a:ext cx="8183880" cy="837246"/>
          </a:xfrm>
        </p:spPr>
        <p:txBody>
          <a:bodyPr>
            <a:normAutofit/>
          </a:bodyPr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00166" y="1000108"/>
          <a:ext cx="6500858" cy="371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/>
                <a:gridCol w="3429024"/>
              </a:tblGrid>
              <a:tr h="76328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</a:tr>
              <a:tr h="2951488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Достаточно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высокий спрос на семена и зерна лопающей кукурузы</a:t>
                      </a: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Крестьянские хозяйства и фермеры 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Алматинской</a:t>
                      </a: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Жамбылской</a:t>
                      </a: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Южно-Казахстанской,Кзыл-Ординской</a:t>
                      </a:r>
                      <a:r>
                        <a:rPr lang="ru-RU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областей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Фирмы,  индивидуальные предприниматели, занимающиеся  производством 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поп-корна</a:t>
                      </a: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 широко потребляемого населением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857760"/>
            <a:ext cx="7929618" cy="837246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928670"/>
            <a:ext cx="7986738" cy="40719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</a:p>
          <a:p>
            <a:pPr marL="0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800" b="1" dirty="0" smtClean="0">
                <a:solidFill>
                  <a:srgbClr val="7030A0"/>
                </a:solidFill>
              </a:rPr>
              <a:t>Основной конкурент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фирма «Пионер»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конкуренции: </a:t>
            </a:r>
            <a:r>
              <a:rPr lang="ru-RU" sz="1800" b="1" dirty="0" smtClean="0">
                <a:solidFill>
                  <a:srgbClr val="7030A0"/>
                </a:solidFill>
              </a:rPr>
              <a:t>средняя</a:t>
            </a:r>
          </a:p>
          <a:p>
            <a:pPr>
              <a:buNone/>
            </a:pPr>
            <a:endParaRPr lang="ru-RU" sz="18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Конкурентные преимущества:</a:t>
            </a:r>
            <a:r>
              <a:rPr lang="ru-RU" sz="1800" b="1" dirty="0" smtClean="0">
                <a:solidFill>
                  <a:srgbClr val="7030A0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ru-RU" sz="1800" b="1" dirty="0" smtClean="0">
                <a:solidFill>
                  <a:srgbClr val="7030A0"/>
                </a:solidFill>
              </a:rPr>
              <a:t>хорошие вкусовые качества, </a:t>
            </a:r>
          </a:p>
          <a:p>
            <a:pPr algn="just">
              <a:buFontTx/>
              <a:buChar char="-"/>
            </a:pPr>
            <a:r>
              <a:rPr lang="ru-RU" sz="1800" b="1" dirty="0" err="1" smtClean="0">
                <a:solidFill>
                  <a:srgbClr val="7030A0"/>
                </a:solidFill>
              </a:rPr>
              <a:t>взрываемость</a:t>
            </a:r>
            <a:r>
              <a:rPr lang="ru-RU" sz="1800" b="1" dirty="0" smtClean="0">
                <a:solidFill>
                  <a:srgbClr val="7030A0"/>
                </a:solidFill>
              </a:rPr>
              <a:t>, </a:t>
            </a:r>
          </a:p>
          <a:p>
            <a:pPr algn="just">
              <a:buFontTx/>
              <a:buChar char="-"/>
            </a:pPr>
            <a:r>
              <a:rPr lang="ru-RU" sz="1800" b="1" dirty="0" smtClean="0">
                <a:solidFill>
                  <a:srgbClr val="7030A0"/>
                </a:solidFill>
              </a:rPr>
              <a:t>высокая переваримость и </a:t>
            </a:r>
          </a:p>
          <a:p>
            <a:pPr algn="just">
              <a:buFontTx/>
              <a:buChar char="-"/>
            </a:pPr>
            <a:r>
              <a:rPr lang="ru-RU" sz="1800" b="1" dirty="0" smtClean="0">
                <a:solidFill>
                  <a:srgbClr val="7030A0"/>
                </a:solidFill>
              </a:rPr>
              <a:t>усвояемость. </a:t>
            </a:r>
            <a:endParaRPr lang="ru-RU" sz="1600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857760"/>
            <a:ext cx="7929618" cy="837246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285860"/>
            <a:ext cx="7986738" cy="33575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800" b="1" dirty="0" smtClean="0">
                <a:solidFill>
                  <a:srgbClr val="7030A0"/>
                </a:solidFill>
              </a:rPr>
              <a:t>Цена 1 тонны кукурузы – </a:t>
            </a:r>
            <a:r>
              <a:rPr lang="ru-RU" sz="1800" b="1" dirty="0" smtClean="0">
                <a:solidFill>
                  <a:schemeClr val="accent1"/>
                </a:solidFill>
              </a:rPr>
              <a:t>600 тыс. тенге</a:t>
            </a:r>
          </a:p>
          <a:p>
            <a:pPr>
              <a:buNone/>
            </a:pPr>
            <a:endParaRPr lang="ru-RU" sz="1800" b="1" dirty="0" smtClean="0">
              <a:solidFill>
                <a:srgbClr val="7030A0"/>
              </a:solidFill>
            </a:endParaRPr>
          </a:p>
          <a:p>
            <a:r>
              <a:rPr lang="ru-RU" sz="1800" b="1" dirty="0" smtClean="0">
                <a:solidFill>
                  <a:srgbClr val="7030A0"/>
                </a:solidFill>
              </a:rPr>
              <a:t>Продажи: от</a:t>
            </a:r>
            <a:r>
              <a:rPr lang="ru-RU" sz="1800" b="1" dirty="0" smtClean="0">
                <a:solidFill>
                  <a:schemeClr val="accent1"/>
                </a:solidFill>
              </a:rPr>
              <a:t> 5 тонн </a:t>
            </a:r>
            <a:r>
              <a:rPr lang="ru-RU" sz="1800" b="1" dirty="0" smtClean="0">
                <a:solidFill>
                  <a:srgbClr val="7030A0"/>
                </a:solidFill>
              </a:rPr>
              <a:t>в начале проекта до </a:t>
            </a:r>
            <a:r>
              <a:rPr lang="ru-RU" sz="1800" b="1" dirty="0" smtClean="0">
                <a:solidFill>
                  <a:schemeClr val="accent1"/>
                </a:solidFill>
              </a:rPr>
              <a:t>40 т </a:t>
            </a:r>
          </a:p>
          <a:p>
            <a:pPr>
              <a:buNone/>
            </a:pPr>
            <a:endParaRPr lang="ru-RU" sz="1800" b="1" dirty="0" smtClean="0">
              <a:solidFill>
                <a:srgbClr val="7030A0"/>
              </a:solidFill>
            </a:endParaRPr>
          </a:p>
          <a:p>
            <a:r>
              <a:rPr lang="ru-RU" sz="1800" b="1" dirty="0" smtClean="0">
                <a:solidFill>
                  <a:srgbClr val="7030A0"/>
                </a:solidFill>
              </a:rPr>
              <a:t>Доход от реализации – от</a:t>
            </a:r>
            <a:r>
              <a:rPr lang="ru-RU" sz="1800" b="1" dirty="0" smtClean="0">
                <a:solidFill>
                  <a:schemeClr val="accent1"/>
                </a:solidFill>
              </a:rPr>
              <a:t> 3 млн. тенге </a:t>
            </a:r>
            <a:r>
              <a:rPr lang="ru-RU" sz="1800" b="1" dirty="0" smtClean="0">
                <a:solidFill>
                  <a:srgbClr val="7030A0"/>
                </a:solidFill>
              </a:rPr>
              <a:t>в начале проекта до </a:t>
            </a:r>
            <a:r>
              <a:rPr lang="ru-RU" sz="1800" b="1" dirty="0" smtClean="0">
                <a:solidFill>
                  <a:schemeClr val="accent1"/>
                </a:solidFill>
              </a:rPr>
              <a:t>24 млн. тенге </a:t>
            </a:r>
            <a:r>
              <a:rPr lang="ru-RU" sz="1800" b="1" dirty="0" smtClean="0">
                <a:solidFill>
                  <a:srgbClr val="7030A0"/>
                </a:solidFill>
              </a:rPr>
              <a:t>при выходе на полную мощность</a:t>
            </a:r>
          </a:p>
          <a:p>
            <a:pPr>
              <a:buNone/>
            </a:pPr>
            <a:endParaRPr lang="ru-RU" sz="1800" b="1" dirty="0" smtClean="0">
              <a:solidFill>
                <a:srgbClr val="7030A0"/>
              </a:solidFill>
            </a:endParaRPr>
          </a:p>
          <a:p>
            <a:r>
              <a:rPr lang="ru-RU" sz="1800" b="1" dirty="0" smtClean="0">
                <a:solidFill>
                  <a:srgbClr val="7030A0"/>
                </a:solidFill>
              </a:rPr>
              <a:t>Совокупная прибыль за 10 лет – свыше </a:t>
            </a:r>
            <a:r>
              <a:rPr lang="ru-RU" sz="1800" b="1" dirty="0" smtClean="0">
                <a:solidFill>
                  <a:schemeClr val="accent1"/>
                </a:solidFill>
              </a:rPr>
              <a:t>100 млн. тенге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929198"/>
            <a:ext cx="7786742" cy="765808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857652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Сумма инвестиций, тыс. тенге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73 000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Назначение инвестиций -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Организация процесса первичного семеноводства, получение семян (размножение) для промышленного производства лопающей кукурузы, затраты при возделывании кукурузы в полевых условиях , послеуборочная доработка, закуп  техники и оборудования для получения семян и их доработки, оплата труда.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Ставка дисконтирования, %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27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), тыс. тенге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27 389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IRR), %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</a:t>
            </a:r>
            <a:r>
              <a:rPr lang="ru-RU" sz="2000" dirty="0" smtClean="0"/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16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лет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597</TotalTime>
  <Words>508</Words>
  <Application>Microsoft Office PowerPoint</Application>
  <PresentationFormat>Экран (4:3)</PresentationFormat>
  <Paragraphs>67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Название проекта: «Организация семеноводства и производство семян сорта лопающей кукурузы «Тәтті - 2012»   Вид инновации: материал/сорт - сорт лопающей кукурузы «Тәтті - 2012»</vt:lpstr>
      <vt:lpstr>Проблема и ее решение</vt:lpstr>
      <vt:lpstr>Сфера применения</vt:lpstr>
      <vt:lpstr>Рынок</vt:lpstr>
      <vt:lpstr>Конкуренция</vt:lpstr>
      <vt:lpstr>Бизнес-модель</vt:lpstr>
      <vt:lpstr>Инвестиционная оценка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vp14</cp:lastModifiedBy>
  <cp:revision>99</cp:revision>
  <dcterms:created xsi:type="dcterms:W3CDTF">2015-04-07T05:33:15Z</dcterms:created>
  <dcterms:modified xsi:type="dcterms:W3CDTF">2015-07-10T10:05:49Z</dcterms:modified>
</cp:coreProperties>
</file>