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7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BB096-C377-4BC1-BBCE-36F794C9D8A0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37D40-F720-4CA5-997B-66EC28B356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622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4885" y="764704"/>
            <a:ext cx="7772400" cy="2714644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Название проекта: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Автоматизированная 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установка  для определения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параметров 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инкубационных яиц на базе системы технического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зрения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b="1" dirty="0" smtClean="0">
                <a:solidFill>
                  <a:srgbClr val="C00000"/>
                </a:solidFill>
              </a:rPr>
              <a:t/>
            </a:r>
            <a:br>
              <a:rPr lang="ru-RU" sz="2200" b="1" dirty="0" smtClean="0">
                <a:solidFill>
                  <a:srgbClr val="C00000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Вид инновации: </a:t>
            </a:r>
            <a:r>
              <a:rPr lang="ru-RU" sz="2000" b="1" u="sng" dirty="0" smtClean="0">
                <a:solidFill>
                  <a:schemeClr val="accent1">
                    <a:lumMod val="75000"/>
                  </a:schemeClr>
                </a:solidFill>
              </a:rPr>
              <a:t>изделие и технология</a:t>
            </a:r>
            <a:endParaRPr lang="ru-RU" sz="2200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42910" y="1071546"/>
            <a:ext cx="7986714" cy="2571768"/>
          </a:xfrm>
          <a:prstGeom prst="rect">
            <a:avLst/>
          </a:prstGeom>
        </p:spPr>
        <p:txBody>
          <a:bodyPr vert="horz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643446"/>
            <a:ext cx="8183880" cy="1480188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Текущий статус проекта и предложение инвестору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571480"/>
            <a:ext cx="8183880" cy="404165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Статус - </a:t>
            </a:r>
            <a:r>
              <a:rPr lang="ru-RU" sz="2400" dirty="0" smtClean="0">
                <a:solidFill>
                  <a:srgbClr val="C00000"/>
                </a:solidFill>
              </a:rPr>
              <a:t>Экспериментальный образец</a:t>
            </a:r>
          </a:p>
          <a:p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Отзывы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 Акты лабораторных и производственных испытаний</a:t>
            </a:r>
          </a:p>
          <a:p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Коммерческое предложение инвестору - </a:t>
            </a:r>
            <a:r>
              <a:rPr lang="ru-RU" sz="2400" dirty="0" smtClean="0">
                <a:solidFill>
                  <a:srgbClr val="C00000"/>
                </a:solidFill>
              </a:rPr>
              <a:t>организация производства и внедрение на существующих предприятиях</a:t>
            </a:r>
            <a:endParaRPr lang="ru-RU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929330"/>
            <a:ext cx="8183880" cy="69437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Проблема и ее решение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92096298"/>
              </p:ext>
            </p:extLst>
          </p:nvPr>
        </p:nvGraphicFramePr>
        <p:xfrm>
          <a:off x="928662" y="214290"/>
          <a:ext cx="8058178" cy="5688579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8058178"/>
              </a:tblGrid>
              <a:tr h="42299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C00000"/>
                          </a:solidFill>
                        </a:rPr>
                        <a:t>Проблема:</a:t>
                      </a:r>
                      <a:endParaRPr lang="ru-RU" sz="16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4281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300" b="1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В настоящее время яйца для продажи сортируют на категории по массе, а яйца на инкубацию отбирают вручную с использованием органолептических методов. Способ сортировки, при котором отобранные яйца имели бы 100% выводимости, пока не существует. Даже бездефектные на вид кондиционные яйца могут дать низкую выводимость. Разделение яиц на условный брак и кондиционные затрудненно из-за отсутствия критериев браковки и субъективности их визуальной оценки. Использование интеллектуальной системы технического зрения для определения показателей качеств яиц позволяет в разы повысить производительность и точность выполнения необходимых измерений с автоматической регистрацией и обработкой информации.</a:t>
                      </a:r>
                      <a:endParaRPr lang="ru-RU" sz="13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2993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Решение:</a:t>
                      </a:r>
                      <a:endParaRPr lang="ru-RU" sz="18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564493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Автоматизированная установка состоит из  камеры, компьютера со специально разработанным программным обеспечением, и рабочей поверхности для размещения исследуемого объекта. Программа получения и обработки изображения разработана в среде «</a:t>
                      </a:r>
                      <a:r>
                        <a:rPr kumimoji="0" lang="en-US" sz="1400" kern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LabVIEW</a:t>
                      </a:r>
                      <a:r>
                        <a:rPr kumimoji="0" lang="ru-RU" sz="14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». Программа включает блок- диаграмму и виртуальный прибор, который выводит на монитор параметры (большой и малый диаметры, площадь, периметр и значения коэффициентов формы, дефекты</a:t>
                      </a:r>
                      <a:r>
                        <a:rPr kumimoji="0" lang="ru-RU" sz="1400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скорлупы</a:t>
                      </a:r>
                      <a:r>
                        <a:rPr kumimoji="0" lang="ru-RU" sz="14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) контролируемого яйца. Установка в автоматическом режиме сравнивает полученные значения размера и формы с требуемыми по стандарту значениями и формирует сигнал о соответствии размера и формы яйца предъявляемым требованиям. </a:t>
                      </a:r>
                      <a:endParaRPr lang="ru-RU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2993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</a:rPr>
                        <a:t>Преимущества технологии:</a:t>
                      </a:r>
                      <a:endParaRPr lang="ru-RU" sz="1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938695">
                <a:tc>
                  <a:txBody>
                    <a:bodyPr/>
                    <a:lstStyle/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Получение объективной количественной информации о</a:t>
                      </a:r>
                      <a:r>
                        <a:rPr lang="ru-RU" sz="14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параметрах инкубационных яиц</a:t>
                      </a:r>
                      <a:endParaRPr lang="ru-RU" sz="1400" b="1" dirty="0" smtClean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Разделение яиц на категории - соответствующие</a:t>
                      </a:r>
                      <a:r>
                        <a:rPr lang="ru-RU" sz="14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стандарту и некондиционные</a:t>
                      </a:r>
                      <a:endParaRPr lang="ru-RU" sz="1400" b="1" dirty="0" smtClean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Повышение производительности процесса </a:t>
                      </a:r>
                      <a:r>
                        <a:rPr lang="ru-RU" sz="1400" b="1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прединкубационной</a:t>
                      </a:r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сортировки яиц </a:t>
                      </a:r>
                    </a:p>
                    <a:p>
                      <a:pPr marL="228600" indent="-228600" algn="ctr">
                        <a:buFont typeface="+mj-lt"/>
                        <a:buNone/>
                      </a:pPr>
                      <a:r>
                        <a:rPr lang="ru-RU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4. Повышение выводимости и снижение удельных затрат</a:t>
                      </a:r>
                      <a:r>
                        <a:rPr lang="ru-RU" sz="14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на вывод цыплят.</a:t>
                      </a:r>
                      <a:endParaRPr lang="ru-RU" sz="14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786322"/>
            <a:ext cx="8183880" cy="1051560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Сфера применения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811732"/>
              </p:ext>
            </p:extLst>
          </p:nvPr>
        </p:nvGraphicFramePr>
        <p:xfrm>
          <a:off x="1571604" y="857232"/>
          <a:ext cx="6500858" cy="301752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2361656"/>
                <a:gridCol w="1972249"/>
                <a:gridCol w="21669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C00000"/>
                          </a:solidFill>
                        </a:rPr>
                        <a:t>Отрасли / сектора</a:t>
                      </a:r>
                      <a:endParaRPr lang="ru-RU" sz="18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C00000"/>
                          </a:solidFill>
                        </a:rPr>
                        <a:t>Регионы</a:t>
                      </a:r>
                      <a:endParaRPr lang="ru-RU" sz="18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C00000"/>
                          </a:solidFill>
                        </a:rPr>
                        <a:t>Класс потребителей</a:t>
                      </a:r>
                      <a:endParaRPr lang="ru-RU" sz="18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800" dirty="0" smtClean="0"/>
                        <a:t> </a:t>
                      </a:r>
                      <a:r>
                        <a:rPr lang="ru-RU" sz="1800" dirty="0" err="1" smtClean="0"/>
                        <a:t>Агросектор</a:t>
                      </a:r>
                      <a:r>
                        <a:rPr lang="ru-RU" sz="1800" dirty="0" smtClean="0"/>
                        <a:t> / 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800" dirty="0" smtClean="0"/>
                        <a:t>Птицеводство</a:t>
                      </a:r>
                      <a:endParaRPr lang="ru-RU" sz="18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800" baseline="0" dirty="0" smtClean="0"/>
                        <a:t>Республика Казахстан и страны ЕАЭС</a:t>
                      </a:r>
                      <a:endParaRPr lang="ru-RU" sz="1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800" dirty="0" smtClean="0"/>
                        <a:t> Птицефабрики</a:t>
                      </a:r>
                      <a:r>
                        <a:rPr lang="ru-RU" sz="1800" baseline="0" dirty="0" smtClean="0"/>
                        <a:t> </a:t>
                      </a:r>
                      <a:endParaRPr lang="ru-RU" sz="18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800" dirty="0" smtClean="0"/>
                        <a:t>Научная</a:t>
                      </a:r>
                      <a:r>
                        <a:rPr lang="ru-RU" sz="1800" baseline="0" dirty="0" smtClean="0"/>
                        <a:t> сфера /</a:t>
                      </a:r>
                      <a:endParaRPr lang="ru-RU" sz="1800" dirty="0" smtClean="0"/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800" dirty="0" smtClean="0"/>
                        <a:t> Научно исследовательские институты</a:t>
                      </a:r>
                      <a:endParaRPr lang="ru-RU" sz="1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800" baseline="0" dirty="0" smtClean="0"/>
                        <a:t>Республика Казахстан и страны ЕАЭС </a:t>
                      </a:r>
                      <a:endParaRPr lang="ru-RU" sz="1800" dirty="0" smtClean="0"/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ru-RU" sz="1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800" dirty="0" smtClean="0"/>
                        <a:t> Технологический</a:t>
                      </a:r>
                      <a:r>
                        <a:rPr lang="ru-RU" sz="1800" baseline="0" dirty="0" smtClean="0"/>
                        <a:t> контроль качества производимых яиц и селекционная работа</a:t>
                      </a:r>
                      <a:endParaRPr lang="ru-RU" sz="1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857892"/>
            <a:ext cx="8183880" cy="837246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Рынок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Содержимое 3"/>
          <p:cNvSpPr txBox="1">
            <a:spLocks/>
          </p:cNvSpPr>
          <p:nvPr/>
        </p:nvSpPr>
        <p:spPr>
          <a:xfrm>
            <a:off x="1428728" y="4143380"/>
            <a:ext cx="7286676" cy="1857388"/>
          </a:xfrm>
          <a:prstGeom prst="rect">
            <a:avLst/>
          </a:prstGeom>
        </p:spPr>
        <p:txBody>
          <a:bodyPr vert="horz" lIns="182880" tIns="91440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Возможные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потребители: 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000" b="1" dirty="0" err="1" smtClean="0">
                <a:solidFill>
                  <a:schemeClr val="accent4">
                    <a:lumMod val="50000"/>
                  </a:schemeClr>
                </a:solidFill>
              </a:rPr>
              <a:t>Когер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ЛТД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 АО </a:t>
            </a:r>
            <a:r>
              <a:rPr lang="ru-RU" sz="2000" b="1" dirty="0" err="1" smtClean="0">
                <a:solidFill>
                  <a:schemeClr val="accent4">
                    <a:lumMod val="50000"/>
                  </a:schemeClr>
                </a:solidFill>
              </a:rPr>
              <a:t>АлельАгро</a:t>
            </a:r>
            <a:endParaRPr lang="ru-RU" sz="20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АО «КАЗРОСС» 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000" b="1" dirty="0" err="1" smtClean="0">
                <a:solidFill>
                  <a:schemeClr val="accent4">
                    <a:lumMod val="50000"/>
                  </a:schemeClr>
                </a:solidFill>
              </a:rPr>
              <a:t>Бишкульская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 птицефабрика 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490666"/>
              </p:ext>
            </p:extLst>
          </p:nvPr>
        </p:nvGraphicFramePr>
        <p:xfrm>
          <a:off x="1643042" y="285728"/>
          <a:ext cx="6286544" cy="3643338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425700"/>
                <a:gridCol w="2860844"/>
              </a:tblGrid>
              <a:tr h="45619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Спрос/емкость</a:t>
                      </a:r>
                      <a:r>
                        <a:rPr lang="ru-RU" sz="16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рынка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Целевой сегмент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187140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dirty="0" smtClean="0"/>
                        <a:t>Численность поголовья птицы – 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</a:rPr>
                        <a:t>35</a:t>
                      </a:r>
                      <a:r>
                        <a:rPr lang="ru-RU" sz="1600" dirty="0" smtClean="0"/>
                        <a:t> млн. голов, производство яиц – 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</a:rPr>
                        <a:t>свыше</a:t>
                      </a:r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 4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</a:rPr>
                        <a:t>  млрд.шт</a:t>
                      </a:r>
                      <a:r>
                        <a:rPr lang="ru-RU" sz="1600" dirty="0" smtClean="0">
                          <a:solidFill>
                            <a:srgbClr val="C00000"/>
                          </a:solidFill>
                        </a:rPr>
                        <a:t>.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dirty="0" smtClean="0"/>
                        <a:t>Птицеводческая отрасль РК представлена  </a:t>
                      </a:r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173 предприятиями </a:t>
                      </a:r>
                      <a:r>
                        <a:rPr lang="ru-RU" sz="1600" dirty="0" smtClean="0"/>
                        <a:t>/ 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</a:rPr>
                        <a:t>36</a:t>
                      </a:r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600" dirty="0" smtClean="0"/>
                        <a:t>из них – крупные и средние/</a:t>
                      </a:r>
                      <a:endParaRPr lang="ru-RU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Птицефабрики</a:t>
                      </a:r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143512"/>
            <a:ext cx="8183880" cy="1051560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Конкуренция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42976" y="857232"/>
            <a:ext cx="7129482" cy="34290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Конкуренты:</a:t>
            </a:r>
            <a:endParaRPr lang="en-US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  <a:t>Фирма </a:t>
            </a:r>
            <a:r>
              <a:rPr lang="en-US" sz="1800" dirty="0" err="1" smtClean="0">
                <a:solidFill>
                  <a:schemeClr val="accent1">
                    <a:lumMod val="50000"/>
                  </a:schemeClr>
                </a:solidFill>
              </a:rPr>
              <a:t>Moba</a:t>
            </a: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</a:rPr>
              <a:t> Egg Graders</a:t>
            </a:r>
          </a:p>
          <a:p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OMNIA </a:t>
            </a:r>
            <a:endParaRPr lang="ru-RU" sz="18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  <a:t>Инструментальный завод </a:t>
            </a:r>
            <a:r>
              <a:rPr lang="ru-RU" sz="1800" dirty="0" err="1" smtClean="0">
                <a:solidFill>
                  <a:schemeClr val="accent1">
                    <a:lumMod val="50000"/>
                  </a:schemeClr>
                </a:solidFill>
              </a:rPr>
              <a:t>СибСельМаш</a:t>
            </a:r>
            <a:endParaRPr lang="ru-RU" sz="18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Уровень конкуренции</a:t>
            </a:r>
            <a:r>
              <a:rPr lang="ru-RU" sz="2400" b="1" dirty="0" smtClean="0">
                <a:solidFill>
                  <a:srgbClr val="C00000"/>
                </a:solidFill>
              </a:rPr>
              <a:t>: средняя</a:t>
            </a:r>
            <a:endParaRPr lang="ru-RU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715016"/>
            <a:ext cx="8183880" cy="1000132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  <a:t>Конкурентные преимущества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609157"/>
              </p:ext>
            </p:extLst>
          </p:nvPr>
        </p:nvGraphicFramePr>
        <p:xfrm>
          <a:off x="1214414" y="642918"/>
          <a:ext cx="7715271" cy="448056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2114356"/>
                <a:gridCol w="3029158"/>
                <a:gridCol w="2571757"/>
              </a:tblGrid>
              <a:tr h="50010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Аналог/компания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«Плюсы»/преимущества, достоинства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«Минусы»/недостатки, недочеты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294180">
                <a:tc rowSpan="3"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Moba</a:t>
                      </a:r>
                      <a:r>
                        <a:rPr lang="en-US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Egg Graders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,</a:t>
                      </a:r>
                    </a:p>
                    <a:p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OMNIA </a:t>
                      </a:r>
                      <a:endParaRPr lang="en-US" sz="160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400" dirty="0" smtClean="0"/>
                        <a:t>Бесконтактный</a:t>
                      </a:r>
                      <a:r>
                        <a:rPr lang="ru-RU" sz="1400" baseline="0" dirty="0" smtClean="0"/>
                        <a:t> метод определения параметров яиц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400" dirty="0" smtClean="0"/>
                        <a:t>Низкая</a:t>
                      </a:r>
                      <a:r>
                        <a:rPr lang="ru-RU" sz="1400" baseline="0" dirty="0" smtClean="0"/>
                        <a:t> производительность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9418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400" dirty="0" smtClean="0"/>
                        <a:t>Низкая</a:t>
                      </a:r>
                      <a:r>
                        <a:rPr lang="ru-RU" sz="1400" baseline="0" dirty="0" smtClean="0"/>
                        <a:t> стоимость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400" dirty="0" smtClean="0"/>
                        <a:t>Необходимость использования ручного труда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2161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400" dirty="0" smtClean="0"/>
                        <a:t>Малые</a:t>
                      </a:r>
                      <a:r>
                        <a:rPr lang="ru-RU" sz="1400" baseline="0" dirty="0" smtClean="0"/>
                        <a:t> габариты и возможность использования для отбора инкубационных яиц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94180">
                <a:tc rowSpan="3"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C00000"/>
                          </a:solidFill>
                        </a:rPr>
                        <a:t>Инновация</a:t>
                      </a:r>
                      <a:endParaRPr lang="ru-RU" sz="18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 Бесконтактный способ определения параметров инкубационных яиц</a:t>
                      </a:r>
                      <a:endParaRPr lang="ru-RU" sz="14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9418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 Простота</a:t>
                      </a:r>
                      <a:r>
                        <a:rPr lang="ru-RU" sz="1400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 монтажа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Доступная цена для приобретения установки</a:t>
                      </a:r>
                      <a:endParaRPr lang="ru-RU" sz="14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ru-RU" sz="140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ru-RU" sz="140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ru-RU" sz="14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9418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 Снижение расхода энергии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 Снижение капитальных вложений и эксплуатационных затрат</a:t>
                      </a:r>
                      <a:endParaRPr lang="ru-RU" sz="14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500702"/>
            <a:ext cx="8183880" cy="837246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Бизнес-модель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4050759"/>
              </p:ext>
            </p:extLst>
          </p:nvPr>
        </p:nvGraphicFramePr>
        <p:xfrm>
          <a:off x="1714479" y="1357298"/>
          <a:ext cx="6215106" cy="2847108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214579"/>
                <a:gridCol w="1285884"/>
                <a:gridCol w="1500198"/>
                <a:gridCol w="1214445"/>
              </a:tblGrid>
              <a:tr h="72586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Показатели</a:t>
                      </a:r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 год проекта</a:t>
                      </a:r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 год проекта</a:t>
                      </a:r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далее</a:t>
                      </a:r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</a:tr>
              <a:tr h="420541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Объем продаж в ед.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83795" marR="837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</a:rPr>
                        <a:t>5</a:t>
                      </a:r>
                      <a:endParaRPr lang="ru-RU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</a:rPr>
                        <a:t>10</a:t>
                      </a:r>
                      <a:endParaRPr lang="ru-RU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-//-</a:t>
                      </a:r>
                      <a:endParaRPr lang="ru-RU" sz="18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</a:tr>
              <a:tr h="420541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Цена за ед., тенге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83795" marR="837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</a:rPr>
                        <a:t>340 000</a:t>
                      </a:r>
                      <a:endParaRPr lang="ru-RU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</a:rPr>
                        <a:t>340 000</a:t>
                      </a:r>
                      <a:endParaRPr lang="ru-RU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-//-</a:t>
                      </a:r>
                      <a:endParaRPr lang="ru-RU" sz="18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</a:tr>
              <a:tr h="58760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Доход</a:t>
                      </a:r>
                      <a:endParaRPr lang="en-US" sz="18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тыс.тенге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83795" marR="837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</a:rPr>
                        <a:t>100(500)  </a:t>
                      </a: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</a:rPr>
                        <a:t>120 (1200) </a:t>
                      </a: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-//-</a:t>
                      </a:r>
                      <a:endParaRPr lang="ru-RU" sz="18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</a:tr>
              <a:tr h="58760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Себестоимость за ед., тенге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83795" marR="837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</a:rPr>
                        <a:t>240 000</a:t>
                      </a:r>
                      <a:endParaRPr lang="ru-RU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</a:rPr>
                        <a:t>220 000</a:t>
                      </a:r>
                      <a:endParaRPr lang="ru-RU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-//-</a:t>
                      </a:r>
                      <a:endParaRPr lang="ru-RU" sz="18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286388"/>
            <a:ext cx="8183880" cy="837246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Инвестиционная оценка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000108"/>
            <a:ext cx="8183880" cy="3718196"/>
          </a:xfrm>
        </p:spPr>
        <p:txBody>
          <a:bodyPr>
            <a:normAutofit lnSpcReduction="10000"/>
          </a:bodyPr>
          <a:lstStyle/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Сумма инвестиций, тыс. тенге – </a:t>
            </a:r>
            <a:r>
              <a:rPr lang="ru-RU" sz="1800" b="1" dirty="0" smtClean="0">
                <a:solidFill>
                  <a:srgbClr val="C00000"/>
                </a:solidFill>
              </a:rPr>
              <a:t>10 000 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Назначение инвестиций – </a:t>
            </a:r>
            <a:r>
              <a:rPr lang="ru-RU" sz="2000" dirty="0" smtClean="0">
                <a:solidFill>
                  <a:srgbClr val="C00000"/>
                </a:solidFill>
              </a:rPr>
              <a:t>Изготовление и испытание 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Длительность инвестиционной фазы, мес. – </a:t>
            </a:r>
            <a:r>
              <a:rPr lang="ru-RU" sz="1800" b="1" dirty="0" smtClean="0">
                <a:solidFill>
                  <a:srgbClr val="C00000"/>
                </a:solidFill>
              </a:rPr>
              <a:t>24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Ставка дисконтирования, % - </a:t>
            </a:r>
            <a:r>
              <a:rPr lang="ru-RU" sz="1800" b="1" dirty="0" smtClean="0">
                <a:solidFill>
                  <a:srgbClr val="C00000"/>
                </a:solidFill>
              </a:rPr>
              <a:t>27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Чистая текущая стоимость (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NPV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), тыс. тенге – </a:t>
            </a:r>
            <a:r>
              <a:rPr lang="ru-RU" sz="1800" b="1" dirty="0" smtClean="0">
                <a:solidFill>
                  <a:srgbClr val="C00000"/>
                </a:solidFill>
              </a:rPr>
              <a:t>11 134,4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Внутренняя норма доходности (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IRR), %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-</a:t>
            </a:r>
            <a:r>
              <a:rPr lang="ru-RU" sz="2000" dirty="0" smtClean="0"/>
              <a:t> </a:t>
            </a:r>
            <a:r>
              <a:rPr lang="ru-RU" sz="1800" b="1" dirty="0" smtClean="0">
                <a:solidFill>
                  <a:srgbClr val="C00000"/>
                </a:solidFill>
              </a:rPr>
              <a:t>48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Срок окупаемости дисконтированный (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DPBP)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лет </a:t>
            </a:r>
            <a:r>
              <a:rPr lang="ru-RU" sz="2000" dirty="0" smtClean="0">
                <a:solidFill>
                  <a:srgbClr val="C00000"/>
                </a:solidFill>
              </a:rPr>
              <a:t>- </a:t>
            </a:r>
            <a:r>
              <a:rPr lang="ru-RU" sz="1800" b="1" dirty="0" smtClean="0">
                <a:solidFill>
                  <a:srgbClr val="C00000"/>
                </a:solidFill>
              </a:rPr>
              <a:t>5</a:t>
            </a:r>
          </a:p>
          <a:p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Индекс доходности (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PI)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– </a:t>
            </a:r>
            <a:r>
              <a:rPr lang="ru-RU" sz="1800" b="1" dirty="0" smtClean="0">
                <a:solidFill>
                  <a:srgbClr val="C00000"/>
                </a:solidFill>
              </a:rPr>
              <a:t>1,1</a:t>
            </a:r>
            <a:endParaRPr lang="ru-RU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5572140"/>
            <a:ext cx="8183880" cy="64294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Риски проекта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2487895"/>
              </p:ext>
            </p:extLst>
          </p:nvPr>
        </p:nvGraphicFramePr>
        <p:xfrm>
          <a:off x="1214414" y="500042"/>
          <a:ext cx="7499349" cy="47548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95555"/>
                <a:gridCol w="1243839"/>
                <a:gridCol w="1243839"/>
                <a:gridCol w="1243839"/>
                <a:gridCol w="187227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Вид риска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Степень воздействия 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(0-1)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Вероятность наступления 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(0-1)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Значимость (гр.2*гр.3)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Оценка значимости (высокая, низкая, умеренная)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C00000"/>
                          </a:solidFill>
                        </a:rPr>
                        <a:t>Технологические</a:t>
                      </a:r>
                      <a:endParaRPr lang="ru-RU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 технологический принцип </a:t>
                      </a:r>
                      <a:r>
                        <a:rPr lang="ru-RU" sz="1100" dirty="0" smtClean="0"/>
                        <a:t>(возможные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dirty="0" smtClean="0"/>
                        <a:t>проблемы в 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baseline="0" dirty="0" err="1" smtClean="0"/>
                        <a:t>практ</a:t>
                      </a:r>
                      <a:r>
                        <a:rPr lang="ru-RU" sz="1100" baseline="0" dirty="0" smtClean="0"/>
                        <a:t>. использовании)</a:t>
                      </a:r>
                      <a:endParaRPr lang="ru-RU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0,2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0,3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0,06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</a:rPr>
                        <a:t>низкая</a:t>
                      </a:r>
                      <a:endParaRPr lang="ru-RU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83795" marR="8379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 оборудование </a:t>
                      </a:r>
                      <a:r>
                        <a:rPr lang="ru-RU" sz="1100" dirty="0" smtClean="0"/>
                        <a:t>(доступность)</a:t>
                      </a:r>
                      <a:endParaRPr lang="ru-RU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0,1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0,1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0,01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</a:rPr>
                        <a:t>низкая</a:t>
                      </a:r>
                      <a:endParaRPr lang="ru-RU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83795" marR="8379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 кадры </a:t>
                      </a:r>
                      <a:r>
                        <a:rPr lang="ru-RU" sz="1100" dirty="0" smtClean="0"/>
                        <a:t>(наличие</a:t>
                      </a:r>
                      <a:r>
                        <a:rPr lang="ru-RU" sz="1100" baseline="0" dirty="0" smtClean="0"/>
                        <a:t> по уровню квалификации)</a:t>
                      </a:r>
                      <a:endParaRPr lang="ru-RU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0,1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0,1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0,01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</a:rPr>
                        <a:t>низкая</a:t>
                      </a:r>
                      <a:endParaRPr lang="ru-RU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83795" marR="8379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 сырье </a:t>
                      </a:r>
                      <a:r>
                        <a:rPr lang="ru-RU" sz="1100" dirty="0" smtClean="0"/>
                        <a:t>(доступность)</a:t>
                      </a:r>
                      <a:endParaRPr lang="ru-RU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</a:rPr>
                        <a:t>-</a:t>
                      </a:r>
                      <a:endParaRPr lang="ru-RU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83795" marR="8379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C00000"/>
                          </a:solidFill>
                        </a:rPr>
                        <a:t>Маркетинговые</a:t>
                      </a:r>
                      <a:endParaRPr lang="ru-RU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83795" marR="8379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 сбытовые </a:t>
                      </a:r>
                      <a:r>
                        <a:rPr lang="ru-RU" sz="1100" dirty="0" smtClean="0"/>
                        <a:t>(трудности со сбытом)</a:t>
                      </a:r>
                      <a:endParaRPr lang="ru-RU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0,4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0,3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0,12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</a:rPr>
                        <a:t>умеренная</a:t>
                      </a:r>
                      <a:endParaRPr lang="ru-RU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83795" marR="8379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 конкурентные </a:t>
                      </a:r>
                      <a:r>
                        <a:rPr lang="ru-RU" sz="1100" dirty="0" smtClean="0"/>
                        <a:t>(рост конкуренции)</a:t>
                      </a:r>
                      <a:endParaRPr lang="ru-RU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0,2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0,2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0,04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</a:rPr>
                        <a:t>низкая</a:t>
                      </a:r>
                      <a:endParaRPr lang="ru-RU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83795" marR="8379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 ценовые </a:t>
                      </a:r>
                      <a:r>
                        <a:rPr lang="ru-RU" sz="1100" dirty="0" smtClean="0"/>
                        <a:t>(рост цен на сырье, продукцию)</a:t>
                      </a:r>
                      <a:endParaRPr lang="ru-RU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0,2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0,3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0,06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83795" marR="837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</a:rPr>
                        <a:t>низкая</a:t>
                      </a:r>
                      <a:endParaRPr lang="ru-RU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83795" marR="8379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725</TotalTime>
  <Words>668</Words>
  <Application>Microsoft Office PowerPoint</Application>
  <PresentationFormat>Экран (4:3)</PresentationFormat>
  <Paragraphs>144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Название проекта:   Автоматизированная установка  для определения параметров инкубационных яиц на базе системы технического зрения    Вид инновации: изделие и технология</vt:lpstr>
      <vt:lpstr>Проблема и ее решение</vt:lpstr>
      <vt:lpstr>Сфера применения</vt:lpstr>
      <vt:lpstr>Рынок</vt:lpstr>
      <vt:lpstr>Конкуренция</vt:lpstr>
      <vt:lpstr>Конкурентные преимущества</vt:lpstr>
      <vt:lpstr>Бизнес-модель</vt:lpstr>
      <vt:lpstr>Инвестиционная оценка</vt:lpstr>
      <vt:lpstr>Риски проекта</vt:lpstr>
      <vt:lpstr>Текущий статус проекта и предложение инвестору</vt:lpstr>
    </vt:vector>
  </TitlesOfParts>
  <Company>АО НЦНТИ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проекта:     Вид инновации -</dc:title>
  <dc:creator>User19</dc:creator>
  <cp:lastModifiedBy>vp14</cp:lastModifiedBy>
  <cp:revision>109</cp:revision>
  <dcterms:created xsi:type="dcterms:W3CDTF">2015-04-07T05:33:15Z</dcterms:created>
  <dcterms:modified xsi:type="dcterms:W3CDTF">2015-07-10T10:04:54Z</dcterms:modified>
</cp:coreProperties>
</file>