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8" r:id="rId9"/>
    <p:sldId id="264" r:id="rId10"/>
    <p:sldId id="267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199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92838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Название проекта: 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Глубокая и комплексная переработка некондиционных куриных яиц для изготовления питательной среды, предназначенной 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нужд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биотехнологической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промышленности и 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производства минеральной 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кормовой добавки для птицеводства"</a:t>
            </a:r>
            <a:r>
              <a:rPr lang="ru-RU" sz="1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 инновации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технология/способ</a:t>
            </a:r>
            <a:endParaRPr lang="ru-RU" sz="20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882402"/>
            <a:ext cx="8183880" cy="64294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Риски проекта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040042"/>
              </p:ext>
            </p:extLst>
          </p:nvPr>
        </p:nvGraphicFramePr>
        <p:xfrm>
          <a:off x="503238" y="447640"/>
          <a:ext cx="8183560" cy="528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498"/>
                <a:gridCol w="1357322"/>
                <a:gridCol w="1357322"/>
                <a:gridCol w="1357322"/>
                <a:gridCol w="2043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Вид риска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Степень воздействия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(0-1)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Вероятность наступления (0-1)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Значимость (гр.2*гр.3)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Оценка значимости (высокая, низкая, умеренная)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Технологические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технологический принцип (возможные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проблемы в 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использовании)</a:t>
                      </a:r>
                      <a:endParaRPr lang="ru-RU" sz="14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0,01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Низкая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оборудование (доступность)</a:t>
                      </a:r>
                      <a:endParaRPr lang="ru-RU" sz="14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кадры (наличие</a:t>
                      </a:r>
                      <a:r>
                        <a:rPr lang="ru-RU" sz="14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уровню квалификации)</a:t>
                      </a:r>
                      <a:endParaRPr lang="ru-RU" sz="14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0,04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Низкая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сырье (доступность)</a:t>
                      </a:r>
                      <a:endParaRPr lang="ru-RU" sz="14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Маркетинговые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сбытовые (трудности со сбытом)</a:t>
                      </a:r>
                      <a:endParaRPr lang="ru-RU" sz="14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конкурентные (рост конкуренции)</a:t>
                      </a:r>
                      <a:endParaRPr lang="ru-RU" sz="14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Умеренная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ценовые (рост цен на сырье, продукцию)</a:t>
                      </a:r>
                      <a:endParaRPr lang="ru-RU" sz="14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Низкая</a:t>
                      </a:r>
                      <a:endParaRPr lang="ru-RU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000636"/>
            <a:ext cx="8183880" cy="93781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Текущий статус проекта и предложение инвестору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183880" cy="2898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Статус проекта 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лабораторные испытания, 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образец 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питательная среда и минеральная кормовая добавка из скорлупы куриных яиц .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отзывов экспертов и клиентов/потребителей:</a:t>
            </a:r>
          </a:p>
          <a:p>
            <a:pPr marL="0" indent="0">
              <a:buFontTx/>
              <a:buChar char="-"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ТОО «</a:t>
            </a:r>
            <a:r>
              <a:rPr lang="ru-RU" sz="1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Казахкий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НИ ветеринарный институт», </a:t>
            </a:r>
          </a:p>
          <a:p>
            <a:pPr marL="0" indent="0">
              <a:buFontTx/>
              <a:buChar char="-"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биопроизводство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ТОО «Антиген» .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Коммерческое предложение инвестору 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организация производства 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внедрение на существующих предприятиях.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143512"/>
            <a:ext cx="8183880" cy="69437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Проблема и ее решение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34829480"/>
              </p:ext>
            </p:extLst>
          </p:nvPr>
        </p:nvGraphicFramePr>
        <p:xfrm>
          <a:off x="571472" y="571480"/>
          <a:ext cx="7986740" cy="4361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6740"/>
              </a:tblGrid>
              <a:tr h="36089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Проблема: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1190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Отсутствие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производства дешевых и эффективных питательный сред для биотехнологических целей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6089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Решение: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5685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Инновация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заключается в разработанной технологии переработки некондиционных куриных яиц, которая позволяет получить питательную среду, пригодную для </a:t>
                      </a:r>
                      <a:r>
                        <a:rPr lang="ru-RU" sz="1600" b="1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биотехнологических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целей, и минеральные кормовые  добавки из скорлупы для птицеводства </a:t>
                      </a:r>
                      <a:endParaRPr lang="ru-RU" sz="16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6089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Преимущества технологии: </a:t>
                      </a:r>
                      <a:endParaRPr lang="ru-RU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34828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Дешевизна предлагаемой технологии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Выпуск </a:t>
                      </a:r>
                      <a:r>
                        <a:rPr lang="ru-RU" sz="18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экологически чистой продукции 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ru-RU" sz="18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Безотходная технология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636"/>
            <a:ext cx="7786742" cy="73376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Сфера применения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019007"/>
              </p:ext>
            </p:extLst>
          </p:nvPr>
        </p:nvGraphicFramePr>
        <p:xfrm>
          <a:off x="571472" y="928670"/>
          <a:ext cx="7858181" cy="338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5998"/>
                <a:gridCol w="2082790"/>
                <a:gridCol w="2619393"/>
              </a:tblGrid>
              <a:tr h="97535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Отрасли / сектора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Регионы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потребителей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611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Переработка с/</a:t>
                      </a:r>
                      <a:r>
                        <a:rPr lang="ru-RU" sz="20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продукции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2000" b="1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Казахстан и СНГ</a:t>
                      </a:r>
                      <a:endParaRPr lang="ru-RU" sz="2000" b="1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0"/>
                        </a:lnSpc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Птицеводства (птицефабрики, крупные и средние крестьянские и фермерские хозяйства)</a:t>
                      </a:r>
                      <a:r>
                        <a:rPr lang="ru-RU" sz="2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44604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20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Биотехнологическая</a:t>
                      </a:r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промышленность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Биотехнологические</a:t>
                      </a:r>
                      <a:r>
                        <a:rPr lang="ru-RU" sz="20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производства</a:t>
                      </a:r>
                      <a:endParaRPr lang="ru-RU" sz="20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86454"/>
            <a:ext cx="8183880" cy="69437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Рынок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642910" y="3929066"/>
            <a:ext cx="7572428" cy="2016224"/>
          </a:xfrm>
          <a:prstGeom prst="rect">
            <a:avLst/>
          </a:prstGeom>
        </p:spPr>
        <p:txBody>
          <a:bodyPr vert="horz" lIns="182880" tIns="91440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Научные центры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биотехнологии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dirty="0" smtClean="0">
                <a:solidFill>
                  <a:srgbClr val="7030A0"/>
                </a:solidFill>
              </a:rPr>
              <a:t>Лаборатории, занимающиеся микробиологическим анализом</a:t>
            </a:r>
            <a:endParaRPr lang="ru-RU" dirty="0">
              <a:solidFill>
                <a:srgbClr val="7030A0"/>
              </a:solidFill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dirty="0" smtClean="0">
                <a:solidFill>
                  <a:srgbClr val="7030A0"/>
                </a:solidFill>
              </a:rPr>
              <a:t>Промышленные базы по выпуску микробиологических штаммов, препаратов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Птицефабрики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89734"/>
              </p:ext>
            </p:extLst>
          </p:nvPr>
        </p:nvGraphicFramePr>
        <p:xfrm>
          <a:off x="500034" y="500042"/>
          <a:ext cx="7786742" cy="344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586"/>
                <a:gridCol w="2259893"/>
                <a:gridCol w="21692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Спрос/емкость</a:t>
                      </a:r>
                      <a:r>
                        <a:rPr lang="ru-RU" sz="1400" baseline="0" dirty="0" smtClean="0"/>
                        <a:t> рынка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Целевой сегмент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Доля</a:t>
                      </a:r>
                      <a:r>
                        <a:rPr lang="ru-RU" sz="1400" baseline="0" dirty="0" smtClean="0"/>
                        <a:t> рынка (%)</a:t>
                      </a:r>
                      <a:endParaRPr lang="ru-RU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Высокий спрос, особенно в сфере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производства микробиологических штаммов, минеральных кормовых добавок  из скорлупы в птицеводстве, в биотехнологии.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Численность поголовья птицы – 35 млн. голов, производство яиц – свыше 4 млрд.шт.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Птицеводческая отрасль (без учета крестьянских и фермерских хозяйств) представлена 52 предприятиями / 32 из них – яичного направления, 20 – мясного, 2 – смешанного типа (мясо птицы и товарное яйцо).</a:t>
                      </a:r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err="1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Биопромышленность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птицефабрики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Достаточно существенная в сфере производства биопрепаратов,</a:t>
                      </a:r>
                      <a:r>
                        <a:rPr lang="ru-RU" sz="16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штаммов и в отрасли птицеводства</a:t>
                      </a:r>
                      <a:endParaRPr lang="ru-RU" sz="16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636"/>
            <a:ext cx="7715304" cy="69437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Конкуренция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642918"/>
            <a:ext cx="7986738" cy="4214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Конкуренты:</a:t>
            </a:r>
          </a:p>
          <a:p>
            <a:pPr marL="0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ТОО «</a:t>
            </a:r>
            <a:r>
              <a:rPr lang="ru-RU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Хаймедия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» - поставщик импортных питательных сред;</a:t>
            </a: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ТОО «</a:t>
            </a:r>
            <a:r>
              <a:rPr lang="ru-RU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Юлия-Брант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плюс» -  поставщик минеральных кормовых добавок;</a:t>
            </a: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Фирмы поставщики питательных сред и минеральных кормовых добавок для </a:t>
            </a:r>
            <a:r>
              <a:rPr lang="ru-RU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биотехнологических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производств </a:t>
            </a:r>
            <a:endParaRPr lang="ru-RU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Уровень конкуренции: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средняя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86454"/>
            <a:ext cx="8183880" cy="6668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Конкурентные преимущества</a:t>
            </a:r>
            <a:endParaRPr lang="ru-RU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109171"/>
              </p:ext>
            </p:extLst>
          </p:nvPr>
        </p:nvGraphicFramePr>
        <p:xfrm>
          <a:off x="500034" y="928670"/>
          <a:ext cx="8069289" cy="443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89763"/>
              </a:tblGrid>
              <a:tr h="43213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Аналог/компания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«Плюсы»/преимущества, достоинства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«Минусы»/недостатки, недочеты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279617">
                <a:tc rowSpan="3">
                  <a:txBody>
                    <a:bodyPr/>
                    <a:lstStyle/>
                    <a:p>
                      <a:r>
                        <a:rPr lang="ru-RU" sz="1200" dirty="0" err="1" smtClean="0">
                          <a:solidFill>
                            <a:srgbClr val="7030A0"/>
                          </a:solidFill>
                        </a:rPr>
                        <a:t>Мясо-пептонный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</a:rPr>
                        <a:t> бульон (МПБ)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200" dirty="0" smtClean="0">
                          <a:solidFill>
                            <a:srgbClr val="7030A0"/>
                          </a:solidFill>
                        </a:rPr>
                        <a:t>Минеральные кормовые добавки из мясокостной муки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8969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12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Высокие</a:t>
                      </a:r>
                      <a:r>
                        <a:rPr lang="ru-RU" sz="12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качественные показатели при использовании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Дороговизна и импортное происхождение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1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Возможность</a:t>
                      </a:r>
                      <a:r>
                        <a:rPr lang="ru-RU" sz="12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широко использовать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Может распространить опасные болезни, дороговизна и импортное происхождение</a:t>
                      </a:r>
                      <a:endParaRPr lang="ru-RU" sz="12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17">
                <a:tc rowSpan="3"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7030A0"/>
                          </a:solidFill>
                        </a:rPr>
                        <a:t>Ферментативный </a:t>
                      </a:r>
                      <a:r>
                        <a:rPr lang="ru-RU" sz="1200" dirty="0" err="1" smtClean="0">
                          <a:solidFill>
                            <a:srgbClr val="7030A0"/>
                          </a:solidFill>
                        </a:rPr>
                        <a:t>гидролизат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</a:rPr>
                        <a:t> из</a:t>
                      </a:r>
                      <a:r>
                        <a:rPr lang="ru-RU" sz="12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200" baseline="0" dirty="0" err="1" smtClean="0">
                          <a:solidFill>
                            <a:srgbClr val="7030A0"/>
                          </a:solidFill>
                        </a:rPr>
                        <a:t>мыщц</a:t>
                      </a:r>
                      <a:r>
                        <a:rPr lang="ru-RU" sz="1200" baseline="0" dirty="0" smtClean="0">
                          <a:solidFill>
                            <a:srgbClr val="7030A0"/>
                          </a:solidFill>
                        </a:rPr>
                        <a:t> (ФГМС)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</a:rPr>
                        <a:t>Минеральные кормовые добавки из рыбной муки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Пригодность для выращивания</a:t>
                      </a:r>
                      <a:r>
                        <a:rPr lang="ru-RU" sz="12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большинства микроорганизмов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Дороговизна и импортное происхождение</a:t>
                      </a:r>
                      <a:endParaRPr lang="ru-RU" sz="12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1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961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Возможность</a:t>
                      </a:r>
                      <a:r>
                        <a:rPr lang="ru-RU" sz="12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широко использовать 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Может распространить опасные болезни, дороговизна и импортное происхождение</a:t>
                      </a:r>
                      <a:endParaRPr lang="ru-RU" sz="12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40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</a:rPr>
                        <a:t>Инновация</a:t>
                      </a:r>
                      <a:endParaRPr lang="ru-RU" sz="14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Возможность широкого применения, дешевизна,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b="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экологичность</a:t>
                      </a:r>
                      <a:r>
                        <a:rPr lang="ru-RU" sz="1400" b="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и безотходность</a:t>
                      </a:r>
                      <a:endParaRPr lang="ru-RU" sz="14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В Казахстане не производится, не имеется в достаточном количестве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72074"/>
            <a:ext cx="6786610" cy="73832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Бизнес-модель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060040"/>
              </p:ext>
            </p:extLst>
          </p:nvPr>
        </p:nvGraphicFramePr>
        <p:xfrm>
          <a:off x="500034" y="928670"/>
          <a:ext cx="8183565" cy="3997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/>
                <a:gridCol w="1500198"/>
                <a:gridCol w="1214446"/>
                <a:gridCol w="1546192"/>
                <a:gridCol w="1636713"/>
              </a:tblGrid>
              <a:tr h="7556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Показатели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1 год проекта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2 год проекта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3 год проекта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далее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продаж в ед.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литров питательных сред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100 000 и более</a:t>
                      </a:r>
                      <a:r>
                        <a:rPr lang="ru-RU" sz="16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зависимости от спроса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205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Цена за 1л,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550  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360-380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Доход, тыс.тенге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180-200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Себестоимость за 1 л,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 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8760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Операционные затраты, тыс.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постарением базы  150 000  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428604"/>
          <a:ext cx="8183565" cy="5207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9936"/>
                <a:gridCol w="1496778"/>
                <a:gridCol w="1292508"/>
                <a:gridCol w="1617630"/>
                <a:gridCol w="1636713"/>
              </a:tblGrid>
              <a:tr h="88360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Показатели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1 год проекта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2 год проекта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3 год проекта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далее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96232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продаж в ед.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кг минеральных кормовых добавок из скорлупы куриных яиц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10 00</a:t>
                      </a:r>
                      <a:r>
                        <a:rPr lang="en-US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30 000 и более</a:t>
                      </a:r>
                      <a:r>
                        <a:rPr lang="ru-RU" sz="16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зависимости от спроса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7719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Цена за 1 кг,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250  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8711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Доход, тыс.тенге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8711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Себестоимость за 1 кг,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232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Операционные затраты, тыс. тенге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постарением базы  100 000  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40 000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500034" y="5643578"/>
            <a:ext cx="6786610" cy="73832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Бизнес-модель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786454"/>
            <a:ext cx="8183880" cy="666882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Инвестиционная оценка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183880" cy="5022890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Сумма инвестиций, тыс. тенге 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180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</a:p>
          <a:p>
            <a:pPr>
              <a:spcAft>
                <a:spcPts val="1000"/>
              </a:spcAft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Назначение инвестиций 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безотходная  переработка некондиционных куриных яиц.  Производство  питательных сред из яиц для </a:t>
            </a:r>
            <a:r>
              <a:rPr lang="ru-RU" sz="1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биотехнологического</a:t>
            </a:r>
            <a:r>
              <a:rPr lang="ru-RU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производства и выработки минеральных кормовых добавок из скорлупы куриных яиц для птицеводства</a:t>
            </a: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Длительность инвестиционной фазы, мес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36 мес.</a:t>
            </a:r>
          </a:p>
          <a:p>
            <a:pPr>
              <a:spcAft>
                <a:spcPts val="1000"/>
              </a:spcAft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Ставка дисконтирования, % - 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>
              <a:spcAft>
                <a:spcPts val="1000"/>
              </a:spcAft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Чистая текущая стоимость (</a:t>
            </a:r>
            <a:r>
              <a:rPr lang="en-US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NPV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), тыс. тенге 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90 270</a:t>
            </a: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000"/>
              </a:spcAft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Внутренняя норма доходности (</a:t>
            </a:r>
            <a:r>
              <a:rPr lang="en-US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IRR), %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5%</a:t>
            </a:r>
          </a:p>
          <a:p>
            <a:pPr>
              <a:spcAft>
                <a:spcPts val="1000"/>
              </a:spcAft>
            </a:pP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Срок окупаемости дисконтированный (</a:t>
            </a:r>
            <a:r>
              <a:rPr lang="en-US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DPBP)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лет </a:t>
            </a: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Индекс доходности (</a:t>
            </a:r>
            <a:r>
              <a:rPr lang="en-US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PI)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-   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899</TotalTime>
  <Words>799</Words>
  <Application>Microsoft Office PowerPoint</Application>
  <PresentationFormat>Экран (4:3)</PresentationFormat>
  <Paragraphs>192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Название проекта:  "Глубокая и комплексная переработка некондиционных куриных яиц для изготовления питательной среды, предназначенной для нужд биотехнологической промышленности и производства минеральной кормовой добавки для птицеводства"  Вид инновации - технология/способ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Презентация PowerPoint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vp14</cp:lastModifiedBy>
  <cp:revision>158</cp:revision>
  <dcterms:created xsi:type="dcterms:W3CDTF">2015-04-07T05:33:15Z</dcterms:created>
  <dcterms:modified xsi:type="dcterms:W3CDTF">2015-07-10T09:56:17Z</dcterms:modified>
</cp:coreProperties>
</file>