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91DAE7C-3C33-4612-B0FE-CF7F6D9DD4F0}" type="datetimeFigureOut">
              <a:rPr lang="ru-RU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21D86BD-F20F-40BE-9909-A70D2A466A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060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6E48811-2822-4B01-9B22-63796B45870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7C5B007-7614-476D-9650-FEEB54DB7E8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86C5C4-860F-4A28-BAC4-F2B7F2A014BF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33B43-1846-4406-830D-8F1CD7F782A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0E7346-8EEF-4F7A-BAB8-11992AA13036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AE38E-DF41-4920-950F-721FC416E4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544F05-5B0D-4B5C-A97D-AB8267F000ED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8B3CDE-556F-497B-9879-6A341B34841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21EFA5-67D8-400B-927A-2B805B88C4B7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DF35F3-D151-479E-80D1-D65747A60AA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7F4451-4D39-4DB7-8079-ECCD8EF59CE5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56300E-2D38-4CA9-B7FE-8FB620BEBF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D612EA-BFD7-47C8-B71D-800AF2FFA7D6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74E3D-CF31-4E5C-842E-D41DD6A712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7B2FF3-E0A2-4481-88C3-79579F3727A0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95C2D-7FFA-4F68-AC30-8B6FA5488DB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F5D783-40AD-473F-A096-11AC083AE306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BE983-CC4E-404B-96C3-43058F002D4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604D4C-9A6B-46D8-9C4E-26B6F1CD4406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47D7A-05E8-49B0-BB39-AD89D4F39D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775E8C-57F9-4CA3-96D3-CD80871F678B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8903BE-E0AE-4433-B20E-6F219C216E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1FB26E-6C19-4B94-8241-944C3C5C454D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C3F17923-583D-4C2E-AB00-748A39470B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10FF326-7969-47B0-BB4F-AF11A81E83DF}" type="datetimeFigureOut">
              <a:rPr lang="ru-RU" smtClean="0"/>
              <a:pPr>
                <a:defRPr/>
              </a:pPr>
              <a:t>10.07.2015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DFD238B-B7A2-43B8-AE82-C1B655EEB3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2357438"/>
            <a:ext cx="7772400" cy="236770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Название проекта: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Технология </a:t>
            </a: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безотходного производства натуральных соков из районированных сортов столовой свеклы и моркови, с последующим получением из их выжимок </a:t>
            </a:r>
            <a:r>
              <a:rPr lang="ru-RU" sz="2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пектинсодержащих</a:t>
            </a: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экстрактов для добавки в пищевые </a:t>
            </a:r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продукты</a:t>
            </a:r>
            <a:r>
              <a:rPr lang="ru-RU" sz="20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000" b="0" dirty="0" smtClean="0">
                <a:solidFill>
                  <a:schemeClr val="tx1"/>
                </a:solidFill>
                <a:effectLst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</a:rPr>
            </a:b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Вид инновации: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технология/способ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38" y="1071563"/>
            <a:ext cx="7986712" cy="257175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24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214950"/>
            <a:ext cx="8183563" cy="13573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Текущий статус проекта и предложение инвестору</a:t>
            </a:r>
            <a:endParaRPr lang="ru-RU" sz="4000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183562" cy="3500462"/>
          </a:xfrm>
        </p:spPr>
        <p:txBody>
          <a:bodyPr>
            <a:noAutofit/>
          </a:bodyPr>
          <a:lstStyle/>
          <a:p>
            <a:pPr marL="265176" indent="-265176">
              <a:defRPr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Текущее состояние проекта: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бизнес-план,</a:t>
            </a:r>
            <a:endParaRPr lang="ru-RU" sz="1800" dirty="0" smtClean="0">
              <a:solidFill>
                <a:srgbClr val="C00000"/>
              </a:solidFill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образец: </a:t>
            </a:r>
            <a:r>
              <a:rPr lang="ru-RU" sz="1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натуральные соки из районированных сортов столовой свеклы и моркови, с последующим получением из их выжимок </a:t>
            </a:r>
            <a:r>
              <a:rPr lang="ru-RU" sz="18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пектинсодержащих</a:t>
            </a:r>
            <a:r>
              <a:rPr lang="ru-RU" sz="1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экстрактов для добавки в пищевые продукты</a:t>
            </a:r>
            <a:endParaRPr lang="ru-RU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76" indent="-265176">
              <a:defRPr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отзывов экспертов и клиентов/потребителей: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ТОО «Агро-Инновация», СП «</a:t>
            </a:r>
            <a:r>
              <a:rPr lang="ru-RU" sz="1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Кироль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Сары Арка», ТОО </a:t>
            </a: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Коммерческое 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предложение инвестору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организация производства,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внедрение на существующих предприятиях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929330"/>
            <a:ext cx="8183563" cy="6937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Проблема и ее решение</a:t>
            </a:r>
            <a:endParaRPr lang="ru-RU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714348" y="928670"/>
          <a:ext cx="8058178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8178"/>
              </a:tblGrid>
              <a:tr h="36089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Проблема:</a:t>
                      </a:r>
                      <a:endParaRPr lang="ru-RU" sz="1800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1190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Отсутствие</a:t>
                      </a: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производства натуральных овощных соков функционального </a:t>
                      </a:r>
                    </a:p>
                    <a:p>
                      <a:pPr algn="ctr"/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назначения (с дополнительным обогащением </a:t>
                      </a:r>
                      <a:r>
                        <a:rPr lang="ru-RU" sz="1400" b="1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пектинсодержащего</a:t>
                      </a: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экстракта, полученного  из отходов соковой промышленности)</a:t>
                      </a:r>
                      <a:endParaRPr lang="ru-RU" sz="14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089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Решение: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56851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Инновация</a:t>
                      </a: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заключается в разработанной биотехнологии ферментативной экстракции пектиновых веществ из выжимок овощей. Использование подобного экстракта для обогащения придаст продукции полезные свойства, а также увеличит рентабельность производства.</a:t>
                      </a:r>
                      <a:endParaRPr lang="ru-RU" sz="1400" b="1" dirty="0" smtClean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Финансирование</a:t>
                      </a: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создание базы производства овощных соков функционального назначения решит проблему внедрения разработанной технологии</a:t>
                      </a:r>
                      <a:endParaRPr lang="ru-RU" sz="14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089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Преимущества технологии: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334828"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Дешевизна предлагаемой технологии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Выпуск </a:t>
                      </a: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экологически чистой продукции </a:t>
                      </a:r>
                      <a:endParaRPr lang="ru-RU" sz="1400" b="1" dirty="0" smtClean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Выпуск</a:t>
                      </a: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продукции функционального назначения </a:t>
                      </a:r>
                    </a:p>
                    <a:p>
                      <a:pPr marL="0" indent="0" algn="l">
                        <a:buFont typeface="+mj-lt"/>
                        <a:buNone/>
                      </a:pP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 широким спектром положительных свойств </a:t>
                      </a:r>
                      <a:endParaRPr lang="ru-RU" sz="1400" b="1" dirty="0" smtClean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Разработка инновационной безотходной технологии при получении функциональных, натуральных овощных соков из столовой свеклы и моркови, которые не производятся в Казахстане.</a:t>
                      </a:r>
                      <a:endParaRPr lang="ru-RU" sz="14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357826"/>
            <a:ext cx="8183562" cy="90804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Сфера применения</a:t>
            </a:r>
            <a:endParaRPr lang="ru-RU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28662" y="1000108"/>
          <a:ext cx="7358114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3083"/>
                <a:gridCol w="2232326"/>
                <a:gridCol w="2452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Отрасли / сектора</a:t>
                      </a:r>
                      <a:endParaRPr lang="ru-RU" sz="2400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Регионы</a:t>
                      </a:r>
                      <a:endParaRPr lang="ru-RU" sz="2400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потребителей</a:t>
                      </a:r>
                      <a:endParaRPr lang="ru-RU" sz="2400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Пищевая промышленность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Южный</a:t>
                      </a:r>
                      <a:r>
                        <a:rPr lang="ru-RU" sz="2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Казахстан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endParaRPr lang="ru-RU" sz="2000" b="1" dirty="0" smtClean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Производство соков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Конечные потребители: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Население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Социальные учреждения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/ Глубокая переработка отходов</a:t>
                      </a:r>
                      <a:r>
                        <a:rPr lang="ru-RU" sz="20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овощной продукции(столовой свеклы и моркови) /</a:t>
                      </a:r>
                      <a:endParaRPr lang="ru-RU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endParaRPr lang="ru-RU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ru-RU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000768"/>
            <a:ext cx="8183562" cy="6937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Рынок</a:t>
            </a:r>
            <a:endParaRPr lang="ru-RU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500034" y="3571876"/>
            <a:ext cx="7572375" cy="2500314"/>
          </a:xfrm>
          <a:prstGeom prst="rect">
            <a:avLst/>
          </a:prstGeom>
        </p:spPr>
        <p:txBody>
          <a:bodyPr lIns="182880" tIns="91440">
            <a:normAutofit fontScale="85000" lnSpcReduction="10000"/>
          </a:bodyPr>
          <a:lstStyle/>
          <a:p>
            <a:pPr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ru-RU" b="1" dirty="0">
                <a:solidFill>
                  <a:srgbClr val="C00000"/>
                </a:solidFill>
                <a:latin typeface="+mn-lt"/>
              </a:rPr>
              <a:t>Возможные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потребители: </a:t>
            </a:r>
            <a:endParaRPr lang="ru-RU" b="1" dirty="0">
              <a:solidFill>
                <a:srgbClr val="C00000"/>
              </a:solidFill>
              <a:latin typeface="+mn-lt"/>
            </a:endParaRPr>
          </a:p>
          <a:p>
            <a:pPr marL="265176" indent="-265176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+mn-lt"/>
              </a:rPr>
              <a:t>Компании по распространению пищевой продукции для населения</a:t>
            </a:r>
            <a:r>
              <a:rPr lang="ru-RU" b="1" dirty="0" smtClean="0">
                <a:solidFill>
                  <a:srgbClr val="00B050"/>
                </a:solidFill>
                <a:latin typeface="+mn-lt"/>
              </a:rPr>
              <a:t>: </a:t>
            </a:r>
            <a:r>
              <a:rPr lang="ru-RU" b="1" dirty="0" smtClean="0">
                <a:solidFill>
                  <a:srgbClr val="7030A0"/>
                </a:solidFill>
                <a:latin typeface="+mn-lt"/>
              </a:rPr>
              <a:t>ТОО </a:t>
            </a:r>
            <a:r>
              <a:rPr lang="ru-RU" b="1" dirty="0">
                <a:solidFill>
                  <a:srgbClr val="7030A0"/>
                </a:solidFill>
                <a:latin typeface="+mn-lt"/>
              </a:rPr>
              <a:t>«</a:t>
            </a:r>
            <a:r>
              <a:rPr lang="ru-RU" b="1" dirty="0" err="1">
                <a:solidFill>
                  <a:srgbClr val="7030A0"/>
                </a:solidFill>
                <a:latin typeface="+mn-lt"/>
              </a:rPr>
              <a:t>Агро</a:t>
            </a:r>
            <a:r>
              <a:rPr lang="ru-RU" b="1" dirty="0">
                <a:solidFill>
                  <a:srgbClr val="7030A0"/>
                </a:solidFill>
                <a:latin typeface="+mn-lt"/>
              </a:rPr>
              <a:t>- инновация»,   СП «</a:t>
            </a:r>
            <a:r>
              <a:rPr lang="ru-RU" b="1" dirty="0" err="1">
                <a:solidFill>
                  <a:srgbClr val="7030A0"/>
                </a:solidFill>
                <a:latin typeface="+mn-lt"/>
              </a:rPr>
              <a:t>Кироль</a:t>
            </a:r>
            <a:r>
              <a:rPr lang="ru-RU" b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+mn-lt"/>
              </a:rPr>
              <a:t>Сары-Арка</a:t>
            </a:r>
            <a:r>
              <a:rPr lang="ru-RU" b="1" dirty="0" smtClean="0">
                <a:solidFill>
                  <a:srgbClr val="7030A0"/>
                </a:solidFill>
                <a:latin typeface="+mn-lt"/>
              </a:rPr>
              <a:t>» </a:t>
            </a:r>
            <a:endParaRPr lang="ru-RU" b="1" dirty="0">
              <a:solidFill>
                <a:srgbClr val="7030A0"/>
              </a:solidFill>
              <a:latin typeface="+mn-lt"/>
            </a:endParaRPr>
          </a:p>
          <a:p>
            <a:pPr marL="265176" indent="-265176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00B050"/>
                </a:solidFill>
                <a:latin typeface="+mn-lt"/>
              </a:rPr>
              <a:t>Компании, </a:t>
            </a:r>
            <a:r>
              <a:rPr lang="ru-RU" b="1" dirty="0">
                <a:solidFill>
                  <a:srgbClr val="00B050"/>
                </a:solidFill>
                <a:latin typeface="+mn-lt"/>
              </a:rPr>
              <a:t>оказывающие медицинские услуги населению:</a:t>
            </a:r>
            <a:r>
              <a:rPr lang="ru-RU" b="1" dirty="0">
                <a:latin typeface="+mn-lt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+mn-lt"/>
              </a:rPr>
              <a:t>в </a:t>
            </a:r>
            <a:r>
              <a:rPr lang="ru-RU" b="1" dirty="0">
                <a:solidFill>
                  <a:srgbClr val="7030A0"/>
                </a:solidFill>
                <a:latin typeface="+mn-lt"/>
              </a:rPr>
              <a:t>сфере поддерживающей терапии и реабилитации в </a:t>
            </a:r>
            <a:r>
              <a:rPr lang="ru-RU" b="1" dirty="0" smtClean="0">
                <a:solidFill>
                  <a:srgbClr val="7030A0"/>
                </a:solidFill>
                <a:latin typeface="+mn-lt"/>
              </a:rPr>
              <a:t>здравоохранении </a:t>
            </a:r>
            <a:endParaRPr lang="ru-RU" b="1" dirty="0">
              <a:solidFill>
                <a:srgbClr val="7030A0"/>
              </a:solidFill>
              <a:latin typeface="+mn-lt"/>
            </a:endParaRPr>
          </a:p>
          <a:p>
            <a:pPr marL="265176" indent="-265176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+mn-lt"/>
              </a:rPr>
              <a:t>Учебные заведения, детские сады, </a:t>
            </a:r>
            <a:r>
              <a:rPr lang="ru-RU" b="1" dirty="0" smtClean="0">
                <a:solidFill>
                  <a:srgbClr val="00B050"/>
                </a:solidFill>
                <a:latin typeface="+mn-lt"/>
              </a:rPr>
              <a:t>школы </a:t>
            </a:r>
            <a:endParaRPr lang="ru-RU" b="1" dirty="0">
              <a:solidFill>
                <a:srgbClr val="7030A0"/>
              </a:solidFill>
              <a:latin typeface="+mn-lt"/>
            </a:endParaRPr>
          </a:p>
          <a:p>
            <a:pPr marL="265176" indent="-265176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+mn-lt"/>
              </a:rPr>
              <a:t>Промышленные компании, персонал которых подвержен  </a:t>
            </a:r>
          </a:p>
          <a:p>
            <a:pPr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b="1" dirty="0">
                <a:solidFill>
                  <a:srgbClr val="00B050"/>
                </a:solidFill>
                <a:latin typeface="+mn-lt"/>
              </a:rPr>
              <a:t>     влияниюю вредных веществ: </a:t>
            </a:r>
            <a:r>
              <a:rPr lang="ru-RU" b="1" dirty="0">
                <a:solidFill>
                  <a:srgbClr val="7030A0"/>
                </a:solidFill>
                <a:latin typeface="+mn-lt"/>
              </a:rPr>
              <a:t>выпускаемая продукция в данной отрасли </a:t>
            </a:r>
            <a:r>
              <a:rPr lang="ru-RU" b="1" dirty="0" smtClean="0">
                <a:solidFill>
                  <a:srgbClr val="7030A0"/>
                </a:solidFill>
                <a:latin typeface="+mn-lt"/>
              </a:rPr>
              <a:t>будет  </a:t>
            </a:r>
            <a:r>
              <a:rPr lang="ru-RU" b="1" dirty="0">
                <a:solidFill>
                  <a:srgbClr val="7030A0"/>
                </a:solidFill>
                <a:latin typeface="+mn-lt"/>
              </a:rPr>
              <a:t>широко </a:t>
            </a:r>
            <a:r>
              <a:rPr lang="ru-RU" b="1" dirty="0" smtClean="0">
                <a:solidFill>
                  <a:srgbClr val="7030A0"/>
                </a:solidFill>
                <a:latin typeface="+mn-lt"/>
              </a:rPr>
              <a:t>востребована, </a:t>
            </a:r>
            <a:r>
              <a:rPr lang="ru-RU" b="1" dirty="0">
                <a:solidFill>
                  <a:srgbClr val="7030A0"/>
                </a:solidFill>
                <a:latin typeface="+mn-lt"/>
              </a:rPr>
              <a:t>так как продукт экологического предназначения, с </a:t>
            </a:r>
            <a:r>
              <a:rPr lang="ru-RU" b="1" dirty="0" smtClean="0">
                <a:solidFill>
                  <a:srgbClr val="7030A0"/>
                </a:solidFill>
                <a:latin typeface="+mn-lt"/>
              </a:rPr>
              <a:t>функциональным </a:t>
            </a:r>
            <a:r>
              <a:rPr lang="ru-RU" b="1" dirty="0">
                <a:solidFill>
                  <a:srgbClr val="7030A0"/>
                </a:solidFill>
                <a:latin typeface="+mn-lt"/>
              </a:rPr>
              <a:t>значением.</a:t>
            </a:r>
          </a:p>
          <a:p>
            <a:pPr marL="265176" indent="-265176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8" y="571480"/>
          <a:ext cx="828683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4842"/>
                <a:gridCol w="2286016"/>
                <a:gridCol w="178597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Спрос/емкость</a:t>
                      </a:r>
                      <a:r>
                        <a:rPr lang="ru-RU" sz="1600" baseline="0" dirty="0" smtClean="0"/>
                        <a:t> рынка  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2"/>
                          </a:solidFill>
                        </a:rPr>
                        <a:t>Целевой сегмент</a:t>
                      </a:r>
                      <a:endParaRPr lang="ru-RU" sz="1600" dirty="0">
                        <a:solidFill>
                          <a:schemeClr val="bg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Доля</a:t>
                      </a:r>
                      <a:r>
                        <a:rPr lang="ru-RU" sz="1600" baseline="0" dirty="0" smtClean="0"/>
                        <a:t> рынка (%)</a:t>
                      </a:r>
                      <a:endParaRPr lang="ru-RU" sz="1600" dirty="0"/>
                    </a:p>
                  </a:txBody>
                  <a:tcPr anchor="ctr"/>
                </a:tc>
              </a:tr>
              <a:tr h="1629406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Внутреннее</a:t>
                      </a: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</a:rPr>
                        <a:t> потребление фруктовых и овощных соков составляет порядка 235 тыс. т.</a:t>
                      </a:r>
                      <a:endParaRPr lang="en-US" sz="1400" b="1" baseline="0" dirty="0" smtClean="0">
                        <a:solidFill>
                          <a:srgbClr val="7030A0"/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      Производство фруктовых и овощных соков в РК составляет свыше 173 млн. л, это - 80% от всего внутреннего потребления 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Из них овощные соки производятся в объеме порядка 10 млн. л, без учета томатного сока – 4 млн. л.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/ Производство соков в Южном Казахстане составляет 5,2 -5,3 млн. л /.</a:t>
                      </a:r>
                      <a:r>
                        <a:rPr lang="en-US" sz="14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Детские сады,</a:t>
                      </a:r>
                      <a:r>
                        <a:rPr lang="ru-RU" sz="1600" b="1" baseline="0" dirty="0" smtClean="0">
                          <a:solidFill>
                            <a:srgbClr val="00B050"/>
                          </a:solidFill>
                        </a:rPr>
                        <a:t> школы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,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население со средним уровнем доходов</a:t>
                      </a:r>
                      <a:endParaRPr lang="ru-RU" sz="16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7030A0"/>
                          </a:solidFill>
                        </a:rPr>
                        <a:t>1-2% по региону</a:t>
                      </a:r>
                      <a:endParaRPr lang="ru-RU" sz="20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86388"/>
            <a:ext cx="8183562" cy="10509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Конкуренция</a:t>
            </a:r>
            <a:endParaRPr lang="ru-RU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1285860"/>
            <a:ext cx="7986713" cy="3214692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Конкуренты: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Holding ALSU Beverages</a:t>
            </a: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Группа 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компаний "Красота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СМ"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Уровень конкуренции: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средняя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5016"/>
            <a:ext cx="8183562" cy="642936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ru-RU" sz="4000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Конкурентные преимущества</a:t>
            </a:r>
            <a:endParaRPr lang="ru-RU" sz="4000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142984"/>
          <a:ext cx="8069289" cy="4433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1374"/>
                <a:gridCol w="3168152"/>
                <a:gridCol w="2689763"/>
              </a:tblGrid>
              <a:tr h="5001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2"/>
                          </a:solidFill>
                        </a:rPr>
                        <a:t>Аналог/компания</a:t>
                      </a:r>
                      <a:endParaRPr lang="ru-RU" sz="1400" dirty="0">
                        <a:solidFill>
                          <a:schemeClr val="bg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2"/>
                          </a:solidFill>
                        </a:rPr>
                        <a:t>«Плюсы»/преимущества, достоинства</a:t>
                      </a:r>
                      <a:endParaRPr lang="ru-RU" sz="1400" dirty="0">
                        <a:solidFill>
                          <a:schemeClr val="bg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2"/>
                          </a:solidFill>
                        </a:rPr>
                        <a:t>«Минусы»/недостатки, недочеты</a:t>
                      </a:r>
                      <a:endParaRPr lang="ru-RU" sz="1400" dirty="0">
                        <a:solidFill>
                          <a:schemeClr val="bg2"/>
                        </a:solidFill>
                      </a:endParaRPr>
                    </a:p>
                  </a:txBody>
                  <a:tcPr anchor="ctr"/>
                </a:tc>
              </a:tr>
              <a:tr h="58836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Морковный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сок «Зайка»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endParaRPr lang="ru-RU" sz="1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Holding ALSU Beverages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2847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kern="1200" dirty="0" err="1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Морковно-абрикосо-яблочный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сок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Группа компаний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«Красота СМ»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125292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Инновация</a:t>
                      </a:r>
                      <a:endParaRPr lang="ru-RU" sz="16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Будут выпускаться соки морковный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из столовой свеклы с </a:t>
                      </a:r>
                      <a:r>
                        <a:rPr lang="ru-RU" sz="1600" b="1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пектинсодержащим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экстрактом экологического предназначения с функциональными свойствами.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Немного более конкретнее, если можно</a:t>
                      </a:r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 финансовой поддержке и налаживании базы производства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других минусов не имеет</a:t>
                      </a:r>
                      <a:r>
                        <a:rPr lang="ru-RU" sz="18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ся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500702"/>
            <a:ext cx="8183563" cy="10509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Бизнес-модель</a:t>
            </a:r>
            <a:endParaRPr lang="ru-RU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229601" cy="3814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974"/>
                <a:gridCol w="1364957"/>
                <a:gridCol w="1420830"/>
                <a:gridCol w="1645920"/>
                <a:gridCol w="1645920"/>
              </a:tblGrid>
              <a:tr h="75563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92D050"/>
                          </a:solidFill>
                        </a:rPr>
                        <a:t>Показатели</a:t>
                      </a:r>
                      <a:endParaRPr lang="ru-RU" sz="1400" dirty="0">
                        <a:solidFill>
                          <a:srgbClr val="92D050"/>
                        </a:solidFill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92D050"/>
                          </a:solidFill>
                        </a:rPr>
                        <a:t>1 год проекта</a:t>
                      </a:r>
                      <a:endParaRPr lang="ru-RU" sz="1400" dirty="0">
                        <a:solidFill>
                          <a:srgbClr val="92D050"/>
                        </a:solidFill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92D050"/>
                          </a:solidFill>
                        </a:rPr>
                        <a:t>2 год проекта</a:t>
                      </a:r>
                      <a:endParaRPr lang="ru-RU" sz="1400" dirty="0">
                        <a:solidFill>
                          <a:srgbClr val="92D050"/>
                        </a:solidFill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92D050"/>
                          </a:solidFill>
                        </a:rPr>
                        <a:t>3 год проекта</a:t>
                      </a:r>
                      <a:endParaRPr lang="ru-RU" sz="1400" dirty="0">
                        <a:solidFill>
                          <a:srgbClr val="92D050"/>
                        </a:solidFill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92D050"/>
                          </a:solidFill>
                        </a:rPr>
                        <a:t>далее</a:t>
                      </a:r>
                      <a:endParaRPr lang="ru-RU" sz="1400" dirty="0">
                        <a:solidFill>
                          <a:srgbClr val="92D050"/>
                        </a:solidFill>
                      </a:endParaRPr>
                    </a:p>
                  </a:txBody>
                  <a:tcPr marL="91955" marR="91955"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Объем продаж в ед.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литров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10 000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30 000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50 000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100 000 и более</a:t>
                      </a:r>
                      <a:r>
                        <a:rPr lang="ru-RU" sz="1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зависимости от спроса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Цена за 1литр, 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450  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380-400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Доход,</a:t>
                      </a:r>
                      <a:endParaRPr lang="en-US" sz="1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тыс.тенге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100-110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Себестоимость за 1 литр, 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280-290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Операционные затраты, тыс. 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 построением базы  150 000  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100 000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50 000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50 000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857892"/>
            <a:ext cx="8183563" cy="76517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Инвестиционная оценка</a:t>
            </a:r>
            <a:endParaRPr lang="ru-RU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928670"/>
            <a:ext cx="8183562" cy="4929222"/>
          </a:xfrm>
          <a:noFill/>
          <a:ln>
            <a:noFill/>
          </a:ln>
        </p:spPr>
        <p:txBody>
          <a:bodyPr>
            <a:noAutofit/>
          </a:bodyPr>
          <a:lstStyle/>
          <a:p>
            <a:pPr marL="265176" indent="-265176" fontAlgn="auto">
              <a:spcAft>
                <a:spcPts val="1000"/>
              </a:spcAft>
              <a:buFont typeface="Wingdings 2"/>
              <a:buChar char=""/>
              <a:defRPr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Сумма инвестиций, тыс. тенге: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</a:p>
          <a:p>
            <a:pPr marL="265176" indent="-265176" fontAlgn="auto">
              <a:spcAft>
                <a:spcPts val="1000"/>
              </a:spcAft>
              <a:buFont typeface="Wingdings 2"/>
              <a:buChar char=""/>
              <a:defRPr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Назначение инвестиций </a:t>
            </a:r>
            <a:r>
              <a:rPr lang="ru-RU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безотходное производство натуральных соков из районированных сортов столовой свеклы и моркови, с последующим получением из их выжимок </a:t>
            </a:r>
            <a:r>
              <a:rPr lang="ru-RU" sz="1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пектинсодержащих</a:t>
            </a:r>
            <a:r>
              <a:rPr lang="ru-RU" sz="1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экстрактов для добавки в пищевые продукты.  </a:t>
            </a:r>
          </a:p>
          <a:p>
            <a:pPr marL="265176" indent="-265176" fontAlgn="auto">
              <a:spcAft>
                <a:spcPts val="1000"/>
              </a:spcAft>
              <a:buFont typeface="Wingdings 2"/>
              <a:buChar char=""/>
              <a:defRPr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Длительность инвестиционной фазы, мес</a:t>
            </a:r>
            <a:r>
              <a:rPr lang="ru-RU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36 мес.</a:t>
            </a:r>
          </a:p>
          <a:p>
            <a:pPr marL="265176" indent="-265176" fontAlgn="auto">
              <a:spcAft>
                <a:spcPts val="1000"/>
              </a:spcAft>
              <a:buFont typeface="Wingdings 2"/>
              <a:buChar char=""/>
              <a:defRPr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Ставка дисконтирования, %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marL="265176" indent="-265176" fontAlgn="auto">
              <a:spcAft>
                <a:spcPts val="1000"/>
              </a:spcAft>
              <a:buFont typeface="Wingdings 2"/>
              <a:buChar char=""/>
              <a:defRPr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Чистая текущая стоимость (</a:t>
            </a:r>
            <a:r>
              <a:rPr lang="en-US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NPV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), тыс. тенге </a:t>
            </a:r>
            <a:r>
              <a:rPr lang="ru-RU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97 770</a:t>
            </a: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76" indent="-265176" fontAlgn="auto">
              <a:spcAft>
                <a:spcPts val="1000"/>
              </a:spcAft>
              <a:buFont typeface="Wingdings 2"/>
              <a:buChar char=""/>
              <a:defRPr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Внутренняя норма доходности (</a:t>
            </a:r>
            <a:r>
              <a:rPr lang="en-US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IRR), %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132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marL="265176" indent="-265176" fontAlgn="auto">
              <a:spcAft>
                <a:spcPts val="1000"/>
              </a:spcAft>
              <a:buFont typeface="Wingdings 2"/>
              <a:buChar char=""/>
              <a:defRPr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Срок окупаемости дисконтированный (</a:t>
            </a:r>
            <a:r>
              <a:rPr lang="en-US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DPBP)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лет </a:t>
            </a:r>
            <a:r>
              <a:rPr lang="ru-RU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072206"/>
            <a:ext cx="8183563" cy="6429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Риски проекта</a:t>
            </a:r>
            <a:endParaRPr lang="ru-RU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71472" y="642918"/>
          <a:ext cx="8229596" cy="5313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0135"/>
                <a:gridCol w="1364957"/>
                <a:gridCol w="1364957"/>
                <a:gridCol w="1364957"/>
                <a:gridCol w="2054590"/>
              </a:tblGrid>
              <a:tr h="53192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/>
                          </a:solidFill>
                        </a:rPr>
                        <a:t>Вид риска</a:t>
                      </a:r>
                      <a:endParaRPr lang="ru-RU" sz="1200" dirty="0">
                        <a:solidFill>
                          <a:schemeClr val="bg2"/>
                        </a:solidFill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/>
                          </a:solidFill>
                        </a:rPr>
                        <a:t>Степень воздействия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bg2"/>
                          </a:solidFill>
                        </a:rPr>
                        <a:t>(0-1)</a:t>
                      </a:r>
                      <a:endParaRPr lang="ru-RU" sz="1200" dirty="0">
                        <a:solidFill>
                          <a:schemeClr val="bg2"/>
                        </a:solidFill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/>
                          </a:solidFill>
                        </a:rPr>
                        <a:t>Вероятность наступления (0-1)</a:t>
                      </a:r>
                      <a:endParaRPr lang="ru-RU" sz="1200" dirty="0">
                        <a:solidFill>
                          <a:schemeClr val="bg2"/>
                        </a:solidFill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/>
                          </a:solidFill>
                        </a:rPr>
                        <a:t>Значимость (гр.2*гр.3)</a:t>
                      </a:r>
                      <a:endParaRPr lang="ru-RU" sz="1200" dirty="0">
                        <a:solidFill>
                          <a:schemeClr val="bg2"/>
                        </a:solidFill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2"/>
                          </a:solidFill>
                        </a:rPr>
                        <a:t>Оценка значимости (высокая, низкая, умеренная)</a:t>
                      </a:r>
                      <a:endParaRPr lang="ru-RU" sz="1200" dirty="0">
                        <a:solidFill>
                          <a:schemeClr val="bg2"/>
                        </a:solidFill>
                      </a:endParaRPr>
                    </a:p>
                  </a:txBody>
                  <a:tcPr marL="91955" marR="91955" anchor="ctr"/>
                </a:tc>
              </a:tr>
              <a:tr h="308179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Технологические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78522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технологический принцип (возможные</a:t>
                      </a: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проблемы в </a:t>
                      </a: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практ</a:t>
                      </a: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использовании)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0,01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Низкая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43060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оборудование (доступность)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0,16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Умеренная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60791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кадры (наличие</a:t>
                      </a: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уровню квалификации)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0,04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Низкая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308179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сырье (доступность)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Умеренная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308179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Маркетинговые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43060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сбытовые (трудности со сбытом)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Умеренная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43060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конкурентные (рост конкуренции)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0,16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Умеренная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  <a:tr h="43060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ценовые (рост цен на сырье, продукцию)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1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0,09</a:t>
                      </a:r>
                    </a:p>
                  </a:txBody>
                  <a:tcPr marL="91955" marR="91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Низкая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955" marR="9195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1203</TotalTime>
  <Words>752</Words>
  <Application>Microsoft Office PowerPoint</Application>
  <PresentationFormat>Экран (4:3)</PresentationFormat>
  <Paragraphs>157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Название проекта:  Технология безотходного производства натуральных соков из районированных сортов столовой свеклы и моркови, с последующим получением из их выжимок пектинсодержащих экстрактов для добавки в пищевые продукты  Вид инновации: технология/способ</vt:lpstr>
      <vt:lpstr>Проблема и ее решение</vt:lpstr>
      <vt:lpstr>Сфера применения</vt:lpstr>
      <vt:lpstr>Рынок</vt:lpstr>
      <vt:lpstr>Конкуренция</vt:lpstr>
      <vt:lpstr> Конкурентные преимущества</vt:lpstr>
      <vt:lpstr>Бизнес-модель</vt:lpstr>
      <vt:lpstr>Инвестиционная оценка</vt:lpstr>
      <vt:lpstr>Риски проекта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 </dc:title>
  <dc:creator>User19</dc:creator>
  <cp:lastModifiedBy>vp14</cp:lastModifiedBy>
  <cp:revision>153</cp:revision>
  <dcterms:created xsi:type="dcterms:W3CDTF">2015-04-07T05:33:15Z</dcterms:created>
  <dcterms:modified xsi:type="dcterms:W3CDTF">2015-07-10T09:38:42Z</dcterms:modified>
</cp:coreProperties>
</file>