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7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358246" cy="249577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Название проекта: </a:t>
            </a:r>
            <a:r>
              <a:rPr lang="ru-RU" sz="2800" dirty="0" smtClean="0">
                <a:solidFill>
                  <a:schemeClr val="accent4"/>
                </a:solidFill>
              </a:rPr>
              <a:t>Распылительная сушильная установка для фермерских хозяйств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Вид инновации: - </a:t>
            </a:r>
            <a:r>
              <a:rPr lang="ru-RU" sz="2800" dirty="0" smtClean="0">
                <a:solidFill>
                  <a:schemeClr val="accent4"/>
                </a:solidFill>
              </a:rPr>
              <a:t>изделие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286256"/>
            <a:ext cx="7772400" cy="1928826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857892"/>
            <a:ext cx="8183880" cy="6229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428596" y="428604"/>
          <a:ext cx="8058178" cy="5516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8058178"/>
              </a:tblGrid>
              <a:tr h="2847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Проблема:</a:t>
                      </a:r>
                      <a:endParaRPr lang="ru-RU" sz="1400" dirty="0"/>
                    </a:p>
                  </a:txBody>
                  <a:tcPr/>
                </a:tc>
              </a:tr>
              <a:tr h="1519685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/>
                        <a:t>Проведенные маркетинговые исследования по разработкам, как в странах СНГ, так и дальнего зарубежья показали, что существующие технологии по производству  сухого молока несовершенны, а готовые продукты - недостаточно конкурентоспособны, их себестоимость высокая за счет применения дорогостоящего оборудования, либо старого оборудования  с большим потреблением электроэнергии. К сожалению, до сих пор на отечественных молокоперерабатывающих производствах используются 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</a:rPr>
                        <a:t>сушильные установки  производства 30-40 летней давности.</a:t>
                      </a:r>
                      <a:r>
                        <a:rPr kumimoji="0" lang="ru-RU" sz="1400" kern="1200" dirty="0" smtClean="0"/>
                        <a:t> </a:t>
                      </a:r>
                      <a:endParaRPr lang="ru-RU" sz="14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33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/>
                          </a:solidFill>
                        </a:rPr>
                        <a:t>Решение:</a:t>
                      </a:r>
                      <a:endParaRPr lang="ru-RU" sz="1600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1107567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/>
                        <a:t>Установлены  оптимальные параметры процесса теплообмена  и использованы  новые теоретические разработки при исследовании тепломассообменных процессов  сушки молока и при разработке конструкции энергосберегающей</a:t>
                      </a:r>
                      <a:r>
                        <a:rPr kumimoji="0" lang="ru-RU" sz="1400" kern="1200" baseline="0" dirty="0" smtClean="0"/>
                        <a:t> сушильной установки,</a:t>
                      </a:r>
                      <a:r>
                        <a:rPr kumimoji="0" lang="ru-RU" sz="1400" kern="1200" dirty="0" smtClean="0"/>
                        <a:t> что позволит производить  отечественные сушильные установки, имеющие низкую стоимость.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333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Преимущества технологии:</a:t>
                      </a:r>
                      <a:endParaRPr lang="ru-RU" sz="16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54360">
                <a:tc>
                  <a:txBody>
                    <a:bodyPr/>
                    <a:lstStyle/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400" dirty="0" smtClean="0"/>
                        <a:t> Сушильная установка для фермерских хозяйств отличается от существующих   установок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минимальной 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</a:rPr>
                        <a:t>энергопотребляемостью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400" dirty="0" smtClean="0"/>
                        <a:t>(снижением </a:t>
                      </a:r>
                      <a:r>
                        <a:rPr kumimoji="0" lang="ru-RU" sz="1400" kern="1200" dirty="0" smtClean="0"/>
                        <a:t>до 20-25%),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металлоёмкостью</a:t>
                      </a:r>
                      <a:r>
                        <a:rPr lang="ru-RU" sz="1400" dirty="0" smtClean="0"/>
                        <a:t> (снижением </a:t>
                      </a:r>
                      <a:r>
                        <a:rPr kumimoji="0" lang="ru-RU" sz="1400" kern="1200" dirty="0" smtClean="0"/>
                        <a:t>на  20-25%)</a:t>
                      </a:r>
                      <a:r>
                        <a:rPr lang="ru-RU" sz="1400" dirty="0" smtClean="0"/>
                        <a:t> при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производительности</a:t>
                      </a:r>
                      <a:r>
                        <a:rPr lang="ru-RU" sz="1400" dirty="0" smtClean="0"/>
                        <a:t>  не менее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</a:rPr>
                        <a:t>1000 кг в сутки</a:t>
                      </a:r>
                      <a:r>
                        <a:rPr lang="ru-RU" sz="1400" dirty="0" smtClean="0"/>
                        <a:t>.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1400" kern="1200" dirty="0" smtClean="0"/>
                        <a:t>Разработанная сушильная  установка для производства сухого молока  обладает 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</a:rPr>
                        <a:t>меньшими</a:t>
                      </a:r>
                      <a:r>
                        <a:rPr kumimoji="0" lang="ru-RU" sz="1400" kern="1200" dirty="0" smtClean="0"/>
                        <a:t> по сравнению с известными 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</a:rPr>
                        <a:t>габаритными размерами </a:t>
                      </a:r>
                      <a:r>
                        <a:rPr kumimoji="0" lang="ru-RU" sz="1400" kern="1200" dirty="0" smtClean="0"/>
                        <a:t>подобных установок  и 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</a:rPr>
                        <a:t>более высокими тепло-массообменными характеристиками</a:t>
                      </a:r>
                      <a:r>
                        <a:rPr kumimoji="0" lang="ru-RU" sz="1400" kern="1200" dirty="0" smtClean="0"/>
                        <a:t>.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857760"/>
            <a:ext cx="8183880" cy="765808"/>
          </a:xfrm>
        </p:spPr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28" y="1428736"/>
          <a:ext cx="6096000" cy="2595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14578"/>
                <a:gridCol w="1849422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Сельское хозяйство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ЮКО,СКО, </a:t>
                      </a:r>
                      <a:r>
                        <a:rPr lang="ru-RU" sz="1600" dirty="0" err="1" smtClean="0"/>
                        <a:t>Алматинская</a:t>
                      </a:r>
                      <a:r>
                        <a:rPr lang="ru-RU" sz="1600" dirty="0" smtClean="0"/>
                        <a:t> обл.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Фермерские хозяйства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Пищевая промышленность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Молоко- </a:t>
                      </a:r>
                      <a:r>
                        <a:rPr lang="ru-RU" sz="1600" dirty="0" err="1" smtClean="0"/>
                        <a:t>перерабаты-вающие</a:t>
                      </a:r>
                      <a:r>
                        <a:rPr lang="ru-RU" sz="1600" dirty="0" smtClean="0"/>
                        <a:t> предприятия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643578"/>
            <a:ext cx="7643866" cy="5715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57224" y="2714620"/>
            <a:ext cx="7572428" cy="228601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 (перечень компаний):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___________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___________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___________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___________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42852"/>
          <a:ext cx="8572560" cy="542928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29222"/>
                <a:gridCol w="1928826"/>
                <a:gridCol w="1714512"/>
              </a:tblGrid>
              <a:tr h="60722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Спрос/емкость рынка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Целевой сегмент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Доля</a:t>
                      </a:r>
                      <a:r>
                        <a:rPr lang="ru-RU" sz="1400" baseline="0" dirty="0" smtClean="0"/>
                        <a:t> рынка, (%)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822064">
                <a:tc>
                  <a:txBody>
                    <a:bodyPr/>
                    <a:lstStyle/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100" kern="1200" dirty="0" smtClean="0"/>
                        <a:t>Данная технология и оборудование будут иметь большой спрос у фермерских хозяйств в Республике Казахстан, так как производство молока имеет сезонный характер, также перевозка молока  не рентабельна на дальнее расстояние. </a:t>
                      </a:r>
                    </a:p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100" kern="1200" dirty="0" smtClean="0"/>
                        <a:t>В связи с этим необходимо молоко перерабатывать в местах их заготовки, то есть в фермерских хозяйствах, и производить сухие порошки молока для длительного  их хранения. </a:t>
                      </a:r>
                      <a:r>
                        <a:rPr lang="ru-RU" sz="1100" dirty="0" smtClean="0"/>
                        <a:t> </a:t>
                      </a:r>
                    </a:p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100" dirty="0" smtClean="0"/>
                        <a:t>Количество с/</a:t>
                      </a:r>
                      <a:r>
                        <a:rPr lang="ru-RU" sz="1100" dirty="0" err="1" smtClean="0"/>
                        <a:t>х</a:t>
                      </a:r>
                      <a:r>
                        <a:rPr lang="ru-RU" sz="1100" dirty="0" smtClean="0"/>
                        <a:t> предприятий, имеющих КРС – более 1000,</a:t>
                      </a:r>
                      <a:r>
                        <a:rPr lang="ru-RU" sz="1100" baseline="0" dirty="0" smtClean="0"/>
                        <a:t> КХ – более 23 тыс. КРС всего – порядка 6 млн. гол., с/</a:t>
                      </a:r>
                      <a:r>
                        <a:rPr lang="ru-RU" sz="1100" baseline="0" dirty="0" err="1" smtClean="0"/>
                        <a:t>х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baseline="0" dirty="0" err="1" smtClean="0"/>
                        <a:t>предпр</a:t>
                      </a:r>
                      <a:r>
                        <a:rPr lang="ru-RU" sz="1100" baseline="0" dirty="0" smtClean="0"/>
                        <a:t>. имеют 425 тыс.гол., КХ – 1,4 млн.гол., население – 4 млн.гол. Численность коров насчитывается в более 2,7 млн.гол., 160 тыс.гол. – с/</a:t>
                      </a:r>
                      <a:r>
                        <a:rPr lang="ru-RU" sz="1100" baseline="0" dirty="0" err="1" smtClean="0"/>
                        <a:t>х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baseline="0" dirty="0" err="1" smtClean="0"/>
                        <a:t>предпр</a:t>
                      </a:r>
                      <a:r>
                        <a:rPr lang="ru-RU" sz="1100" baseline="0" dirty="0" smtClean="0"/>
                        <a:t>., 676 тыс. – КХ, свыше 2 млн.гол. – население (ЛПХ).</a:t>
                      </a:r>
                      <a:endParaRPr lang="ru-RU" sz="1100" dirty="0" smtClean="0"/>
                    </a:p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100" dirty="0" smtClean="0"/>
                        <a:t>В 2014г. в РК было произведено свыше 5 млн. т молока, основная доля</a:t>
                      </a:r>
                      <a:r>
                        <a:rPr lang="ru-RU" sz="1100" baseline="0" dirty="0" smtClean="0"/>
                        <a:t> приходится на личные подсобные хозяйства - ЛПХ (82%). </a:t>
                      </a:r>
                    </a:p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100" baseline="0" dirty="0" smtClean="0"/>
                        <a:t>В 2013г. было произведено 222 тыс. т – с/</a:t>
                      </a:r>
                      <a:r>
                        <a:rPr lang="ru-RU" sz="1100" baseline="0" dirty="0" err="1" smtClean="0"/>
                        <a:t>х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baseline="0" dirty="0" err="1" smtClean="0"/>
                        <a:t>предпр</a:t>
                      </a:r>
                      <a:r>
                        <a:rPr lang="ru-RU" sz="1100" baseline="0" dirty="0" smtClean="0"/>
                        <a:t>., более 580 тыс. т – КХ, остальное – население.</a:t>
                      </a:r>
                    </a:p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100" baseline="0" dirty="0" smtClean="0"/>
                        <a:t>Выпуск молочной продукции осуществляют 151 предприятие: 8 – крупных, 39 – средних, 104 – МП. Суммарная мощность – порядка 3 млн. т переработки молока., дефицит покрывается за счет 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</a:rPr>
                        <a:t>импорта сухого молока </a:t>
                      </a:r>
                      <a:r>
                        <a:rPr lang="ru-RU" sz="1100" baseline="0" dirty="0" smtClean="0"/>
                        <a:t>(по этому продукту имеется стабильная высокая зависимость от импорта). 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kumimoji="0" lang="ru-RU" sz="13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-Крестьянские  фермерские хозяйства по переработке молочных продуктов;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3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-ИП по переработке молока;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3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-Предприниматели по производству молочных</a:t>
                      </a:r>
                      <a:r>
                        <a:rPr lang="ru-RU" sz="13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продуктов.</a:t>
                      </a:r>
                      <a:endParaRPr lang="ru-RU" sz="1300" b="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3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 начале проекта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3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- </a:t>
                      </a:r>
                      <a:r>
                        <a:rPr lang="ru-RU" sz="1300" b="1" dirty="0" smtClean="0">
                          <a:solidFill>
                            <a:srgbClr val="7030A0"/>
                          </a:solidFill>
                        </a:rPr>
                        <a:t>2,5 – 5% </a:t>
                      </a:r>
                      <a:r>
                        <a:rPr lang="ru-RU" sz="13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с последующим доведением до </a:t>
                      </a:r>
                      <a:r>
                        <a:rPr lang="ru-RU" sz="1300" b="1" dirty="0" smtClean="0">
                          <a:solidFill>
                            <a:srgbClr val="7030A0"/>
                          </a:solidFill>
                        </a:rPr>
                        <a:t>15-25% </a:t>
                      </a:r>
                      <a:r>
                        <a:rPr lang="ru-RU" sz="13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после выхода на проектную</a:t>
                      </a:r>
                      <a:r>
                        <a:rPr lang="ru-RU" sz="13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мощность</a:t>
                      </a:r>
                      <a:endParaRPr lang="ru-RU" sz="13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643446"/>
            <a:ext cx="8183880" cy="1051560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357298"/>
            <a:ext cx="7986738" cy="2357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  <a:endParaRPr lang="en-US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accent4"/>
                </a:solidFill>
              </a:rPr>
              <a:t>В Казахстане не производят подобного вида оборудование </a:t>
            </a:r>
            <a:r>
              <a:rPr lang="en-US" sz="1600" b="1" dirty="0" smtClean="0">
                <a:solidFill>
                  <a:schemeClr val="accent4"/>
                </a:solidFill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</a:rPr>
              <a:t> </a:t>
            </a:r>
            <a:r>
              <a:rPr lang="en-US" sz="1600" b="1" dirty="0" smtClean="0">
                <a:solidFill>
                  <a:schemeClr val="accent4"/>
                </a:solidFill>
              </a:rPr>
              <a:t>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r>
              <a:rPr lang="ru-RU" sz="1600" b="1" dirty="0" smtClean="0">
                <a:solidFill>
                  <a:schemeClr val="accent4"/>
                </a:solidFill>
              </a:rPr>
              <a:t>Российские и зарубежные компании</a:t>
            </a:r>
          </a:p>
          <a:p>
            <a:pPr>
              <a:buNone/>
            </a:pP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конкуренции: </a:t>
            </a:r>
            <a:r>
              <a:rPr lang="ru-RU" sz="1600" b="1" dirty="0" smtClean="0">
                <a:solidFill>
                  <a:schemeClr val="accent4"/>
                </a:solidFill>
              </a:rPr>
              <a:t>слабая </a:t>
            </a:r>
            <a:endParaRPr lang="ru-RU" sz="1600" dirty="0" smtClean="0">
              <a:solidFill>
                <a:schemeClr val="accent4"/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500702"/>
            <a:ext cx="818388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717701"/>
              </p:ext>
            </p:extLst>
          </p:nvPr>
        </p:nvGraphicFramePr>
        <p:xfrm>
          <a:off x="357158" y="428604"/>
          <a:ext cx="8501122" cy="49143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9961"/>
                <a:gridCol w="3838313"/>
                <a:gridCol w="3232848"/>
              </a:tblGrid>
              <a:tr h="494774"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2532080">
                <a:tc>
                  <a:txBody>
                    <a:bodyPr/>
                    <a:lstStyle/>
                    <a:p>
                      <a:r>
                        <a:rPr lang="ru-RU" sz="1350" b="1" dirty="0" smtClean="0">
                          <a:solidFill>
                            <a:srgbClr val="7030A0"/>
                          </a:solidFill>
                        </a:rPr>
                        <a:t>Аналоги (компании): </a:t>
                      </a:r>
                      <a:endParaRPr lang="ru-RU" sz="135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Наши</a:t>
                      </a:r>
                      <a:r>
                        <a:rPr lang="ru-RU" sz="1400" baseline="0" dirty="0" smtClean="0"/>
                        <a:t> преимущества: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40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- </a:t>
                      </a:r>
                      <a:r>
                        <a:rPr lang="ru-RU" sz="1400" dirty="0" smtClean="0"/>
                        <a:t>габариты: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kumimoji="0" lang="kk-KZ" sz="1400" kern="1200" dirty="0" smtClean="0"/>
                        <a:t>2000х2500;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kk-KZ" sz="1400" kern="1200" dirty="0" smtClean="0"/>
                        <a:t>- </a:t>
                      </a:r>
                      <a:r>
                        <a:rPr kumimoji="0" lang="ru-RU" sz="1400" kern="1200" dirty="0" smtClean="0"/>
                        <a:t>максимальная мощность электрического нагрева - 30 кВт;</a:t>
                      </a:r>
                      <a:endParaRPr kumimoji="0" lang="kk-KZ" sz="1400" kern="120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/>
                        <a:t>- расход теплоносителя - 300кг/ч;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/>
                        <a:t>- общая установленная мощность - 42 кВт;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/>
                        <a:t>-окружная скорость вращения диска - 39,25 м/с.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400" b="1" u="sng" kern="1200" dirty="0" smtClean="0">
                          <a:solidFill>
                            <a:srgbClr val="7030A0"/>
                          </a:solidFill>
                        </a:rPr>
                        <a:t>ОАО «</a:t>
                      </a:r>
                      <a:r>
                        <a:rPr kumimoji="0" lang="ru-RU" sz="1400" b="1" u="sng" kern="1200" dirty="0" err="1" smtClean="0">
                          <a:solidFill>
                            <a:srgbClr val="7030A0"/>
                          </a:solidFill>
                        </a:rPr>
                        <a:t>Биохиммаш</a:t>
                      </a:r>
                      <a:r>
                        <a:rPr kumimoji="0" lang="ru-RU" sz="1400" b="1" u="sng" kern="1200" dirty="0" smtClean="0">
                          <a:solidFill>
                            <a:srgbClr val="7030A0"/>
                          </a:solidFill>
                        </a:rPr>
                        <a:t>»</a:t>
                      </a:r>
                      <a:r>
                        <a:rPr kumimoji="0" lang="kk-KZ" sz="1400" b="1" u="sng" kern="1200" dirty="0" smtClean="0">
                          <a:solidFill>
                            <a:srgbClr val="7030A0"/>
                          </a:solidFill>
                        </a:rPr>
                        <a:t> РС-20Д</a:t>
                      </a:r>
                      <a:r>
                        <a:rPr lang="ru-RU" sz="1400" b="1" u="sng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400" dirty="0" smtClean="0"/>
                        <a:t>габариты: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kumimoji="0" lang="kk-KZ" sz="1400" kern="1200" dirty="0" smtClean="0"/>
                        <a:t>1600х1400х2770;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kk-KZ" sz="1400" kern="1200" dirty="0" smtClean="0"/>
                        <a:t>-</a:t>
                      </a:r>
                      <a:r>
                        <a:rPr kumimoji="0" lang="ru-RU" sz="1400" kern="1200" dirty="0" smtClean="0"/>
                        <a:t>максимальная мощность электрического нагрева - 650 кВт;</a:t>
                      </a:r>
                      <a:endParaRPr kumimoji="0" lang="kk-KZ" sz="1400" kern="120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/>
                        <a:t>- расход теплоносителя -400кг/ч;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/>
                        <a:t>- общая установленная мощность - 65 кВт;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400" kern="1200" dirty="0" smtClean="0"/>
                        <a:t>-окружная скорость вращения диска -100-120м/с.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4774">
                <a:tc rowSpan="3">
                  <a:txBody>
                    <a:bodyPr/>
                    <a:lstStyle/>
                    <a:p>
                      <a:endParaRPr lang="ru-RU" sz="1400" dirty="0" smtClean="0"/>
                    </a:p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Инновация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Увеличение производительности  труда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9477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Снижение расхода топлива и энергии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9850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Экономия расходных материалов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Снижение капитальных и / или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 эксплуатационных затрат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7429552" cy="837246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071546"/>
          <a:ext cx="8136642" cy="241022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00330"/>
                <a:gridCol w="1285884"/>
                <a:gridCol w="1353840"/>
                <a:gridCol w="1474755"/>
                <a:gridCol w="1521833"/>
              </a:tblGrid>
              <a:tr h="4401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Показатели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год проекта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год проекта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 год проекта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далее</a:t>
                      </a:r>
                      <a:endParaRPr lang="ru-RU" sz="1400" dirty="0"/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Объем продаж в ед., шт.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10</a:t>
                      </a:r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Добавляется по 10 шт. до 100 шт. с 9 года</a:t>
                      </a:r>
                      <a:endParaRPr lang="ru-RU" sz="13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Цена за ед., тыс. тенге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4 250</a:t>
                      </a:r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400" b="1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Доход / выручка, тыс.тенге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42 500</a:t>
                      </a:r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425 000</a:t>
                      </a:r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572008"/>
            <a:ext cx="8183880" cy="1051560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Сумма инвестиций, тыс. тенге 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380 000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Назначение инвестиций -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Изготовление экспериментального образца автоматизированной установки, проведение лабораторных и  производственных испытаний</a:t>
            </a: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Длительность инвестиционной фазы, мес. -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24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Ставка дисконтирования, % - </a:t>
            </a:r>
            <a:r>
              <a:rPr lang="en-US" sz="1800" b="1" dirty="0" smtClean="0">
                <a:solidFill>
                  <a:schemeClr val="accent4">
                    <a:lumMod val="75000"/>
                  </a:schemeClr>
                </a:solidFill>
              </a:rPr>
              <a:t>27</a:t>
            </a:r>
            <a:endParaRPr lang="ru-RU" sz="1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), тыс. тенге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227 638 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IRR), %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 -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39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, лет 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6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357694"/>
            <a:ext cx="8183880" cy="1337312"/>
          </a:xfrm>
        </p:spPr>
        <p:txBody>
          <a:bodyPr/>
          <a:lstStyle/>
          <a:p>
            <a:r>
              <a:rPr lang="ru-RU" dirty="0" smtClean="0"/>
              <a:t>Текущий статус проекта и предложение инвестору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183880" cy="26128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Статус - </a:t>
            </a:r>
            <a:r>
              <a:rPr lang="ru-RU" sz="2400" dirty="0" smtClean="0">
                <a:solidFill>
                  <a:schemeClr val="accent4"/>
                </a:solidFill>
              </a:rPr>
              <a:t>Лабораторные и промышленные испытания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ru-RU" sz="2400" dirty="0" smtClean="0">
                <a:solidFill>
                  <a:schemeClr val="accent4"/>
                </a:solidFill>
              </a:rPr>
              <a:t>образец.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Апробировано </a:t>
            </a:r>
            <a:endParaRPr lang="ru-RU" sz="2400" dirty="0">
              <a:solidFill>
                <a:srgbClr val="7030A0"/>
              </a:solidFill>
            </a:endParaRPr>
          </a:p>
          <a:p>
            <a:r>
              <a:rPr lang="ru-RU" sz="2400" dirty="0" smtClean="0">
                <a:solidFill>
                  <a:srgbClr val="7030A0"/>
                </a:solidFill>
              </a:rPr>
              <a:t>Коммерческое </a:t>
            </a:r>
            <a:r>
              <a:rPr lang="ru-RU" sz="2400" dirty="0" smtClean="0">
                <a:solidFill>
                  <a:srgbClr val="7030A0"/>
                </a:solidFill>
              </a:rPr>
              <a:t>предложение инвестору -</a:t>
            </a:r>
            <a:r>
              <a:rPr lang="ru-RU" sz="2400" dirty="0" smtClean="0">
                <a:solidFill>
                  <a:schemeClr val="accent4"/>
                </a:solidFill>
              </a:rPr>
              <a:t>приобретение или лизинг технологии, организация производства.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927</TotalTime>
  <Words>783</Words>
  <Application>Microsoft Office PowerPoint</Application>
  <PresentationFormat>Экран (4:3)</PresentationFormat>
  <Paragraphs>111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Название проекта: Распылительная сушильная установка для фермерских хозяйств  Вид инновации: - изделие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vp14</cp:lastModifiedBy>
  <cp:revision>141</cp:revision>
  <dcterms:created xsi:type="dcterms:W3CDTF">2015-04-07T05:33:15Z</dcterms:created>
  <dcterms:modified xsi:type="dcterms:W3CDTF">2015-07-10T09:05:28Z</dcterms:modified>
</cp:coreProperties>
</file>