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57" r:id="rId3"/>
    <p:sldId id="259" r:id="rId4"/>
    <p:sldId id="260" r:id="rId5"/>
    <p:sldId id="261" r:id="rId6"/>
    <p:sldId id="262" r:id="rId7"/>
    <p:sldId id="268" r:id="rId8"/>
    <p:sldId id="263" r:id="rId9"/>
    <p:sldId id="264" r:id="rId10"/>
    <p:sldId id="267" r:id="rId11"/>
    <p:sldId id="269" r:id="rId12"/>
    <p:sldId id="265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BB096-C377-4BC1-BBCE-36F794C9D8A0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37D40-F720-4CA5-997B-66EC28B356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203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B6C12B8-D606-4754-9A75-62FF1587FF77}" type="datetimeFigureOut">
              <a:rPr lang="ru-RU" smtClean="0"/>
              <a:pPr/>
              <a:t>10.07.2015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2714644"/>
          </a:xfrm>
        </p:spPr>
        <p:txBody>
          <a:bodyPr>
            <a:normAutofit/>
          </a:bodyPr>
          <a:lstStyle/>
          <a:p>
            <a:r>
              <a:rPr lang="kk-KZ" sz="2000" b="1" dirty="0" smtClean="0"/>
              <a:t>П</a:t>
            </a:r>
            <a:r>
              <a:rPr lang="ru-RU" sz="2000" b="1" dirty="0" err="1" smtClean="0"/>
              <a:t>роизводство</a:t>
            </a:r>
            <a:r>
              <a:rPr lang="ru-RU" sz="2000" b="1" dirty="0" smtClean="0"/>
              <a:t> </a:t>
            </a:r>
            <a:r>
              <a:rPr lang="ru-RU" sz="2000" b="1" dirty="0" smtClean="0">
                <a:solidFill>
                  <a:srgbClr val="FFFF00"/>
                </a:solidFill>
              </a:rPr>
              <a:t>экспресс – теста </a:t>
            </a:r>
            <a:r>
              <a:rPr lang="ru-RU" sz="2000" b="1" dirty="0" smtClean="0"/>
              <a:t>серологической диагностики  </a:t>
            </a:r>
            <a:r>
              <a:rPr lang="ru-RU" sz="2000" b="1" dirty="0" smtClean="0">
                <a:solidFill>
                  <a:srgbClr val="FFFF00"/>
                </a:solidFill>
              </a:rPr>
              <a:t>трихофитии</a:t>
            </a:r>
            <a:r>
              <a:rPr lang="ru-RU" sz="2000" b="1" dirty="0" smtClean="0"/>
              <a:t> крупного рогатого скота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Вид инновации: </a:t>
            </a:r>
            <a:r>
              <a:rPr lang="ru-RU" sz="2000" dirty="0" smtClean="0"/>
              <a:t>изделие/продукт</a:t>
            </a:r>
            <a:endParaRPr lang="ru-RU" sz="22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1071546"/>
            <a:ext cx="7986714" cy="2571768"/>
          </a:xfrm>
          <a:prstGeom prst="rect">
            <a:avLst/>
          </a:prstGeom>
        </p:spPr>
        <p:txBody>
          <a:bodyPr vert="horz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929330"/>
            <a:ext cx="8183880" cy="6429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Риски проекта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71472" y="714357"/>
          <a:ext cx="8358245" cy="4611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2652"/>
                <a:gridCol w="1386295"/>
                <a:gridCol w="1386295"/>
                <a:gridCol w="1386295"/>
                <a:gridCol w="2086708"/>
              </a:tblGrid>
              <a:tr h="55776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Вид риска</a:t>
                      </a:r>
                      <a:endParaRPr lang="ru-RU" sz="1200" dirty="0"/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Степень воздействия </a:t>
                      </a:r>
                    </a:p>
                    <a:p>
                      <a:pPr algn="ctr"/>
                      <a:r>
                        <a:rPr lang="ru-RU" sz="1200" dirty="0" smtClean="0"/>
                        <a:t>(0-1)</a:t>
                      </a:r>
                      <a:endParaRPr lang="ru-RU" sz="1200" dirty="0"/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Вероятность наступления (0-1)</a:t>
                      </a:r>
                      <a:endParaRPr lang="ru-RU" sz="1200" dirty="0"/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Значимость (гр.2*гр.3)</a:t>
                      </a:r>
                      <a:endParaRPr lang="ru-RU" sz="1200" dirty="0"/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Оценка значимости (высокая, низкая, умеренная)</a:t>
                      </a:r>
                      <a:endParaRPr lang="ru-RU" sz="1200" dirty="0"/>
                    </a:p>
                  </a:txBody>
                  <a:tcPr marL="91954" marR="91954" anchor="ctr"/>
                </a:tc>
              </a:tr>
              <a:tr h="323150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C00000"/>
                          </a:solidFill>
                        </a:rPr>
                        <a:t>Технологические</a:t>
                      </a:r>
                      <a:endParaRPr lang="ru-RU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</a:tr>
              <a:tr h="69056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технологический принцип </a:t>
                      </a:r>
                      <a:r>
                        <a:rPr lang="ru-RU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(возможные</a:t>
                      </a:r>
                      <a:r>
                        <a:rPr lang="ru-RU" sz="11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проблемы в </a:t>
                      </a:r>
                      <a:r>
                        <a:rPr lang="ru-RU" sz="11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ru-RU" sz="11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практ</a:t>
                      </a:r>
                      <a:r>
                        <a:rPr lang="ru-RU" sz="11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. использовании)</a:t>
                      </a:r>
                      <a:endParaRPr lang="ru-RU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0,5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0,5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</a:rPr>
                        <a:t>умеренная</a:t>
                      </a:r>
                      <a:endParaRPr lang="ru-RU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91954" marR="91954" anchor="ctr"/>
                </a:tc>
              </a:tr>
              <a:tr h="385124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оборудование </a:t>
                      </a:r>
                      <a:r>
                        <a:rPr lang="ru-RU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(доступность)</a:t>
                      </a:r>
                      <a:endParaRPr lang="ru-RU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</a:rPr>
                        <a:t>низкая</a:t>
                      </a:r>
                      <a:endParaRPr lang="ru-RU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91954" marR="91954" anchor="ctr"/>
                </a:tc>
              </a:tr>
              <a:tr h="385124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кадры </a:t>
                      </a:r>
                      <a:r>
                        <a:rPr lang="ru-RU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(наличие</a:t>
                      </a:r>
                      <a:r>
                        <a:rPr lang="ru-RU" sz="11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по уровню квалификации)</a:t>
                      </a:r>
                      <a:endParaRPr lang="ru-RU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</a:rPr>
                        <a:t>низкая</a:t>
                      </a:r>
                      <a:endParaRPr lang="ru-RU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91954" marR="91954" anchor="ctr"/>
                </a:tc>
              </a:tr>
              <a:tr h="32315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сырье </a:t>
                      </a:r>
                      <a:r>
                        <a:rPr lang="ru-RU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(доступность)</a:t>
                      </a:r>
                      <a:endParaRPr lang="ru-RU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</a:rPr>
                        <a:t>низкая</a:t>
                      </a:r>
                      <a:endParaRPr lang="ru-RU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91954" marR="91954" anchor="ctr"/>
                </a:tc>
              </a:tr>
              <a:tr h="323150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C00000"/>
                          </a:solidFill>
                        </a:rPr>
                        <a:t>Маркетинговые</a:t>
                      </a:r>
                      <a:endParaRPr lang="ru-RU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b="1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91954" marR="91954" anchor="ctr"/>
                </a:tc>
              </a:tr>
              <a:tr h="385124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сбытовые </a:t>
                      </a:r>
                      <a:r>
                        <a:rPr lang="ru-RU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(трудности со сбытом)</a:t>
                      </a:r>
                      <a:endParaRPr lang="ru-RU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0,25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0,25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</a:rPr>
                        <a:t>умеренная</a:t>
                      </a:r>
                      <a:endParaRPr lang="ru-RU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91954" marR="91954" anchor="ctr"/>
                </a:tc>
              </a:tr>
              <a:tr h="385124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конкурентные </a:t>
                      </a:r>
                      <a:r>
                        <a:rPr lang="ru-RU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(рост конкуренции)</a:t>
                      </a:r>
                      <a:endParaRPr lang="ru-RU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0,5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0,5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</a:rPr>
                        <a:t>умеренная</a:t>
                      </a:r>
                      <a:endParaRPr lang="ru-RU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91954" marR="91954" anchor="ctr"/>
                </a:tc>
              </a:tr>
              <a:tr h="385124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ценовые </a:t>
                      </a:r>
                      <a:r>
                        <a:rPr lang="ru-RU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(рост цен на сырье, продукцию)</a:t>
                      </a:r>
                      <a:endParaRPr lang="ru-RU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</a:rPr>
                        <a:t>высокая</a:t>
                      </a:r>
                      <a:endParaRPr lang="ru-RU" sz="1200" b="1" dirty="0">
                        <a:solidFill>
                          <a:srgbClr val="C00000"/>
                        </a:solidFill>
                      </a:endParaRPr>
                    </a:p>
                  </a:txBody>
                  <a:tcPr marL="91954" marR="91954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214950"/>
            <a:ext cx="8229600" cy="1066800"/>
          </a:xfrm>
        </p:spPr>
        <p:txBody>
          <a:bodyPr>
            <a:noAutofit/>
          </a:bodyPr>
          <a:lstStyle/>
          <a:p>
            <a:r>
              <a:rPr lang="ru-RU" sz="3600" dirty="0" smtClean="0"/>
              <a:t>Состояние интеллектуальной собственности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3071834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Отработана технология производства тест- системы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Получено 2 инновационных патента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Права </a:t>
            </a: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 ИС передаются по лицензионному соглашению 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6000768"/>
            <a:ext cx="8183880" cy="622932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Текущий статус проекта и предложение инвестору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642918"/>
            <a:ext cx="8426798" cy="5357850"/>
          </a:xfrm>
        </p:spPr>
        <p:txBody>
          <a:bodyPr>
            <a:noAutofit/>
          </a:bodyPr>
          <a:lstStyle/>
          <a:p>
            <a:r>
              <a:rPr lang="ru-RU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Этап разработки: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Лабораторные образцы, предварительный расчет инвестиций</a:t>
            </a:r>
          </a:p>
          <a:p>
            <a:r>
              <a:rPr lang="kk-KZ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Апробация результатов РНТД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проводилась в форме демонстрации возможностей экспресс теста на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след.мероприятиях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indent="256032">
              <a:buFont typeface="Wingdings" pitchFamily="2" charset="2"/>
              <a:buChar char="Ø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выездные семинары по линии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КазАГроМаркетинга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indent="256032">
              <a:lnSpc>
                <a:spcPct val="110000"/>
              </a:lnSpc>
              <a:buFont typeface="Wingdings" pitchFamily="2" charset="2"/>
              <a:buChar char="Ø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семинары в «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Байсерке-Агро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»,</a:t>
            </a:r>
          </a:p>
          <a:p>
            <a:pPr indent="256032">
              <a:buFont typeface="Wingdings" pitchFamily="2" charset="2"/>
              <a:buChar char="Ø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семинар практикующих врачей в г. Щучинске,</a:t>
            </a:r>
          </a:p>
          <a:p>
            <a:pPr indent="256032">
              <a:buFont typeface="Wingdings" pitchFamily="2" charset="2"/>
              <a:buChar char="Ø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 мастер-класс в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Акмолинском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филиале РГКП «Республиканская ветеринарная лаборатория» МСХ РК.</a:t>
            </a:r>
          </a:p>
          <a:p>
            <a:endParaRPr lang="ru-RU" sz="14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Наличие отзывов экспертов и клиентов/потребителей: </a:t>
            </a:r>
          </a:p>
          <a:p>
            <a:pPr indent="256032"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Акмолинский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филиал РГКП «Республиканская ветеринарная лаборатория» МСХ РК;</a:t>
            </a:r>
          </a:p>
          <a:p>
            <a:pPr indent="256032"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 РКП «Ветеринарная служба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Сарыагашского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района» на ПХВ «Ветеринарного отдела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Сарыагашского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района»;</a:t>
            </a: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</a:p>
          <a:p>
            <a:pPr indent="256032"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ИП «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Арсен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»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Сарыагашского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района; </a:t>
            </a:r>
          </a:p>
          <a:p>
            <a:pPr indent="256032"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К/Х «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Сункар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» .</a:t>
            </a:r>
            <a:endParaRPr lang="ru-RU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Коммерческое предложение инвестору:</a:t>
            </a:r>
          </a:p>
          <a:p>
            <a:pPr indent="256032"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Совместная организация производства</a:t>
            </a:r>
          </a:p>
          <a:p>
            <a:pPr indent="256032"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Передача прав интеллектуальной собственности по лицензионному соглашению</a:t>
            </a:r>
          </a:p>
          <a:p>
            <a:pPr indent="256032">
              <a:lnSpc>
                <a:spcPct val="120000"/>
              </a:lnSpc>
              <a:spcAft>
                <a:spcPts val="600"/>
              </a:spcAft>
              <a:buFont typeface="Wingdings" pitchFamily="2" charset="2"/>
              <a:buChar char="Ø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 Услуги по сопровождению организации производства препарата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Живите здорово!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pic>
        <p:nvPicPr>
          <p:cNvPr id="4" name="Picture 2" descr="http://blogs.bashtanka.info/home/2011/09/10/8/dnevnik/img/63/132913151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11426" y="1928802"/>
            <a:ext cx="6916958" cy="4599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071538" y="3995678"/>
            <a:ext cx="7072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72074"/>
            <a:ext cx="8183880" cy="6943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Проблема и ее решение</a:t>
            </a: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</p:nvPr>
        </p:nvGraphicFramePr>
        <p:xfrm>
          <a:off x="214282" y="500042"/>
          <a:ext cx="8786874" cy="6167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86874"/>
              </a:tblGrid>
              <a:tr h="33613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Проблема: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363495">
                <a:tc>
                  <a:txBody>
                    <a:bodyPr/>
                    <a:lstStyle/>
                    <a:p>
                      <a:pPr algn="just"/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Эпизоотическая ситуация по дерматомикозам животных осложнилась возникновением болезни, вызванной нехарактерным видом возбудителя. Экономический ущерб от трихофитии крупного рогатого скота за период </a:t>
                      </a:r>
                      <a:r>
                        <a:rPr kumimoji="0" lang="ru-RU" sz="13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переболевания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который составляет в среднем около 3-х месяцем, составляет до </a:t>
                      </a:r>
                      <a:r>
                        <a:rPr kumimoji="0" lang="ru-RU" sz="13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12 150 </a:t>
                      </a:r>
                      <a:r>
                        <a:rPr kumimoji="0" lang="ru-RU" sz="1300" b="1" kern="120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тг</a:t>
                      </a:r>
                      <a:r>
                        <a:rPr kumimoji="0" lang="ru-RU" sz="13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на одну голову в мясном и 11 745 </a:t>
                      </a:r>
                      <a:r>
                        <a:rPr kumimoji="0" lang="ru-RU" sz="1300" b="1" kern="120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тг</a:t>
                      </a:r>
                      <a:r>
                        <a:rPr kumimoji="0" lang="ru-RU" sz="1300" b="1" kern="120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в молочном скотоводстве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Трихофития крупного рогатого скота в республике встречается повсеместно. С 2006 года вакцинация против трихофитии исключена из списка болезней, вакцинация которых проводится за счет республиканского бюджета.</a:t>
                      </a:r>
                      <a:endParaRPr kumimoji="0" lang="en-US" sz="13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just"/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Учитывая наличие поголовья КРС в РК, составившего на начало 2015 года около 6,3 млн. голов, высокий процент ввезенного импортного скота со сниженной адаптаций к местным условиям, потенциальную возможность заражения до 50% молодняка, можно прогнозировать рост заболевания. В условиях хозяйства за этот период происходит дальнейшее распространение инфекции, и ферма или пастбище может стать стационарным очагом трихофитии на долгие годы, особенно учитывая </a:t>
                      </a:r>
                      <a:r>
                        <a:rPr kumimoji="0" lang="ru-RU" sz="13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спорогенез</a:t>
                      </a:r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возбудителей</a:t>
                      </a:r>
                    </a:p>
                    <a:p>
                      <a:pPr algn="just"/>
                      <a:r>
                        <a:rPr kumimoji="0" lang="ru-RU" sz="13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Трихофитией заражаются и люди при непосредственном контакте с больными животными. В Казахстане данное заболевание особенно распространено в южных регионах.</a:t>
                      </a:r>
                      <a:endParaRPr kumimoji="0" lang="ru-RU" sz="130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28300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Решение: 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42031">
                <a:tc>
                  <a:txBody>
                    <a:bodyPr/>
                    <a:lstStyle/>
                    <a:p>
                      <a:pPr algn="just"/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Создание нового диагностического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диагностикума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с низкой себестоимостью, позволяющего в течение от 5 секунд до 5 минут выявить специфические антитела к возбудителю трихофитии КРС в 70% случаев от общего количества зараженного поголовья. </a:t>
                      </a:r>
                      <a:r>
                        <a:rPr kumimoji="0" lang="ru-RU" sz="1400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Новизна проекта состоит в использовании отечественной разработки, позволяющей выявлять до 70% зараженных животных</a:t>
                      </a:r>
                      <a:endParaRPr lang="ru-RU" sz="1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9350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Преимущества технологии: 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1512626">
                <a:tc>
                  <a:txBody>
                    <a:bodyPr/>
                    <a:lstStyle/>
                    <a:p>
                      <a:pPr marL="228600" lvl="0" indent="-228600">
                        <a:buFont typeface="+mj-lt"/>
                        <a:buAutoNum type="arabicParenR"/>
                      </a:pP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Экспрессность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(учет результатов в течение от 5 секунд до 5 минут)</a:t>
                      </a:r>
                    </a:p>
                    <a:p>
                      <a:pPr marL="228600" lvl="0" indent="-228600">
                        <a:buFont typeface="+mj-lt"/>
                        <a:buAutoNum type="arabicParenR"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Доступность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(до 100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тг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за анализ сыворотки крови от 1 животного) </a:t>
                      </a:r>
                    </a:p>
                    <a:p>
                      <a:pPr marL="228600" lvl="0" indent="-228600">
                        <a:buFont typeface="+mj-lt"/>
                        <a:buAutoNum type="arabicParenR"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Простота постановки реакции (внесение по 1 капле двух реагентов в лунку)</a:t>
                      </a:r>
                    </a:p>
                    <a:p>
                      <a:pPr marL="228600" lvl="0" indent="-228600">
                        <a:buFont typeface="+mj-lt"/>
                        <a:buAutoNum type="arabicParenR"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Простота учета результатов (появление видимых 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розовых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хлопьев)</a:t>
                      </a:r>
                    </a:p>
                    <a:p>
                      <a:pPr marL="228600" lvl="0" indent="-228600">
                        <a:buFont typeface="+mj-lt"/>
                        <a:buAutoNum type="arabicParenR"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Возможность проведения анализа в полевых условиях</a:t>
                      </a:r>
                    </a:p>
                    <a:p>
                      <a:pPr marL="228600" lvl="0" indent="-228600">
                        <a:buFont typeface="+mj-lt"/>
                        <a:buAutoNum type="arabicParenR"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требуется дорогое оборудование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72074"/>
            <a:ext cx="8183880" cy="1051560"/>
          </a:xfrm>
        </p:spPr>
        <p:txBody>
          <a:bodyPr/>
          <a:lstStyle/>
          <a:p>
            <a:r>
              <a:rPr lang="ru-RU" dirty="0" smtClean="0"/>
              <a:t>Сфера применения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71472" y="1214421"/>
          <a:ext cx="8072494" cy="3661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2606"/>
                <a:gridCol w="2449057"/>
                <a:gridCol w="2690831"/>
              </a:tblGrid>
              <a:tr h="43777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Отрасли / сектора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Регионы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Класс потребителей</a:t>
                      </a:r>
                      <a:endParaRPr lang="ru-RU" sz="1600" dirty="0"/>
                    </a:p>
                  </a:txBody>
                  <a:tcPr anchor="ctr"/>
                </a:tc>
              </a:tr>
              <a:tr h="835759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Сельское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хозяйство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/ Животноводство /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РК  и страны СНГ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Страны ближнего Востока и Юго-Восточной Азии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3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Ветеринарные лаборатории 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Республики Казахстан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3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Ветеринарные клиники,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аккредитованные на проведение диагностических исследований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3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Владельцы животных 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населенных пунктах, фермеры, руководители мелких, средних, крупных субъекты АПК</a:t>
                      </a:r>
                      <a:r>
                        <a:rPr kumimoji="0" lang="ru-RU" sz="130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3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Ветеринарные аптеки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в регионах РК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Возможна продажа на территории </a:t>
                      </a:r>
                      <a:r>
                        <a:rPr kumimoji="0" lang="ru-RU" sz="13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России </a:t>
                      </a:r>
                      <a:r>
                        <a:rPr lang="ru-RU" sz="1300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3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238788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Таможенные пункты импорта животных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Республика Казахстан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3"/>
          <p:cNvSpPr txBox="1">
            <a:spLocks/>
          </p:cNvSpPr>
          <p:nvPr/>
        </p:nvSpPr>
        <p:spPr>
          <a:xfrm>
            <a:off x="428596" y="5214950"/>
            <a:ext cx="8286808" cy="1500198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57158" y="500042"/>
          <a:ext cx="8572560" cy="3055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1478"/>
                <a:gridCol w="2323546"/>
                <a:gridCol w="1887536"/>
              </a:tblGrid>
              <a:tr h="43398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Спрос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Целевой сегмент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Доля рынка, %</a:t>
                      </a:r>
                      <a:endParaRPr lang="ru-RU" sz="1400" dirty="0"/>
                    </a:p>
                  </a:txBody>
                  <a:tcPr anchor="ctr"/>
                </a:tc>
              </a:tr>
              <a:tr h="149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 pitchFamily="2" charset="2"/>
                        <a:buNone/>
                      </a:pPr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Количество возможных потребителей: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 pitchFamily="2" charset="2"/>
                        <a:buChar char="Ø"/>
                      </a:pPr>
                      <a:r>
                        <a:rPr lang="ru-RU" sz="12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Ветеринарные лаборатории Республики Казахстан - 40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 pitchFamily="2" charset="2"/>
                        <a:buChar char="Ø"/>
                      </a:pPr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 Ветеринарные клиники, аккредитованные на проведение диагностических исследований - 200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 pitchFamily="2" charset="2"/>
                        <a:buChar char="Ø"/>
                      </a:pPr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 Ветеринарные клиники и </a:t>
                      </a:r>
                      <a:r>
                        <a:rPr lang="ru-RU" sz="1400" b="0" dirty="0" err="1" smtClean="0">
                          <a:latin typeface="Arial" pitchFamily="34" charset="0"/>
                          <a:cs typeface="Arial" pitchFamily="34" charset="0"/>
                        </a:rPr>
                        <a:t>ветаптеки</a:t>
                      </a:r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 в регионах РК - 200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 pitchFamily="2" charset="2"/>
                        <a:buChar char="Ø"/>
                      </a:pPr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 Ветеринарные пункты - 2 500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 pitchFamily="2" charset="2"/>
                        <a:buChar char="Ø"/>
                      </a:pPr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 Крестьянские и фермерские хозяйства, руководители мелких, средних, крупных субъектов АПК - 195 000 </a:t>
                      </a:r>
                      <a:endParaRPr lang="en-US" sz="1400" b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 pitchFamily="2" charset="2"/>
                        <a:buNone/>
                      </a:pPr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Поголовье</a:t>
                      </a:r>
                      <a:r>
                        <a:rPr lang="ru-RU" sz="14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КРС </a:t>
                      </a:r>
                      <a:r>
                        <a:rPr lang="ru-RU" sz="1400" b="0" dirty="0" smtClean="0">
                          <a:latin typeface="Arial" pitchFamily="34" charset="0"/>
                          <a:cs typeface="Arial" pitchFamily="34" charset="0"/>
                        </a:rPr>
                        <a:t>насчитывает 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6 363,1 тыс. гол.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400" b="1" dirty="0" smtClean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3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Ветеринарные лаборатории 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Республики Казахстан (районные, областные), </a:t>
                      </a:r>
                      <a:r>
                        <a:rPr kumimoji="0" lang="ru-RU" sz="13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ветеринарные клиники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аккредитованные на проведение диагностических исследований </a:t>
                      </a:r>
                      <a:endParaRPr lang="ru-RU" sz="13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C00000"/>
                          </a:solidFill>
                        </a:rPr>
                        <a:t>8-10%</a:t>
                      </a:r>
                      <a:endParaRPr lang="ru-RU" sz="20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28596" y="3643314"/>
            <a:ext cx="80010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Потенциальные потребители (начальный предполагаемый объем использования продукции):</a:t>
            </a:r>
          </a:p>
          <a:p>
            <a:pPr>
              <a:buFont typeface="Wingdings" pitchFamily="2" charset="2"/>
              <a:buChar char="v"/>
            </a:pPr>
            <a:r>
              <a:rPr lang="ru-RU" sz="11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РГКП «Республиканская ветеринарная лаборатория» МСХ РК, Астана (диагностика заболеваний) -  до 500 наборов.</a:t>
            </a:r>
          </a:p>
          <a:p>
            <a:pPr>
              <a:buFont typeface="Wingdings" pitchFamily="2" charset="2"/>
              <a:buChar char="v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Акмолинский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филиал РГКП «Республиканская ветеринарная лаборатория» МСХ РК, г. Астана (диагностика заболеваний) - до 100 наборов.</a:t>
            </a:r>
          </a:p>
          <a:p>
            <a:pPr>
              <a:buFont typeface="Wingdings" pitchFamily="2" charset="2"/>
              <a:buChar char="v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   РКП «Ветеринарная служба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Сарыагашского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района» на ПХВ «Ветеринарного отдела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Сарыагашского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района» (ветеринарные мероприятия) - до 20 наборов.</a:t>
            </a:r>
          </a:p>
          <a:p>
            <a:pPr>
              <a:buFont typeface="Wingdings" pitchFamily="2" charset="2"/>
              <a:buChar char="v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  ИП «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Арсен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»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Сарыагашского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района - 10 наборов.</a:t>
            </a:r>
          </a:p>
          <a:p>
            <a:pPr>
              <a:buFont typeface="Wingdings" pitchFamily="2" charset="2"/>
              <a:buChar char="v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   ГКП на ПХВ «Ветеринарная станция»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Жамбылского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района - 20 наборов </a:t>
            </a:r>
          </a:p>
          <a:p>
            <a:pPr>
              <a:buFont typeface="Wingdings" pitchFamily="2" charset="2"/>
              <a:buChar char="v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   К/Х «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Сункар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» - 5 наборов.	</a:t>
            </a:r>
          </a:p>
          <a:p>
            <a:pPr>
              <a:buFont typeface="Wingdings" pitchFamily="2" charset="2"/>
              <a:buChar char="v"/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  Диагностическая лаборатория ветеринарной клиники «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ДокторВет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», г. Новосибирск (диагностика заболеваний) - до 10 наборов. </a:t>
            </a:r>
            <a:endParaRPr lang="ru-RU" sz="1200" dirty="0" err="1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285720" y="6143644"/>
            <a:ext cx="8183880" cy="5514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Рынок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572140"/>
            <a:ext cx="8183880" cy="1051560"/>
          </a:xfrm>
        </p:spPr>
        <p:txBody>
          <a:bodyPr/>
          <a:lstStyle/>
          <a:p>
            <a:r>
              <a:rPr lang="ru-RU" dirty="0" smtClean="0"/>
              <a:t>Конкуренция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642918"/>
            <a:ext cx="7986738" cy="500066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ru-RU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ru-RU" sz="1800" b="1" dirty="0" smtClean="0">
                <a:solidFill>
                  <a:srgbClr val="C00000"/>
                </a:solidFill>
              </a:rPr>
              <a:t>Конкуренты: </a:t>
            </a:r>
            <a:r>
              <a:rPr lang="ru-RU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официальные статистические данные по диагностике трихофитии КРС и других видов с/</a:t>
            </a:r>
            <a:r>
              <a:rPr lang="ru-RU" sz="18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х</a:t>
            </a:r>
            <a:r>
              <a:rPr lang="ru-RU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животных отсутствуют. Планы вакцинации крупного рогатого скота против трихофитии успешно выполнялись до 2006 года, пока вакцинация проводилась за счет республиканского бюджета.</a:t>
            </a:r>
          </a:p>
          <a:p>
            <a:pPr marL="0" indent="0" algn="just">
              <a:buNone/>
            </a:pPr>
            <a:endParaRPr lang="ru-RU" sz="1800" dirty="0" smtClean="0"/>
          </a:p>
          <a:p>
            <a:pPr marL="0" indent="0" algn="just">
              <a:buNone/>
            </a:pPr>
            <a:r>
              <a:rPr lang="ru-RU" sz="1800" dirty="0" smtClean="0"/>
              <a:t>В настоящее время в Казахстане при дерматомикозах животных не используются современные методы быстрой и точной диагностики, что приводит к распространению инфекции на территории хозяйствующих субъектов. </a:t>
            </a:r>
          </a:p>
          <a:p>
            <a:pPr marL="0" indent="0" algn="just">
              <a:buNone/>
            </a:pPr>
            <a:endParaRPr lang="ru-RU" sz="1800" dirty="0" smtClean="0"/>
          </a:p>
          <a:p>
            <a:pPr marL="0" indent="0" algn="just">
              <a:buNone/>
            </a:pPr>
            <a:r>
              <a:rPr lang="ru-RU" sz="1800" dirty="0" smtClean="0"/>
              <a:t>Регламентированные методы лабораторной диагностики в ветеринарных учреждениях дерматомикозов характеризуются трудоемкостью, длительностью анализов, низкой чувствительностью и специфичностью. </a:t>
            </a:r>
          </a:p>
          <a:p>
            <a:pPr marL="0" indent="0" algn="just">
              <a:buNone/>
            </a:pPr>
            <a:endParaRPr lang="ru-RU" sz="1800" dirty="0" smtClean="0"/>
          </a:p>
          <a:p>
            <a:pPr marL="0" indent="0" algn="just">
              <a:buNone/>
            </a:pPr>
            <a:r>
              <a:rPr lang="ru-RU" sz="1800" dirty="0" smtClean="0"/>
              <a:t>При этом возможность выделения культуры составляет не более, чем 36% случаев. К тому же в ветлабораториях нет микологических отделов. </a:t>
            </a:r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sz="1800" b="1" dirty="0" smtClean="0">
                <a:solidFill>
                  <a:srgbClr val="C00000"/>
                </a:solidFill>
              </a:rPr>
              <a:t>Уровень конкуренции: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</a:rPr>
              <a:t>слабый </a:t>
            </a:r>
            <a:endParaRPr lang="ru-RU" sz="1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786454"/>
            <a:ext cx="8183880" cy="928694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Конкурентные преимущества</a:t>
            </a:r>
            <a:endParaRPr lang="ru-RU" sz="4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928670"/>
          <a:ext cx="8069289" cy="482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1374"/>
                <a:gridCol w="3168152"/>
                <a:gridCol w="2689763"/>
              </a:tblGrid>
              <a:tr h="50010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Аналоги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«Плюсы»/преимущества, достоинства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«Минусы»/недостатки, недочеты</a:t>
                      </a:r>
                      <a:endParaRPr lang="ru-RU" sz="1400" dirty="0"/>
                    </a:p>
                  </a:txBody>
                  <a:tcPr anchor="ctr"/>
                </a:tc>
              </a:tr>
              <a:tr h="294180">
                <a:tc rowSpan="3">
                  <a:txBody>
                    <a:bodyPr/>
                    <a:lstStyle/>
                    <a:p>
                      <a:r>
                        <a:rPr lang="ru-RU" sz="1000" b="1" u="none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Общие  признаки методов</a:t>
                      </a:r>
                      <a:endParaRPr lang="ru-RU" sz="1000" b="1" u="none" dirty="0">
                        <a:solidFill>
                          <a:srgbClr val="7030A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dirty="0" smtClean="0">
                          <a:latin typeface="Arial" pitchFamily="34" charset="0"/>
                          <a:cs typeface="Arial" pitchFamily="34" charset="0"/>
                        </a:rPr>
                        <a:t> Осуществление анализов  в условиях лаборатории</a:t>
                      </a:r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Длительность проведения  диагностики</a:t>
                      </a:r>
                      <a:endParaRPr lang="ru-RU" sz="1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9418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Трудоемкость исполнения</a:t>
                      </a:r>
                      <a:endParaRPr lang="ru-RU" sz="1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9418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Низкая чувствительность и специфичность</a:t>
                      </a:r>
                      <a:endParaRPr lang="ru-RU" sz="1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94180">
                <a:tc>
                  <a:txBody>
                    <a:bodyPr/>
                    <a:lstStyle/>
                    <a:p>
                      <a:r>
                        <a:rPr kumimoji="0" lang="ru-RU" sz="10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Способ выделения </a:t>
                      </a:r>
                      <a:r>
                        <a:rPr kumimoji="0" lang="ru-RU" sz="1000" kern="1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дерматофитов</a:t>
                      </a:r>
                      <a:r>
                        <a:rPr kumimoji="0" lang="ru-RU" sz="10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из клинического материала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При наличии возбудителя в </a:t>
                      </a:r>
                      <a:r>
                        <a:rPr kumimoji="0" lang="ru-RU" sz="1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патматериале</a:t>
                      </a: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начинается рост колонии дерматомицета</a:t>
                      </a:r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Начало роста может проявиться на 3-10 сутки. Результат учитывается на 10-30 сутки.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Представляет собой биологическую опасность вследствие возможного  рассеивания спор</a:t>
                      </a:r>
                      <a:endParaRPr lang="ru-RU" sz="1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94180">
                <a:tc>
                  <a:txBody>
                    <a:bodyPr/>
                    <a:lstStyle/>
                    <a:p>
                      <a:r>
                        <a:rPr kumimoji="0" lang="ru-RU" sz="10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Патент </a:t>
                      </a:r>
                      <a:r>
                        <a:rPr kumimoji="0" lang="en-US" sz="10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RU</a:t>
                      </a:r>
                      <a:r>
                        <a:rPr kumimoji="0" lang="ru-RU" sz="10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2000131769/13   от 18.02.2000. Микробиологическая среда для выделения </a:t>
                      </a:r>
                      <a:r>
                        <a:rPr kumimoji="0" lang="en-US" sz="1000" i="1" kern="1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Trichophyton</a:t>
                      </a:r>
                      <a:r>
                        <a:rPr kumimoji="0" lang="en-US" sz="1000" i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en-US" sz="1000" i="1" kern="1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verrucosum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При наличии возбудителя в </a:t>
                      </a:r>
                      <a:r>
                        <a:rPr kumimoji="0" lang="ru-RU" sz="1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патматериале</a:t>
                      </a: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рост колонии дерматомицета начинается со вторых суток</a:t>
                      </a:r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Представляет собой биологическую опасность вследствие возможного  рассеивания спор. Процент выявления возбудителей </a:t>
                      </a:r>
                      <a:r>
                        <a:rPr kumimoji="0" lang="ru-RU" sz="1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культуральным</a:t>
                      </a: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методом – от 22%, средняя чувствительность микроскопии – 53,8%. Результат учитывается на 10-30 сутки</a:t>
                      </a:r>
                      <a:endParaRPr lang="ru-RU" sz="1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94180">
                <a:tc>
                  <a:txBody>
                    <a:bodyPr/>
                    <a:lstStyle/>
                    <a:p>
                      <a:r>
                        <a:rPr kumimoji="0" lang="ru-RU" sz="10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Патент </a:t>
                      </a:r>
                      <a:r>
                        <a:rPr kumimoji="0" lang="en-US" sz="10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RU</a:t>
                      </a:r>
                      <a:r>
                        <a:rPr kumimoji="0" lang="ru-RU" sz="10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2002110342/13   от 18.04.2002. Способ диагностики дерматомикозов и питательная среда для </a:t>
                      </a:r>
                      <a:r>
                        <a:rPr kumimoji="0" lang="ru-RU" sz="1000" kern="120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дерматофитов</a:t>
                      </a:r>
                      <a:r>
                        <a:rPr kumimoji="0" lang="ru-RU" sz="10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ru-RU" sz="10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При наличии возбудителя в </a:t>
                      </a:r>
                      <a:r>
                        <a:rPr kumimoji="0" lang="ru-RU" sz="1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патматериале</a:t>
                      </a: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начинается рост колонии дерматомицета</a:t>
                      </a:r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Начало роста может проявиться на 3-10 сутки. Представляет собой биологическую опасность вследствие возможного  рассеивания спор. Процент выявления возбудителей </a:t>
                      </a:r>
                      <a:r>
                        <a:rPr kumimoji="0" lang="ru-RU" sz="100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культуральным</a:t>
                      </a:r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методом – от 22%. Результат учитывается на 10-30 сутки</a:t>
                      </a:r>
                      <a:endParaRPr lang="ru-RU" sz="1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000768"/>
            <a:ext cx="8183880" cy="71438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Конкурентные преимущества</a:t>
            </a:r>
            <a:endParaRPr lang="ru-RU" sz="4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472" y="579508"/>
          <a:ext cx="8069289" cy="53831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/>
                <a:gridCol w="4143404"/>
                <a:gridCol w="2354249"/>
              </a:tblGrid>
              <a:tr h="68323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itchFamily="34" charset="0"/>
                          <a:cs typeface="Arial" pitchFamily="34" charset="0"/>
                        </a:rPr>
                        <a:t>Аналоги</a:t>
                      </a: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itchFamily="34" charset="0"/>
                          <a:cs typeface="Arial" pitchFamily="34" charset="0"/>
                        </a:rPr>
                        <a:t>«Плюсы»/преимущества, достоинства</a:t>
                      </a: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Arial" pitchFamily="34" charset="0"/>
                          <a:cs typeface="Arial" pitchFamily="34" charset="0"/>
                        </a:rPr>
                        <a:t>«Минусы»/недостатки, недочеты</a:t>
                      </a:r>
                      <a:endParaRPr lang="ru-RU" sz="1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870895">
                <a:tc rowSpan="8"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Инновация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1050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Способ имеет низкий уровень биологической опасности, не сопровождается размножением возбудителя и рассеиванием спор грибов во внешней среде, не вызывает микозов кожи у сотрудников лабораторий</a:t>
                      </a:r>
                      <a:endParaRPr lang="ru-RU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5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Т</a:t>
                      </a:r>
                      <a:r>
                        <a:rPr kumimoji="0" lang="ru-RU" sz="105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ребуется  разработка нормативно-технической документации на </a:t>
                      </a:r>
                      <a:r>
                        <a:rPr kumimoji="0" lang="ru-RU" sz="105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диагностикум</a:t>
                      </a:r>
                      <a:endParaRPr kumimoji="0" lang="ru-RU" sz="1050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62516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1050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требует дополнительных денежных затрат со стороны государства на отбор проб, может быть совмещен с анализами на бруцеллез и карантином импортного скота во время закупа</a:t>
                      </a:r>
                      <a:endParaRPr lang="ru-RU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5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 Т</a:t>
                      </a:r>
                      <a:r>
                        <a:rPr kumimoji="0" lang="ru-RU" sz="105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ребуется  внесение его в Государственный реестр биопрепаратов РК</a:t>
                      </a:r>
                      <a:endParaRPr lang="ru-RU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70331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5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1050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Положительный результат учитывается в первые 5 секунд, продолжительность учета – до 5 минут. Используются убитые клетки, не представляет биологической опасности </a:t>
                      </a:r>
                      <a:endParaRPr lang="ru-RU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05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22474">
                <a:tc vMerge="1">
                  <a:txBody>
                    <a:bodyPr/>
                    <a:lstStyle/>
                    <a:p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ru-RU" sz="105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kumimoji="0" lang="ru-RU" sz="105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Экспрессность</a:t>
                      </a:r>
                      <a:r>
                        <a:rPr kumimoji="0" lang="ru-RU" sz="105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(учет результатов в течение от 5 секунд до 5 минут)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ru-RU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41638">
                <a:tc vMerge="1">
                  <a:txBody>
                    <a:bodyPr/>
                    <a:lstStyle/>
                    <a:p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ru-RU" sz="105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Дешевизна (до 100 </a:t>
                      </a:r>
                      <a:r>
                        <a:rPr kumimoji="0" lang="ru-RU" sz="1050" kern="12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тг</a:t>
                      </a:r>
                      <a:r>
                        <a:rPr kumimoji="0" lang="ru-RU" sz="105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за анализ сыворотки крови от 1 животного)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ru-RU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22474">
                <a:tc vMerge="1">
                  <a:txBody>
                    <a:bodyPr/>
                    <a:lstStyle/>
                    <a:p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ru-RU" sz="105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Простота постановки реакции (внесение по 1 капле двух реагентов в лунку)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ru-RU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15275">
                <a:tc vMerge="1">
                  <a:txBody>
                    <a:bodyPr/>
                    <a:lstStyle/>
                    <a:p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ru-RU" sz="1050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Выявление до 70% зараженных животных</a:t>
                      </a:r>
                      <a:endParaRPr kumimoji="0" lang="ru-RU" sz="105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ru-RU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22474">
                <a:tc vMerge="1">
                  <a:txBody>
                    <a:bodyPr/>
                    <a:lstStyle/>
                    <a:p>
                      <a:endParaRPr lang="ru-RU" sz="12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ru-RU" sz="1050" u="none" strike="noStrike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Проведение исследований возможно как в лаборатории, так и в полевых условиях</a:t>
                      </a:r>
                      <a:endParaRPr kumimoji="0" lang="ru-RU" sz="105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ru-RU" sz="105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5214950"/>
            <a:ext cx="8183880" cy="1051560"/>
          </a:xfrm>
        </p:spPr>
        <p:txBody>
          <a:bodyPr/>
          <a:lstStyle/>
          <a:p>
            <a:r>
              <a:rPr lang="ru-RU" dirty="0" smtClean="0"/>
              <a:t>Бизнес-модель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42911" y="1071546"/>
          <a:ext cx="7929617" cy="4143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1161"/>
                <a:gridCol w="1761078"/>
                <a:gridCol w="1855868"/>
                <a:gridCol w="1771510"/>
              </a:tblGrid>
              <a:tr h="82023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itchFamily="34" charset="0"/>
                          <a:cs typeface="Arial" pitchFamily="34" charset="0"/>
                        </a:rPr>
                        <a:t>Показатели</a:t>
                      </a: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itchFamily="34" charset="0"/>
                          <a:cs typeface="Arial" pitchFamily="34" charset="0"/>
                        </a:rPr>
                        <a:t>1 год проекта</a:t>
                      </a: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itchFamily="34" charset="0"/>
                          <a:cs typeface="Arial" pitchFamily="34" charset="0"/>
                        </a:rPr>
                        <a:t>2 год проекта</a:t>
                      </a: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Arial" pitchFamily="34" charset="0"/>
                          <a:cs typeface="Arial" pitchFamily="34" charset="0"/>
                        </a:rPr>
                        <a:t>3 год проекта</a:t>
                      </a: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54" marR="91954" anchor="ctr"/>
                </a:tc>
              </a:tr>
              <a:tr h="51664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Объем продаж в ед.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54" marR="91954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26 000 экспресс тестов  </a:t>
                      </a:r>
                    </a:p>
                    <a:p>
                      <a:pPr algn="ctr"/>
                      <a:r>
                        <a:rPr kumimoji="0" lang="ru-RU" sz="12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(или 1 300 000 доз)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54" marR="91954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54" marR="91954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54" marR="91954" anchor="ctr"/>
                </a:tc>
              </a:tr>
              <a:tr h="475217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Цена за ед., тенге (доза)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100</a:t>
                      </a: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108</a:t>
                      </a: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116 </a:t>
                      </a:r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54" marR="91954" anchor="ctr"/>
                </a:tc>
              </a:tr>
              <a:tr h="664003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Доход / выручка, тыс.тенге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130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140 400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150 800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54" marR="91954" anchor="ctr"/>
                </a:tc>
              </a:tr>
              <a:tr h="94400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Себестоимость за ед., тенге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54" marR="91954" anchor="ctr"/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экспресс тест (50 определений) – 4 252 тенге,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 доза - 85 тенге</a:t>
                      </a:r>
                    </a:p>
                  </a:txBody>
                  <a:tcPr marL="91954" marR="91954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954" marR="91954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954" marR="91954" anchor="ctr"/>
                </a:tc>
              </a:tr>
              <a:tr h="723299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Операционные затраты, тыс. тенге</a:t>
                      </a:r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b="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30 484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25 000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25 000</a:t>
                      </a:r>
                    </a:p>
                    <a:p>
                      <a:pPr algn="ctr"/>
                      <a:endParaRPr lang="ru-RU" sz="12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954" marR="91954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286388"/>
            <a:ext cx="8183880" cy="1051560"/>
          </a:xfrm>
        </p:spPr>
        <p:txBody>
          <a:bodyPr/>
          <a:lstStyle/>
          <a:p>
            <a:r>
              <a:rPr lang="ru-RU" dirty="0" smtClean="0"/>
              <a:t>Инвестиционная оценка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000108"/>
            <a:ext cx="8183880" cy="3718196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Сумма инвестиций, тенге - </a:t>
            </a:r>
            <a:r>
              <a:rPr lang="en-US" sz="1800" b="1" dirty="0" smtClean="0">
                <a:solidFill>
                  <a:schemeClr val="accent6">
                    <a:lumMod val="75000"/>
                  </a:schemeClr>
                </a:solidFill>
              </a:rPr>
              <a:t>30 484 </a:t>
            </a: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</a:rPr>
              <a:t>  340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Назначение инвестиций -  </a:t>
            </a:r>
            <a:r>
              <a:rPr lang="ru-RU" sz="2000" dirty="0" smtClean="0">
                <a:solidFill>
                  <a:srgbClr val="C00000"/>
                </a:solidFill>
              </a:rPr>
              <a:t>мелкосерийное </a:t>
            </a:r>
            <a:r>
              <a:rPr lang="ru-RU" sz="2100" dirty="0" smtClean="0">
                <a:solidFill>
                  <a:srgbClr val="C00000"/>
                </a:solidFill>
              </a:rPr>
              <a:t>производство экспресс теста </a:t>
            </a:r>
            <a:r>
              <a:rPr lang="kk-KZ" sz="2100" dirty="0" smtClean="0">
                <a:solidFill>
                  <a:srgbClr val="C00000"/>
                </a:solidFill>
              </a:rPr>
              <a:t>серологической диагностики трихофитии КРС</a:t>
            </a:r>
            <a:endParaRPr lang="ru-RU" sz="2100" dirty="0" smtClean="0">
              <a:solidFill>
                <a:srgbClr val="C00000"/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Длительность инвестиционной фазы, мес. - </a:t>
            </a: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</a:rPr>
              <a:t>24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Ставка дисконтирования</a:t>
            </a:r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– 27%</a:t>
            </a:r>
            <a:endParaRPr lang="ru-RU" sz="1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Чистая текущая стоимость (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NPV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), тенге –  </a:t>
            </a: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</a:rPr>
              <a:t>406 886 601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Внутренняя норма доходности (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IRR)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– </a:t>
            </a: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</a:rPr>
              <a:t>426%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Срок окупаемости дисконтированный (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DPBP)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лет  </a:t>
            </a:r>
            <a:r>
              <a:rPr lang="ru-RU" sz="2000" dirty="0" smtClean="0">
                <a:solidFill>
                  <a:schemeClr val="accent1"/>
                </a:solidFill>
              </a:rPr>
              <a:t>- </a:t>
            </a: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</a:rPr>
              <a:t>3</a:t>
            </a:r>
          </a:p>
          <a:p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Индекс доходности (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PI)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– </a:t>
            </a: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</a:rPr>
              <a:t>13,35</a:t>
            </a:r>
            <a:endParaRPr lang="ru-RU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1069</TotalTime>
  <Words>1261</Words>
  <Application>Microsoft Office PowerPoint</Application>
  <PresentationFormat>Экран (4:3)</PresentationFormat>
  <Paragraphs>198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Городская</vt:lpstr>
      <vt:lpstr>Производство экспресс – теста серологической диагностики  трихофитии крупного рогатого скота   Вид инновации: изделие/продукт</vt:lpstr>
      <vt:lpstr>Проблема и ее решение</vt:lpstr>
      <vt:lpstr>Сфера применения</vt:lpstr>
      <vt:lpstr>Рынок</vt:lpstr>
      <vt:lpstr>Конкуренция</vt:lpstr>
      <vt:lpstr>Конкурентные преимущества</vt:lpstr>
      <vt:lpstr>Конкурентные преимущества</vt:lpstr>
      <vt:lpstr>Бизнес-модель</vt:lpstr>
      <vt:lpstr>Инвестиционная оценка</vt:lpstr>
      <vt:lpstr>Риски проекта</vt:lpstr>
      <vt:lpstr>Состояние интеллектуальной собственности</vt:lpstr>
      <vt:lpstr>Текущий статус проекта и предложение инвестору</vt:lpstr>
      <vt:lpstr>Живите здорово! </vt:lpstr>
    </vt:vector>
  </TitlesOfParts>
  <Company>АО НЦНТИ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проекта:     Вид инновации -</dc:title>
  <dc:creator>User19</dc:creator>
  <cp:lastModifiedBy>vp14</cp:lastModifiedBy>
  <cp:revision>151</cp:revision>
  <dcterms:created xsi:type="dcterms:W3CDTF">2015-04-07T05:33:15Z</dcterms:created>
  <dcterms:modified xsi:type="dcterms:W3CDTF">2015-07-10T08:56:12Z</dcterms:modified>
</cp:coreProperties>
</file>